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537"/>
  </p:notesMasterIdLst>
  <p:sldIdLst>
    <p:sldId id="257" r:id="rId2"/>
    <p:sldId id="1118" r:id="rId3"/>
    <p:sldId id="1119" r:id="rId4"/>
    <p:sldId id="472" r:id="rId5"/>
    <p:sldId id="1120" r:id="rId6"/>
    <p:sldId id="1094" r:id="rId7"/>
    <p:sldId id="1095" r:id="rId8"/>
    <p:sldId id="1123" r:id="rId9"/>
    <p:sldId id="1124" r:id="rId10"/>
    <p:sldId id="1097" r:id="rId11"/>
    <p:sldId id="1086" r:id="rId12"/>
    <p:sldId id="597" r:id="rId13"/>
    <p:sldId id="579" r:id="rId14"/>
    <p:sldId id="1121" r:id="rId15"/>
    <p:sldId id="1122" r:id="rId16"/>
    <p:sldId id="598" r:id="rId17"/>
    <p:sldId id="326" r:id="rId18"/>
    <p:sldId id="599" r:id="rId19"/>
    <p:sldId id="271" r:id="rId20"/>
    <p:sldId id="267" r:id="rId21"/>
    <p:sldId id="328" r:id="rId22"/>
    <p:sldId id="329" r:id="rId23"/>
    <p:sldId id="330" r:id="rId24"/>
    <p:sldId id="315" r:id="rId25"/>
    <p:sldId id="314" r:id="rId26"/>
    <p:sldId id="317" r:id="rId27"/>
    <p:sldId id="600" r:id="rId28"/>
    <p:sldId id="318" r:id="rId29"/>
    <p:sldId id="692" r:id="rId30"/>
    <p:sldId id="319" r:id="rId31"/>
    <p:sldId id="601" r:id="rId32"/>
    <p:sldId id="500" r:id="rId33"/>
    <p:sldId id="321" r:id="rId34"/>
    <p:sldId id="494" r:id="rId35"/>
    <p:sldId id="901" r:id="rId36"/>
    <p:sldId id="902" r:id="rId37"/>
    <p:sldId id="603" r:id="rId38"/>
    <p:sldId id="499" r:id="rId39"/>
    <p:sldId id="604" r:id="rId40"/>
    <p:sldId id="489" r:id="rId41"/>
    <p:sldId id="325" r:id="rId42"/>
    <p:sldId id="501" r:id="rId43"/>
    <p:sldId id="955" r:id="rId44"/>
    <p:sldId id="951" r:id="rId45"/>
    <p:sldId id="984" r:id="rId46"/>
    <p:sldId id="606" r:id="rId47"/>
    <p:sldId id="535" r:id="rId48"/>
    <p:sldId id="536" r:id="rId49"/>
    <p:sldId id="537" r:id="rId50"/>
    <p:sldId id="1098" r:id="rId51"/>
    <p:sldId id="538" r:id="rId52"/>
    <p:sldId id="883" r:id="rId53"/>
    <p:sldId id="898" r:id="rId54"/>
    <p:sldId id="900" r:id="rId55"/>
    <p:sldId id="842" r:id="rId56"/>
    <p:sldId id="1171" r:id="rId57"/>
    <p:sldId id="1192" r:id="rId58"/>
    <p:sldId id="843" r:id="rId59"/>
    <p:sldId id="1172" r:id="rId60"/>
    <p:sldId id="1193" r:id="rId61"/>
    <p:sldId id="844" r:id="rId62"/>
    <p:sldId id="845" r:id="rId63"/>
    <p:sldId id="1173" r:id="rId64"/>
    <p:sldId id="1169" r:id="rId65"/>
    <p:sldId id="846" r:id="rId66"/>
    <p:sldId id="1043" r:id="rId67"/>
    <p:sldId id="1044" r:id="rId68"/>
    <p:sldId id="590" r:id="rId69"/>
    <p:sldId id="490" r:id="rId70"/>
    <p:sldId id="491" r:id="rId71"/>
    <p:sldId id="492" r:id="rId72"/>
    <p:sldId id="493" r:id="rId73"/>
    <p:sldId id="495" r:id="rId74"/>
    <p:sldId id="958" r:id="rId75"/>
    <p:sldId id="959" r:id="rId76"/>
    <p:sldId id="960" r:id="rId77"/>
    <p:sldId id="971" r:id="rId78"/>
    <p:sldId id="961" r:id="rId79"/>
    <p:sldId id="962" r:id="rId80"/>
    <p:sldId id="966" r:id="rId81"/>
    <p:sldId id="967" r:id="rId82"/>
    <p:sldId id="963" r:id="rId83"/>
    <p:sldId id="970" r:id="rId84"/>
    <p:sldId id="972" r:id="rId85"/>
    <p:sldId id="973" r:id="rId86"/>
    <p:sldId id="974" r:id="rId87"/>
    <p:sldId id="1174" r:id="rId88"/>
    <p:sldId id="1175" r:id="rId89"/>
    <p:sldId id="1176" r:id="rId90"/>
    <p:sldId id="1049" r:id="rId91"/>
    <p:sldId id="1050" r:id="rId92"/>
    <p:sldId id="1051" r:id="rId93"/>
    <p:sldId id="1089" r:id="rId94"/>
    <p:sldId id="1052" r:id="rId95"/>
    <p:sldId id="1090" r:id="rId96"/>
    <p:sldId id="1053" r:id="rId97"/>
    <p:sldId id="1054" r:id="rId98"/>
    <p:sldId id="1091" r:id="rId99"/>
    <p:sldId id="1055" r:id="rId100"/>
    <p:sldId id="1056" r:id="rId101"/>
    <p:sldId id="1057" r:id="rId102"/>
    <p:sldId id="1058" r:id="rId103"/>
    <p:sldId id="272" r:id="rId104"/>
    <p:sldId id="273" r:id="rId105"/>
    <p:sldId id="1178" r:id="rId106"/>
    <p:sldId id="580" r:id="rId107"/>
    <p:sldId id="620" r:id="rId108"/>
    <p:sldId id="1041" r:id="rId109"/>
    <p:sldId id="1040" r:id="rId110"/>
    <p:sldId id="621" r:id="rId111"/>
    <p:sldId id="796" r:id="rId112"/>
    <p:sldId id="931" r:id="rId113"/>
    <p:sldId id="985" r:id="rId114"/>
    <p:sldId id="849" r:id="rId115"/>
    <p:sldId id="800" r:id="rId116"/>
    <p:sldId id="615" r:id="rId117"/>
    <p:sldId id="506" r:id="rId118"/>
    <p:sldId id="803" r:id="rId119"/>
    <p:sldId id="804" r:id="rId120"/>
    <p:sldId id="791" r:id="rId121"/>
    <p:sldId id="793" r:id="rId122"/>
    <p:sldId id="794" r:id="rId123"/>
    <p:sldId id="795" r:id="rId124"/>
    <p:sldId id="616" r:id="rId125"/>
    <p:sldId id="505" r:id="rId126"/>
    <p:sldId id="513" r:id="rId127"/>
    <p:sldId id="1017" r:id="rId128"/>
    <p:sldId id="1009" r:id="rId129"/>
    <p:sldId id="1010" r:id="rId130"/>
    <p:sldId id="618" r:id="rId131"/>
    <p:sldId id="619" r:id="rId132"/>
    <p:sldId id="617" r:id="rId133"/>
    <p:sldId id="502" r:id="rId134"/>
    <p:sldId id="503" r:id="rId135"/>
    <p:sldId id="699" r:id="rId136"/>
    <p:sldId id="504" r:id="rId137"/>
    <p:sldId id="700" r:id="rId138"/>
    <p:sldId id="679" r:id="rId139"/>
    <p:sldId id="940" r:id="rId140"/>
    <p:sldId id="942" r:id="rId141"/>
    <p:sldId id="941" r:id="rId142"/>
    <p:sldId id="677" r:id="rId143"/>
    <p:sldId id="678" r:id="rId144"/>
    <p:sldId id="680" r:id="rId145"/>
    <p:sldId id="507" r:id="rId146"/>
    <p:sldId id="591" r:id="rId147"/>
    <p:sldId id="385" r:id="rId148"/>
    <p:sldId id="1125" r:id="rId149"/>
    <p:sldId id="387" r:id="rId150"/>
    <p:sldId id="388" r:id="rId151"/>
    <p:sldId id="527" r:id="rId152"/>
    <p:sldId id="529" r:id="rId153"/>
    <p:sldId id="393" r:id="rId154"/>
    <p:sldId id="394" r:id="rId155"/>
    <p:sldId id="395" r:id="rId156"/>
    <p:sldId id="702" r:id="rId157"/>
    <p:sldId id="531" r:id="rId158"/>
    <p:sldId id="947" r:id="rId159"/>
    <p:sldId id="948" r:id="rId160"/>
    <p:sldId id="949" r:id="rId161"/>
    <p:sldId id="950" r:id="rId162"/>
    <p:sldId id="853" r:id="rId163"/>
    <p:sldId id="1102" r:id="rId164"/>
    <p:sldId id="816" r:id="rId165"/>
    <p:sldId id="414" r:id="rId166"/>
    <p:sldId id="545" r:id="rId167"/>
    <p:sldId id="533" r:id="rId168"/>
    <p:sldId id="534" r:id="rId169"/>
    <p:sldId id="542" r:id="rId170"/>
    <p:sldId id="543" r:id="rId171"/>
    <p:sldId id="544" r:id="rId172"/>
    <p:sldId id="546" r:id="rId173"/>
    <p:sldId id="522" r:id="rId174"/>
    <p:sldId id="523" r:id="rId175"/>
    <p:sldId id="809" r:id="rId176"/>
    <p:sldId id="526" r:id="rId177"/>
    <p:sldId id="524" r:id="rId178"/>
    <p:sldId id="525" r:id="rId179"/>
    <p:sldId id="548" r:id="rId180"/>
    <p:sldId id="646" r:id="rId181"/>
    <p:sldId id="647" r:id="rId182"/>
    <p:sldId id="773" r:id="rId183"/>
    <p:sldId id="772" r:id="rId184"/>
    <p:sldId id="549" r:id="rId185"/>
    <p:sldId id="550" r:id="rId186"/>
    <p:sldId id="547" r:id="rId187"/>
    <p:sldId id="515" r:id="rId188"/>
    <p:sldId id="516" r:id="rId189"/>
    <p:sldId id="517" r:id="rId190"/>
    <p:sldId id="551" r:id="rId191"/>
    <p:sldId id="554" r:id="rId192"/>
    <p:sldId id="555" r:id="rId193"/>
    <p:sldId id="556" r:id="rId194"/>
    <p:sldId id="557" r:id="rId195"/>
    <p:sldId id="558" r:id="rId196"/>
    <p:sldId id="562" r:id="rId197"/>
    <p:sldId id="563" r:id="rId198"/>
    <p:sldId id="661" r:id="rId199"/>
    <p:sldId id="625" r:id="rId200"/>
    <p:sldId id="1150" r:id="rId201"/>
    <p:sldId id="402" r:id="rId202"/>
    <p:sldId id="403" r:id="rId203"/>
    <p:sldId id="404" r:id="rId204"/>
    <p:sldId id="1075" r:id="rId205"/>
    <p:sldId id="1076" r:id="rId206"/>
    <p:sldId id="421" r:id="rId207"/>
    <p:sldId id="564" r:id="rId208"/>
    <p:sldId id="1042" r:id="rId209"/>
    <p:sldId id="826" r:id="rId210"/>
    <p:sldId id="566" r:id="rId211"/>
    <p:sldId id="567" r:id="rId212"/>
    <p:sldId id="832" r:id="rId213"/>
    <p:sldId id="568" r:id="rId214"/>
    <p:sldId id="1077" r:id="rId215"/>
    <p:sldId id="1177" r:id="rId216"/>
    <p:sldId id="820" r:id="rId217"/>
    <p:sldId id="821" r:id="rId218"/>
    <p:sldId id="798" r:id="rId219"/>
    <p:sldId id="1151" r:id="rId220"/>
    <p:sldId id="1152" r:id="rId221"/>
    <p:sldId id="1153" r:id="rId222"/>
    <p:sldId id="436" r:id="rId223"/>
    <p:sldId id="666" r:id="rId224"/>
    <p:sldId id="665" r:id="rId225"/>
    <p:sldId id="443" r:id="rId226"/>
    <p:sldId id="445" r:id="rId227"/>
    <p:sldId id="446" r:id="rId228"/>
    <p:sldId id="440" r:id="rId229"/>
    <p:sldId id="823" r:id="rId230"/>
    <p:sldId id="570" r:id="rId231"/>
    <p:sldId id="828" r:id="rId232"/>
    <p:sldId id="827" r:id="rId233"/>
    <p:sldId id="836" r:id="rId234"/>
    <p:sldId id="837" r:id="rId235"/>
    <p:sldId id="453" r:id="rId236"/>
    <p:sldId id="574" r:id="rId237"/>
    <p:sldId id="838" r:id="rId238"/>
    <p:sldId id="839" r:id="rId239"/>
    <p:sldId id="1059" r:id="rId240"/>
    <p:sldId id="1060" r:id="rId241"/>
    <p:sldId id="576" r:id="rId242"/>
    <p:sldId id="824" r:id="rId243"/>
    <p:sldId id="577" r:id="rId244"/>
    <p:sldId id="935" r:id="rId245"/>
    <p:sldId id="371" r:id="rId246"/>
    <p:sldId id="575" r:id="rId247"/>
    <p:sldId id="733" r:id="rId248"/>
    <p:sldId id="583" r:id="rId249"/>
    <p:sldId id="584" r:id="rId250"/>
    <p:sldId id="585" r:id="rId251"/>
    <p:sldId id="609" r:id="rId252"/>
    <p:sldId id="610" r:id="rId253"/>
    <p:sldId id="703" r:id="rId254"/>
    <p:sldId id="611" r:id="rId255"/>
    <p:sldId id="612" r:id="rId256"/>
    <p:sldId id="704" r:id="rId257"/>
    <p:sldId id="613" r:id="rId258"/>
    <p:sldId id="705" r:id="rId259"/>
    <p:sldId id="614" r:id="rId260"/>
    <p:sldId id="1165" r:id="rId261"/>
    <p:sldId id="1166" r:id="rId262"/>
    <p:sldId id="937" r:id="rId263"/>
    <p:sldId id="894" r:id="rId264"/>
    <p:sldId id="532" r:id="rId265"/>
    <p:sldId id="1167" r:id="rId266"/>
    <p:sldId id="1168" r:id="rId267"/>
    <p:sldId id="587" r:id="rId268"/>
    <p:sldId id="675" r:id="rId269"/>
    <p:sldId id="588" r:id="rId270"/>
    <p:sldId id="997" r:id="rId271"/>
    <p:sldId id="706" r:id="rId272"/>
    <p:sldId id="589" r:id="rId273"/>
    <p:sldId id="998" r:id="rId274"/>
    <p:sldId id="856" r:id="rId275"/>
    <p:sldId id="857" r:id="rId276"/>
    <p:sldId id="707" r:id="rId277"/>
    <p:sldId id="815" r:id="rId278"/>
    <p:sldId id="979" r:id="rId279"/>
    <p:sldId id="982" r:id="rId280"/>
    <p:sldId id="983" r:id="rId281"/>
    <p:sldId id="975" r:id="rId282"/>
    <p:sldId id="708" r:id="rId283"/>
    <p:sldId id="593" r:id="rId284"/>
    <p:sldId id="709" r:id="rId285"/>
    <p:sldId id="594" r:id="rId286"/>
    <p:sldId id="710" r:id="rId287"/>
    <p:sldId id="607" r:id="rId288"/>
    <p:sldId id="336" r:id="rId289"/>
    <p:sldId id="337" r:id="rId290"/>
    <p:sldId id="748" r:id="rId291"/>
    <p:sldId id="1034" r:id="rId292"/>
    <p:sldId id="508" r:id="rId293"/>
    <p:sldId id="622" r:id="rId294"/>
    <p:sldId id="1194" r:id="rId295"/>
    <p:sldId id="989" r:id="rId296"/>
    <p:sldId id="987" r:id="rId297"/>
    <p:sldId id="623" r:id="rId298"/>
    <p:sldId id="1035" r:id="rId299"/>
    <p:sldId id="1196" r:id="rId300"/>
    <p:sldId id="990" r:id="rId301"/>
    <p:sldId id="991" r:id="rId302"/>
    <p:sldId id="627" r:id="rId303"/>
    <p:sldId id="628" r:id="rId304"/>
    <p:sldId id="1036" r:id="rId305"/>
    <p:sldId id="626" r:id="rId306"/>
    <p:sldId id="992" r:id="rId307"/>
    <p:sldId id="1037" r:id="rId308"/>
    <p:sldId id="629" r:id="rId309"/>
    <p:sldId id="509" r:id="rId310"/>
    <p:sldId id="1038" r:id="rId311"/>
    <p:sldId id="630" r:id="rId312"/>
    <p:sldId id="1039" r:id="rId313"/>
    <p:sldId id="1082" r:id="rId314"/>
    <p:sldId id="1197" r:id="rId315"/>
    <p:sldId id="818" r:id="rId316"/>
    <p:sldId id="1199" r:id="rId317"/>
    <p:sldId id="1081" r:id="rId318"/>
    <p:sldId id="631" r:id="rId319"/>
    <p:sldId id="993" r:id="rId320"/>
    <p:sldId id="1083" r:id="rId321"/>
    <p:sldId id="1198" r:id="rId322"/>
    <p:sldId id="913" r:id="rId323"/>
    <p:sldId id="1200" r:id="rId324"/>
    <p:sldId id="1085" r:id="rId325"/>
    <p:sldId id="1201" r:id="rId326"/>
    <p:sldId id="994" r:id="rId327"/>
    <p:sldId id="1084" r:id="rId328"/>
    <p:sldId id="751" r:id="rId329"/>
    <p:sldId id="352" r:id="rId330"/>
    <p:sldId id="633" r:id="rId331"/>
    <p:sldId id="995" r:id="rId332"/>
    <p:sldId id="996" r:id="rId333"/>
    <p:sldId id="1160" r:id="rId334"/>
    <p:sldId id="1161" r:id="rId335"/>
    <p:sldId id="1162" r:id="rId336"/>
    <p:sldId id="368" r:id="rId337"/>
    <p:sldId id="636" r:id="rId338"/>
    <p:sldId id="663" r:id="rId339"/>
    <p:sldId id="664" r:id="rId340"/>
    <p:sldId id="637" r:id="rId341"/>
    <p:sldId id="638" r:id="rId342"/>
    <p:sldId id="712" r:id="rId343"/>
    <p:sldId id="713" r:id="rId344"/>
    <p:sldId id="714" r:id="rId345"/>
    <p:sldId id="379" r:id="rId346"/>
    <p:sldId id="953" r:id="rId347"/>
    <p:sldId id="1018" r:id="rId348"/>
    <p:sldId id="1019" r:id="rId349"/>
    <p:sldId id="1020" r:id="rId350"/>
    <p:sldId id="643" r:id="rId351"/>
    <p:sldId id="642" r:id="rId352"/>
    <p:sldId id="847" r:id="rId353"/>
    <p:sldId id="848" r:id="rId354"/>
    <p:sldId id="640" r:id="rId355"/>
    <p:sldId id="641" r:id="rId356"/>
    <p:sldId id="648" r:id="rId357"/>
    <p:sldId id="649" r:id="rId358"/>
    <p:sldId id="650" r:id="rId359"/>
    <p:sldId id="651" r:id="rId360"/>
    <p:sldId id="652" r:id="rId361"/>
    <p:sldId id="653" r:id="rId362"/>
    <p:sldId id="386" r:id="rId363"/>
    <p:sldId id="654" r:id="rId364"/>
    <p:sldId id="655" r:id="rId365"/>
    <p:sldId id="656" r:id="rId366"/>
    <p:sldId id="397" r:id="rId367"/>
    <p:sldId id="657" r:id="rId368"/>
    <p:sldId id="658" r:id="rId369"/>
    <p:sldId id="659" r:id="rId370"/>
    <p:sldId id="1072" r:id="rId371"/>
    <p:sldId id="285" r:id="rId372"/>
    <p:sldId id="286" r:id="rId373"/>
    <p:sldId id="289" r:id="rId374"/>
    <p:sldId id="290" r:id="rId375"/>
    <p:sldId id="291" r:id="rId376"/>
    <p:sldId id="829" r:id="rId377"/>
    <p:sldId id="830" r:id="rId378"/>
    <p:sldId id="683" r:id="rId379"/>
    <p:sldId id="684" r:id="rId380"/>
    <p:sldId id="682" r:id="rId381"/>
    <p:sldId id="860" r:id="rId382"/>
    <p:sldId id="671" r:id="rId383"/>
    <p:sldId id="672" r:id="rId384"/>
    <p:sldId id="673" r:id="rId385"/>
    <p:sldId id="674" r:id="rId386"/>
    <p:sldId id="360" r:id="rId387"/>
    <p:sldId id="801" r:id="rId388"/>
    <p:sldId id="1148" r:id="rId389"/>
    <p:sldId id="1149" r:id="rId390"/>
    <p:sldId id="851" r:id="rId391"/>
    <p:sldId id="331" r:id="rId392"/>
    <p:sldId id="1205" r:id="rId393"/>
    <p:sldId id="914" r:id="rId394"/>
    <p:sldId id="852" r:id="rId395"/>
    <p:sldId id="1155" r:id="rId396"/>
    <p:sldId id="1156" r:id="rId397"/>
    <p:sldId id="1206" r:id="rId398"/>
    <p:sldId id="1159" r:id="rId399"/>
    <p:sldId id="686" r:id="rId400"/>
    <p:sldId id="1207" r:id="rId401"/>
    <p:sldId id="1202" r:id="rId402"/>
    <p:sldId id="302" r:id="rId403"/>
    <p:sldId id="303" r:id="rId404"/>
    <p:sldId id="1130" r:id="rId405"/>
    <p:sldId id="1203" r:id="rId406"/>
    <p:sldId id="305" r:id="rId407"/>
    <p:sldId id="306" r:id="rId408"/>
    <p:sldId id="308" r:id="rId409"/>
    <p:sldId id="1131" r:id="rId410"/>
    <p:sldId id="1132" r:id="rId411"/>
    <p:sldId id="1133" r:id="rId412"/>
    <p:sldId id="313" r:id="rId413"/>
    <p:sldId id="1204" r:id="rId414"/>
    <p:sldId id="1134" r:id="rId415"/>
    <p:sldId id="1135" r:id="rId416"/>
    <p:sldId id="1136" r:id="rId417"/>
    <p:sldId id="1137" r:id="rId418"/>
    <p:sldId id="1138" r:id="rId419"/>
    <p:sldId id="1139" r:id="rId420"/>
    <p:sldId id="1140" r:id="rId421"/>
    <p:sldId id="1078" r:id="rId422"/>
    <p:sldId id="1141" r:id="rId423"/>
    <p:sldId id="1142" r:id="rId424"/>
    <p:sldId id="1143" r:id="rId425"/>
    <p:sldId id="1144" r:id="rId426"/>
    <p:sldId id="1145" r:id="rId427"/>
    <p:sldId id="1146" r:id="rId428"/>
    <p:sldId id="1147" r:id="rId429"/>
    <p:sldId id="1061" r:id="rId430"/>
    <p:sldId id="1062" r:id="rId431"/>
    <p:sldId id="1063" r:id="rId432"/>
    <p:sldId id="1170" r:id="rId433"/>
    <p:sldId id="1064" r:id="rId434"/>
    <p:sldId id="1065" r:id="rId435"/>
    <p:sldId id="342" r:id="rId436"/>
    <p:sldId id="1067" r:id="rId437"/>
    <p:sldId id="1068" r:id="rId438"/>
    <p:sldId id="727" r:id="rId439"/>
    <p:sldId id="728" r:id="rId440"/>
    <p:sldId id="781" r:id="rId441"/>
    <p:sldId id="1007" r:id="rId442"/>
    <p:sldId id="730" r:id="rId443"/>
    <p:sldId id="1157" r:id="rId444"/>
    <p:sldId id="1158" r:id="rId445"/>
    <p:sldId id="775" r:id="rId446"/>
    <p:sldId id="734" r:id="rId447"/>
    <p:sldId id="735" r:id="rId448"/>
    <p:sldId id="738" r:id="rId449"/>
    <p:sldId id="774" r:id="rId450"/>
    <p:sldId id="737" r:id="rId451"/>
    <p:sldId id="740" r:id="rId452"/>
    <p:sldId id="968" r:id="rId453"/>
    <p:sldId id="969" r:id="rId454"/>
    <p:sldId id="1045" r:id="rId455"/>
    <p:sldId id="986" r:id="rId456"/>
    <p:sldId id="427" r:id="rId457"/>
    <p:sldId id="688" r:id="rId458"/>
    <p:sldId id="689" r:id="rId459"/>
    <p:sldId id="731" r:id="rId460"/>
    <p:sldId id="732" r:id="rId461"/>
    <p:sldId id="758" r:id="rId462"/>
    <p:sldId id="759" r:id="rId463"/>
    <p:sldId id="916" r:id="rId464"/>
    <p:sldId id="917" r:id="rId465"/>
    <p:sldId id="840" r:id="rId466"/>
    <p:sldId id="841" r:id="rId467"/>
    <p:sldId id="939" r:id="rId468"/>
    <p:sldId id="766" r:id="rId469"/>
    <p:sldId id="767" r:id="rId470"/>
    <p:sldId id="776" r:id="rId471"/>
    <p:sldId id="752" r:id="rId472"/>
    <p:sldId id="753" r:id="rId473"/>
    <p:sldId id="764" r:id="rId474"/>
    <p:sldId id="765" r:id="rId475"/>
    <p:sldId id="874" r:id="rId476"/>
    <p:sldId id="946" r:id="rId477"/>
    <p:sldId id="777" r:id="rId478"/>
    <p:sldId id="762" r:id="rId479"/>
    <p:sldId id="763" r:id="rId480"/>
    <p:sldId id="769" r:id="rId481"/>
    <p:sldId id="770" r:id="rId482"/>
    <p:sldId id="873" r:id="rId483"/>
    <p:sldId id="875" r:id="rId484"/>
    <p:sldId id="1069" r:id="rId485"/>
    <p:sldId id="943" r:id="rId486"/>
    <p:sldId id="755" r:id="rId487"/>
    <p:sldId id="754" r:id="rId488"/>
    <p:sldId id="760" r:id="rId489"/>
    <p:sldId id="952" r:id="rId490"/>
    <p:sldId id="768" r:id="rId491"/>
    <p:sldId id="761" r:id="rId492"/>
    <p:sldId id="861" r:id="rId493"/>
    <p:sldId id="862" r:id="rId494"/>
    <p:sldId id="756" r:id="rId495"/>
    <p:sldId id="771" r:id="rId496"/>
    <p:sldId id="876" r:id="rId497"/>
    <p:sldId id="877" r:id="rId498"/>
    <p:sldId id="778" r:id="rId499"/>
    <p:sldId id="779" r:id="rId500"/>
    <p:sldId id="834" r:id="rId501"/>
    <p:sldId id="780" r:id="rId502"/>
    <p:sldId id="833" r:id="rId503"/>
    <p:sldId id="783" r:id="rId504"/>
    <p:sldId id="880" r:id="rId505"/>
    <p:sldId id="881" r:id="rId506"/>
    <p:sldId id="879" r:id="rId507"/>
    <p:sldId id="866" r:id="rId508"/>
    <p:sldId id="878" r:id="rId509"/>
    <p:sldId id="867" r:id="rId510"/>
    <p:sldId id="868" r:id="rId511"/>
    <p:sldId id="870" r:id="rId512"/>
    <p:sldId id="871" r:id="rId513"/>
    <p:sldId id="869" r:id="rId514"/>
    <p:sldId id="1033" r:id="rId515"/>
    <p:sldId id="1021" r:id="rId516"/>
    <p:sldId id="1022" r:id="rId517"/>
    <p:sldId id="1023" r:id="rId518"/>
    <p:sldId id="1024" r:id="rId519"/>
    <p:sldId id="1025" r:id="rId520"/>
    <p:sldId id="1027" r:id="rId521"/>
    <p:sldId id="1028" r:id="rId522"/>
    <p:sldId id="1029" r:id="rId523"/>
    <p:sldId id="1030" r:id="rId524"/>
    <p:sldId id="1032" r:id="rId525"/>
    <p:sldId id="1031" r:id="rId526"/>
    <p:sldId id="885" r:id="rId527"/>
    <p:sldId id="1074" r:id="rId528"/>
    <p:sldId id="976" r:id="rId529"/>
    <p:sldId id="933" r:id="rId530"/>
    <p:sldId id="954" r:id="rId531"/>
    <p:sldId id="788" r:id="rId532"/>
    <p:sldId id="988" r:id="rId533"/>
    <p:sldId id="1026" r:id="rId534"/>
    <p:sldId id="1106" r:id="rId535"/>
    <p:sldId id="858" r:id="rId5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658E6"/>
    <a:srgbClr val="FE1212"/>
    <a:srgbClr val="006C86"/>
    <a:srgbClr val="7EEEE3"/>
    <a:srgbClr val="C74C49"/>
    <a:srgbClr val="E12F2B"/>
    <a:srgbClr val="C41A1A"/>
    <a:srgbClr val="E01E1E"/>
    <a:srgbClr val="D9DD21"/>
    <a:srgbClr val="E1FBF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94737" autoAdjust="0"/>
  </p:normalViewPr>
  <p:slideViewPr>
    <p:cSldViewPr>
      <p:cViewPr varScale="1">
        <p:scale>
          <a:sx n="66" d="100"/>
          <a:sy n="66" d="100"/>
        </p:scale>
        <p:origin x="792" y="84"/>
      </p:cViewPr>
      <p:guideLst>
        <p:guide orient="horz" pos="2160"/>
        <p:guide pos="384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690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tableStyles" Target="tableStyles.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notesMaster" Target="notesMasters/notesMaster1.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212" Type="http://schemas.openxmlformats.org/officeDocument/2006/relationships/slide" Target="slides/slide211.xml"/><Relationship Id="rId254" Type="http://schemas.openxmlformats.org/officeDocument/2006/relationships/slide" Target="slides/slide253.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223" Type="http://schemas.openxmlformats.org/officeDocument/2006/relationships/slide" Target="slides/slide222.xml"/><Relationship Id="rId430" Type="http://schemas.openxmlformats.org/officeDocument/2006/relationships/slide" Target="slides/slide429.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528" Type="http://schemas.openxmlformats.org/officeDocument/2006/relationships/slide" Target="slides/slide527.xml"/><Relationship Id="rId125" Type="http://schemas.openxmlformats.org/officeDocument/2006/relationships/slide" Target="slides/slide124.xml"/><Relationship Id="rId167" Type="http://schemas.openxmlformats.org/officeDocument/2006/relationships/slide" Target="slides/slide166.xml"/><Relationship Id="rId332" Type="http://schemas.openxmlformats.org/officeDocument/2006/relationships/slide" Target="slides/slide331.xml"/><Relationship Id="rId374" Type="http://schemas.openxmlformats.org/officeDocument/2006/relationships/slide" Target="slides/slide373.xml"/><Relationship Id="rId71" Type="http://schemas.openxmlformats.org/officeDocument/2006/relationships/slide" Target="slides/slide70.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76" Type="http://schemas.openxmlformats.org/officeDocument/2006/relationships/slide" Target="slides/slide275.xml"/><Relationship Id="rId441" Type="http://schemas.openxmlformats.org/officeDocument/2006/relationships/slide" Target="slides/slide440.xml"/><Relationship Id="rId483" Type="http://schemas.openxmlformats.org/officeDocument/2006/relationships/slide" Target="slides/slide482.xml"/><Relationship Id="rId539" Type="http://schemas.openxmlformats.org/officeDocument/2006/relationships/presProps" Target="presProps.xml"/><Relationship Id="rId40" Type="http://schemas.openxmlformats.org/officeDocument/2006/relationships/slide" Target="slides/slide39.xml"/><Relationship Id="rId136" Type="http://schemas.openxmlformats.org/officeDocument/2006/relationships/slide" Target="slides/slide135.xml"/><Relationship Id="rId178" Type="http://schemas.openxmlformats.org/officeDocument/2006/relationships/slide" Target="slides/slide177.xml"/><Relationship Id="rId301" Type="http://schemas.openxmlformats.org/officeDocument/2006/relationships/slide" Target="slides/slide300.xml"/><Relationship Id="rId343" Type="http://schemas.openxmlformats.org/officeDocument/2006/relationships/slide" Target="slides/slide342.xml"/><Relationship Id="rId82" Type="http://schemas.openxmlformats.org/officeDocument/2006/relationships/slide" Target="slides/slide81.xml"/><Relationship Id="rId203" Type="http://schemas.openxmlformats.org/officeDocument/2006/relationships/slide" Target="slides/slide202.xml"/><Relationship Id="rId385" Type="http://schemas.openxmlformats.org/officeDocument/2006/relationships/slide" Target="slides/slide384.xml"/><Relationship Id="rId245" Type="http://schemas.openxmlformats.org/officeDocument/2006/relationships/slide" Target="slides/slide244.xml"/><Relationship Id="rId287" Type="http://schemas.openxmlformats.org/officeDocument/2006/relationships/slide" Target="slides/slide286.xml"/><Relationship Id="rId410" Type="http://schemas.openxmlformats.org/officeDocument/2006/relationships/slide" Target="slides/slide409.xml"/><Relationship Id="rId452" Type="http://schemas.openxmlformats.org/officeDocument/2006/relationships/slide" Target="slides/slide451.xml"/><Relationship Id="rId494" Type="http://schemas.openxmlformats.org/officeDocument/2006/relationships/slide" Target="slides/slide493.xml"/><Relationship Id="rId508" Type="http://schemas.openxmlformats.org/officeDocument/2006/relationships/slide" Target="slides/slide507.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519" Type="http://schemas.openxmlformats.org/officeDocument/2006/relationships/slide" Target="slides/slide518.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530" Type="http://schemas.openxmlformats.org/officeDocument/2006/relationships/slide" Target="slides/slide529.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127" Type="http://schemas.openxmlformats.org/officeDocument/2006/relationships/slide" Target="slides/slide126.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541" Type="http://schemas.openxmlformats.org/officeDocument/2006/relationships/theme" Target="theme/theme1.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220" Type="http://schemas.openxmlformats.org/officeDocument/2006/relationships/slide" Target="slides/slide219.xml"/><Relationship Id="rId458" Type="http://schemas.openxmlformats.org/officeDocument/2006/relationships/slide" Target="slides/slide457.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commentAuthors" Target="commentAuthors.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202" Type="http://schemas.openxmlformats.org/officeDocument/2006/relationships/slide" Target="slides/slide201.xml"/><Relationship Id="rId244" Type="http://schemas.openxmlformats.org/officeDocument/2006/relationships/slide" Target="slides/slide243.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viewProps" Target="viewProps.xml"/><Relationship Id="rId72" Type="http://schemas.openxmlformats.org/officeDocument/2006/relationships/slide" Target="slides/slide71.xml"/><Relationship Id="rId375" Type="http://schemas.openxmlformats.org/officeDocument/2006/relationships/slide" Target="slides/slide374.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226" Type="http://schemas.openxmlformats.org/officeDocument/2006/relationships/slide" Target="slides/slide225.xml"/><Relationship Id="rId433" Type="http://schemas.openxmlformats.org/officeDocument/2006/relationships/slide" Target="slides/slide432.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 Type="http://schemas.openxmlformats.org/officeDocument/2006/relationships/slide" Target="slides/slide4.xml"/><Relationship Id="rId237" Type="http://schemas.openxmlformats.org/officeDocument/2006/relationships/slide" Target="slides/slide236.xml"/><Relationship Id="rId444" Type="http://schemas.openxmlformats.org/officeDocument/2006/relationships/slide" Target="slides/slide443.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05-07-2020</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8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9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0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0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305</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306</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383</a:t>
            </a:fld>
            <a:endParaRPr lang="en-IN"/>
          </a:p>
        </p:txBody>
      </p:sp>
    </p:spTree>
    <p:extLst>
      <p:ext uri="{BB962C8B-B14F-4D97-AF65-F5344CB8AC3E}">
        <p14:creationId xmlns:p14="http://schemas.microsoft.com/office/powerpoint/2010/main" val="28886551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392</a:t>
            </a:fld>
            <a:endParaRPr lang="en-IN"/>
          </a:p>
        </p:txBody>
      </p:sp>
    </p:spTree>
    <p:extLst>
      <p:ext uri="{BB962C8B-B14F-4D97-AF65-F5344CB8AC3E}">
        <p14:creationId xmlns:p14="http://schemas.microsoft.com/office/powerpoint/2010/main" val="1994354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402</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416</a:t>
            </a:fld>
            <a:endParaRPr lang="en-US"/>
          </a:p>
        </p:txBody>
      </p:sp>
    </p:spTree>
    <p:extLst>
      <p:ext uri="{BB962C8B-B14F-4D97-AF65-F5344CB8AC3E}">
        <p14:creationId xmlns:p14="http://schemas.microsoft.com/office/powerpoint/2010/main" val="36597305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506</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76</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161</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189</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210</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227</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287</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296</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303</a:t>
            </a:fld>
            <a:endParaRPr lang="en-IN"/>
          </a:p>
        </p:txBody>
      </p:sp>
    </p:spTree>
    <p:extLst>
      <p:ext uri="{BB962C8B-B14F-4D97-AF65-F5344CB8AC3E}">
        <p14:creationId xmlns:p14="http://schemas.microsoft.com/office/powerpoint/2010/main" val="12071264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7/5/2020</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7/5/2020</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7/5/2020</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7/5/2020</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8.jpe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1.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 Id="rId9" Type="http://schemas.openxmlformats.org/officeDocument/2006/relationships/image" Target="../media/image65.png"/></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7.xml"/><Relationship Id="rId4" Type="http://schemas.openxmlformats.org/officeDocument/2006/relationships/image" Target="../media/image75.png"/></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80.png"/><Relationship Id="rId7" Type="http://schemas.openxmlformats.org/officeDocument/2006/relationships/image" Target="../media/image84.pn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 Id="rId9" Type="http://schemas.openxmlformats.org/officeDocument/2006/relationships/image" Target="../media/image86.png"/></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jpeg"/><Relationship Id="rId1" Type="http://schemas.openxmlformats.org/officeDocument/2006/relationships/slideLayout" Target="../slideLayouts/slideLayout7.xml"/><Relationship Id="rId4" Type="http://schemas.openxmlformats.org/officeDocument/2006/relationships/image" Target="../media/image89.png"/></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2" Type="http://schemas.openxmlformats.org/officeDocument/2006/relationships/image" Target="../media/image93.jpeg"/><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7.xml"/><Relationship Id="rId4" Type="http://schemas.openxmlformats.org/officeDocument/2006/relationships/image" Target="../media/image111.png"/></Relationships>
</file>

<file path=ppt/slides/_rels/slide295.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15.png"/></Relationships>
</file>

<file path=ppt/slides/_rels/slide297.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23.png"/></Relationships>
</file>

<file path=ppt/slides/_rels/slide306.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25.png"/></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7.xml"/><Relationship Id="rId4" Type="http://schemas.openxmlformats.org/officeDocument/2006/relationships/image" Target="../media/image14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7.xml"/><Relationship Id="rId4" Type="http://schemas.openxmlformats.org/officeDocument/2006/relationships/image" Target="../media/image147.png"/></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3" Type="http://schemas.openxmlformats.org/officeDocument/2006/relationships/image" Target="../media/image152.gif"/><Relationship Id="rId2" Type="http://schemas.openxmlformats.org/officeDocument/2006/relationships/image" Target="../media/image151.gif"/><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157.png"/></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image" Target="../media/image160.png"/><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3" Type="http://schemas.openxmlformats.org/officeDocument/2006/relationships/image" Target="../media/image82.png"/><Relationship Id="rId7" Type="http://schemas.openxmlformats.org/officeDocument/2006/relationships/image" Target="../media/image86.png"/><Relationship Id="rId2" Type="http://schemas.openxmlformats.org/officeDocument/2006/relationships/image" Target="../media/image81.png"/><Relationship Id="rId1" Type="http://schemas.openxmlformats.org/officeDocument/2006/relationships/slideLayout" Target="../slideLayouts/slideLayout7.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png"/></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2" Type="http://schemas.openxmlformats.org/officeDocument/2006/relationships/image" Target="../media/image162.jpeg"/><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20.gif"/><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7.xml"/><Relationship Id="rId4" Type="http://schemas.openxmlformats.org/officeDocument/2006/relationships/image" Target="../media/image25.jpeg"/></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165.png"/><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2" Type="http://schemas.openxmlformats.org/officeDocument/2006/relationships/image" Target="../media/image167.jpeg"/><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5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5" Type="http://schemas.openxmlformats.org/officeDocument/2006/relationships/image" Target="../media/image40.png"/><Relationship Id="rId4" Type="http://schemas.openxmlformats.org/officeDocument/2006/relationships/image" Target="../media/image39.png"/></Relationships>
</file>

<file path=ppt/slides/_rels/slide6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159897" y="2"/>
            <a:ext cx="7008334" cy="1446550"/>
          </a:xfrm>
          <a:prstGeom prst="rect">
            <a:avLst/>
          </a:prstGeom>
        </p:spPr>
        <p:txBody>
          <a:bodyPr wrap="square">
            <a:spAutoFit/>
          </a:bodyPr>
          <a:lstStyle/>
          <a:p>
            <a:r>
              <a:rPr lang="en-IN" sz="44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063430" y="3687688"/>
            <a:ext cx="6857107" cy="533400"/>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4800" dirty="0">
                <a:solidFill>
                  <a:srgbClr val="17A889"/>
                </a:solidFill>
                <a:latin typeface="Arial" pitchFamily="34" charset="0"/>
                <a:cs typeface="Arial" pitchFamily="34" charset="0"/>
              </a:rPr>
              <a:t>iet</a:t>
            </a:r>
          </a:p>
        </p:txBody>
      </p:sp>
      <p:sp>
        <p:nvSpPr>
          <p:cNvPr id="6" name="Rectangle 5">
            <a:extLst>
              <a:ext uri="{FF2B5EF4-FFF2-40B4-BE49-F238E27FC236}">
                <a16:creationId xmlns:a16="http://schemas.microsoft.com/office/drawing/2014/main" id="{B8948F78-B708-4250-8816-44ACEC13C281}"/>
              </a:ext>
            </a:extLst>
          </p:cNvPr>
          <p:cNvSpPr/>
          <p:nvPr/>
        </p:nvSpPr>
        <p:spPr>
          <a:xfrm>
            <a:off x="181341" y="5301209"/>
            <a:ext cx="11099235" cy="830997"/>
          </a:xfrm>
          <a:prstGeom prst="rect">
            <a:avLst/>
          </a:prstGeom>
        </p:spPr>
        <p:txBody>
          <a:bodyPr wrap="square">
            <a:spAutoFit/>
          </a:bodyPr>
          <a:lstStyle/>
          <a:p>
            <a:r>
              <a:rPr lang="en-IN" sz="2400" dirty="0">
                <a:solidFill>
                  <a:schemeClr val="accent6">
                    <a:lumMod val="50000"/>
                  </a:schemeClr>
                </a:solidFill>
              </a:rPr>
              <a:t>In this module (i.e. DBT) we are going to learn SQL, PL/SQL and also NoSQL - 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accent6">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accent6">
                    <a:lumMod val="50000"/>
                  </a:schemeClr>
                </a:solidFill>
              </a:rPr>
              <a:t>Which module(s) you have completed?</a:t>
            </a:r>
          </a:p>
        </p:txBody>
      </p:sp>
      <p:pic>
        <p:nvPicPr>
          <p:cNvPr id="11" name="Picture 10">
            <a:extLst>
              <a:ext uri="{FF2B5EF4-FFF2-40B4-BE49-F238E27FC236}">
                <a16:creationId xmlns:a16="http://schemas.microsoft.com/office/drawing/2014/main" id="{7FB31A66-2CC0-4064-92EE-1FE13AAED8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7368" y="303866"/>
            <a:ext cx="2809082" cy="867972"/>
          </a:xfrm>
          <a:prstGeom prst="rect">
            <a:avLst/>
          </a:prstGeom>
        </p:spPr>
      </p:pic>
    </p:spTree>
    <p:extLst>
      <p:ext uri="{BB962C8B-B14F-4D97-AF65-F5344CB8AC3E}">
        <p14:creationId xmlns:p14="http://schemas.microsoft.com/office/powerpoint/2010/main" val="323802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0" grpId="0"/>
    </p:bld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6288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Management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Data Management System</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1124744"/>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322337053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1666844" y="714357"/>
            <a:ext cx="8786874" cy="1323439"/>
          </a:xfrm>
          <a:prstGeom prst="rect">
            <a:avLst/>
          </a:prstGeom>
        </p:spPr>
        <p:txBody>
          <a:bodyPr wrap="square">
            <a:spAutoFit/>
          </a:bodyPr>
          <a:lstStyle/>
          <a:p>
            <a:r>
              <a:rPr lang="en-US" sz="2000">
                <a:latin typeface="Segoe UI Light" panose="020B0502040204020203" pitchFamily="34"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endParaRPr lang="en-US" sz="2000" dirty="0">
              <a:latin typeface="Segoe UI Light" panose="020B0502040204020203" pitchFamily="34" charset="0"/>
              <a:cs typeface="Segoe UI Light" panose="020B0502040204020203" pitchFamily="34" charset="0"/>
            </a:endParaRPr>
          </a:p>
        </p:txBody>
      </p:sp>
      <p:sp>
        <p:nvSpPr>
          <p:cNvPr id="9" name="Rectangle 8"/>
          <p:cNvSpPr/>
          <p:nvPr/>
        </p:nvSpPr>
        <p:spPr>
          <a:xfrm>
            <a:off x="2024034" y="2067168"/>
            <a:ext cx="7858180"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graphicFrame>
        <p:nvGraphicFramePr>
          <p:cNvPr id="12" name="Table 11"/>
          <p:cNvGraphicFramePr>
            <a:graphicFrameLocks noGrp="1"/>
          </p:cNvGraphicFramePr>
          <p:nvPr>
            <p:extLst>
              <p:ext uri="{D42A27DB-BD31-4B8C-83A1-F6EECF244321}">
                <p14:modId xmlns:p14="http://schemas.microsoft.com/office/powerpoint/2010/main" val="3366835948"/>
              </p:ext>
            </p:extLst>
          </p:nvPr>
        </p:nvGraphicFramePr>
        <p:xfrm>
          <a:off x="1881159" y="2579376"/>
          <a:ext cx="8429685" cy="1706880"/>
        </p:xfrm>
        <a:graphic>
          <a:graphicData uri="http://schemas.openxmlformats.org/drawingml/2006/table">
            <a:tbl>
              <a:tblPr/>
              <a:tblGrid>
                <a:gridCol w="2809895">
                  <a:extLst>
                    <a:ext uri="{9D8B030D-6E8A-4147-A177-3AD203B41FA5}">
                      <a16:colId xmlns:a16="http://schemas.microsoft.com/office/drawing/2014/main" val="20000"/>
                    </a:ext>
                  </a:extLst>
                </a:gridCol>
                <a:gridCol w="2809895">
                  <a:extLst>
                    <a:ext uri="{9D8B030D-6E8A-4147-A177-3AD203B41FA5}">
                      <a16:colId xmlns:a16="http://schemas.microsoft.com/office/drawing/2014/main" val="20001"/>
                    </a:ext>
                  </a:extLst>
                </a:gridCol>
                <a:gridCol w="280989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2166910" y="4500570"/>
            <a:ext cx="7786742" cy="369332"/>
          </a:xfrm>
          <a:prstGeom prst="rect">
            <a:avLst/>
          </a:prstGeom>
        </p:spPr>
        <p:txBody>
          <a:bodyPr wrap="square">
            <a:spAutoFit/>
          </a:bodyPr>
          <a:lstStyle/>
          <a:p>
            <a:r>
              <a:rPr lang="en-US" dirty="0">
                <a:solidFill>
                  <a:srgbClr val="C41A1A"/>
                </a:solidFill>
                <a:latin typeface="Helvetica" panose="020B0604020202020204" pitchFamily="34" charset="0"/>
              </a:rPr>
              <a:t>Here, the third column is the ID of the professor who’s taking the course.</a:t>
            </a:r>
          </a:p>
        </p:txBody>
      </p:sp>
      <p:graphicFrame>
        <p:nvGraphicFramePr>
          <p:cNvPr id="14" name="Table 13"/>
          <p:cNvGraphicFramePr>
            <a:graphicFrameLocks noGrp="1"/>
          </p:cNvGraphicFramePr>
          <p:nvPr>
            <p:extLst>
              <p:ext uri="{D42A27DB-BD31-4B8C-83A1-F6EECF244321}">
                <p14:modId xmlns:p14="http://schemas.microsoft.com/office/powerpoint/2010/main" val="891458083"/>
              </p:ext>
            </p:extLst>
          </p:nvPr>
        </p:nvGraphicFramePr>
        <p:xfrm>
          <a:off x="1809720" y="5000636"/>
          <a:ext cx="8572560" cy="1280160"/>
        </p:xfrm>
        <a:graphic>
          <a:graphicData uri="http://schemas.openxmlformats.org/drawingml/2006/table">
            <a:tbl>
              <a:tblPr/>
              <a:tblGrid>
                <a:gridCol w="2857520">
                  <a:extLst>
                    <a:ext uri="{9D8B030D-6E8A-4147-A177-3AD203B41FA5}">
                      <a16:colId xmlns:a16="http://schemas.microsoft.com/office/drawing/2014/main" val="20000"/>
                    </a:ext>
                  </a:extLst>
                </a:gridCol>
                <a:gridCol w="2857520">
                  <a:extLst>
                    <a:ext uri="{9D8B030D-6E8A-4147-A177-3AD203B41FA5}">
                      <a16:colId xmlns:a16="http://schemas.microsoft.com/office/drawing/2014/main" val="20001"/>
                    </a:ext>
                  </a:extLst>
                </a:gridCol>
                <a:gridCol w="2857520">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60451415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2773136" y="1065074"/>
            <a:ext cx="6751864" cy="1938992"/>
          </a:xfrm>
          <a:prstGeom prst="rect">
            <a:avLst/>
          </a:prstGeom>
        </p:spPr>
        <p:txBody>
          <a:bodyPr wrap="square">
            <a:spAutoFit/>
          </a:bodyPr>
          <a:lstStyle/>
          <a:p>
            <a:r>
              <a:rPr lang="en-US" sz="2000" dirty="0">
                <a:latin typeface="Helvetica" panose="020B0604020202020204" pitchFamily="34" charset="0"/>
              </a:rPr>
              <a:t>Therefore, in the third normal form, the following conditions are required:</a:t>
            </a:r>
          </a:p>
          <a:p>
            <a:endParaRPr lang="en-US" sz="2000" dirty="0">
              <a:latin typeface="Helvetica" panose="020B0604020202020204" pitchFamily="34" charset="0"/>
            </a:endParaRPr>
          </a:p>
          <a:p>
            <a:pPr>
              <a:lnSpc>
                <a:spcPct val="150000"/>
              </a:lnSpc>
              <a:buFont typeface="Arial" panose="020B0604020202020204" pitchFamily="34" charset="0"/>
              <a:buChar char="•"/>
            </a:pPr>
            <a:r>
              <a:rPr lang="en-US" sz="2000" dirty="0">
                <a:latin typeface="Helvetica" panose="020B0604020202020204" pitchFamily="34" charset="0"/>
              </a:rPr>
              <a:t>The table should be in the second normal form.</a:t>
            </a:r>
          </a:p>
          <a:p>
            <a:pPr>
              <a:lnSpc>
                <a:spcPct val="150000"/>
              </a:lnSpc>
              <a:buFont typeface="Arial" panose="020B0604020202020204" pitchFamily="34" charset="0"/>
              <a:buChar char="•"/>
            </a:pPr>
            <a:r>
              <a:rPr lang="en-US" sz="2000" dirty="0">
                <a:latin typeface="Helvetica" panose="020B0604020202020204" pitchFamily="34"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793227120"/>
              </p:ext>
            </p:extLst>
          </p:nvPr>
        </p:nvGraphicFramePr>
        <p:xfrm>
          <a:off x="1523999" y="3350897"/>
          <a:ext cx="9144002" cy="2555637"/>
        </p:xfrm>
        <a:graphic>
          <a:graphicData uri="http://schemas.openxmlformats.org/drawingml/2006/table">
            <a:tbl>
              <a:tblPr>
                <a:tableStyleId>{69C7853C-536D-4A76-A0AE-DD22124D55A5}</a:tableStyleId>
              </a:tblPr>
              <a:tblGrid>
                <a:gridCol w="1744579">
                  <a:extLst>
                    <a:ext uri="{9D8B030D-6E8A-4147-A177-3AD203B41FA5}">
                      <a16:colId xmlns:a16="http://schemas.microsoft.com/office/drawing/2014/main" val="20000"/>
                    </a:ext>
                  </a:extLst>
                </a:gridCol>
                <a:gridCol w="1925053">
                  <a:extLst>
                    <a:ext uri="{9D8B030D-6E8A-4147-A177-3AD203B41FA5}">
                      <a16:colId xmlns:a16="http://schemas.microsoft.com/office/drawing/2014/main" val="20001"/>
                    </a:ext>
                  </a:extLst>
                </a:gridCol>
                <a:gridCol w="1985211">
                  <a:extLst>
                    <a:ext uri="{9D8B030D-6E8A-4147-A177-3AD203B41FA5}">
                      <a16:colId xmlns:a16="http://schemas.microsoft.com/office/drawing/2014/main" val="20002"/>
                    </a:ext>
                  </a:extLst>
                </a:gridCol>
                <a:gridCol w="1968084">
                  <a:extLst>
                    <a:ext uri="{9D8B030D-6E8A-4147-A177-3AD203B41FA5}">
                      <a16:colId xmlns:a16="http://schemas.microsoft.com/office/drawing/2014/main" val="20003"/>
                    </a:ext>
                  </a:extLst>
                </a:gridCol>
                <a:gridCol w="1521075">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2524352" y="3429000"/>
            <a:ext cx="7071288" cy="2771181"/>
          </a:xfrm>
          <a:prstGeom prst="rect">
            <a:avLst/>
          </a:prstGeom>
          <a:noFill/>
        </p:spPr>
      </p:pic>
    </p:spTree>
    <p:extLst>
      <p:ext uri="{BB962C8B-B14F-4D97-AF65-F5344CB8AC3E}">
        <p14:creationId xmlns:p14="http://schemas.microsoft.com/office/powerpoint/2010/main" val="141578042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548680"/>
            <a:ext cx="12190413" cy="4286256"/>
          </a:xfrm>
          <a:prstGeom prst="rect">
            <a:avLst/>
          </a:prstGeom>
          <a:noFill/>
        </p:spPr>
      </p:pic>
      <p:sp>
        <p:nvSpPr>
          <p:cNvPr id="9" name="Rectangle 8">
            <a:extLst>
              <a:ext uri="{FF2B5EF4-FFF2-40B4-BE49-F238E27FC236}">
                <a16:creationId xmlns:a16="http://schemas.microsoft.com/office/drawing/2014/main" id="{21D463F1-BAAD-4732-BDD3-00C1B05E4B41}"/>
              </a:ext>
            </a:extLst>
          </p:cNvPr>
          <p:cNvSpPr/>
          <p:nvPr/>
        </p:nvSpPr>
        <p:spPr>
          <a:xfrm>
            <a:off x="227349" y="4361036"/>
            <a:ext cx="11737303" cy="2308324"/>
          </a:xfrm>
          <a:prstGeom prst="rect">
            <a:avLst/>
          </a:prstGeom>
        </p:spPr>
        <p:txBody>
          <a:bodyPr wrap="square">
            <a:spAutoFit/>
          </a:bodyPr>
          <a:lstStyle/>
          <a:p>
            <a:r>
              <a:rPr lang="en-US" sz="2000" dirty="0">
                <a:solidFill>
                  <a:srgbClr val="FF0000"/>
                </a:solidFill>
                <a:latin typeface="Gill Sans MT (Body)"/>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sz="2000" dirty="0">
                <a:solidFill>
                  <a:srgbClr val="303030"/>
                </a:solidFill>
                <a:latin typeface="Open Sans"/>
              </a:rPr>
              <a:t>A </a:t>
            </a:r>
            <a:r>
              <a:rPr lang="en-IN" sz="2000" b="1" dirty="0">
                <a:solidFill>
                  <a:srgbClr val="303030"/>
                </a:solidFill>
                <a:latin typeface="Open Sans"/>
              </a:rPr>
              <a:t>NULL</a:t>
            </a:r>
            <a:r>
              <a:rPr lang="en-IN" sz="2000" dirty="0">
                <a:solidFill>
                  <a:srgbClr val="303030"/>
                </a:solidFill>
                <a:latin typeface="Open Sans"/>
              </a:rPr>
              <a:t> value is not treated as a </a:t>
            </a:r>
            <a:r>
              <a:rPr lang="en-IN" sz="2000" b="1" dirty="0">
                <a:solidFill>
                  <a:srgbClr val="303030"/>
                </a:solidFill>
                <a:latin typeface="Open Sans"/>
              </a:rPr>
              <a:t>blank</a:t>
            </a:r>
            <a:r>
              <a:rPr lang="en-IN" sz="2000" dirty="0">
                <a:solidFill>
                  <a:srgbClr val="303030"/>
                </a:solidFill>
                <a:latin typeface="Open Sans"/>
              </a:rPr>
              <a:t> or </a:t>
            </a:r>
            <a:r>
              <a:rPr lang="en-IN" sz="2000" b="1" dirty="0">
                <a:solidFill>
                  <a:srgbClr val="303030"/>
                </a:solidFill>
                <a:latin typeface="Open Sans"/>
              </a:rPr>
              <a:t>0</a:t>
            </a:r>
            <a:r>
              <a:rPr lang="en-IN" sz="2000" dirty="0">
                <a:solidFill>
                  <a:srgbClr val="303030"/>
                </a:solidFill>
                <a:latin typeface="Open Sans"/>
              </a:rPr>
              <a:t>.</a:t>
            </a:r>
          </a:p>
          <a:p>
            <a:pPr marL="342900" indent="-342900">
              <a:buFont typeface="Arial" panose="020B0604020202020204" pitchFamily="34" charset="0"/>
              <a:buChar char="•"/>
            </a:pPr>
            <a:endParaRPr lang="en-IN" sz="800" dirty="0">
              <a:solidFill>
                <a:srgbClr val="303030"/>
              </a:solidFill>
              <a:latin typeface="Open Sans"/>
            </a:endParaRPr>
          </a:p>
          <a:p>
            <a:pPr marL="342900" indent="-342900">
              <a:buFont typeface="Arial" panose="020B0604020202020204" pitchFamily="34" charset="0"/>
              <a:buChar char="•"/>
            </a:pPr>
            <a:r>
              <a:rPr lang="en-US" sz="2000" b="1" dirty="0">
                <a:solidFill>
                  <a:srgbClr val="303030"/>
                </a:solidFill>
                <a:latin typeface="Open Sans"/>
              </a:rPr>
              <a:t>Degree d(R)</a:t>
            </a:r>
            <a:r>
              <a:rPr lang="en-US" sz="2000" dirty="0">
                <a:solidFill>
                  <a:srgbClr val="303030"/>
                </a:solidFill>
                <a:latin typeface="Open Sans"/>
              </a:rPr>
              <a:t>: Total no. of attributes/columns present in a relation/table is called degree of the relation and is denoted by </a:t>
            </a:r>
            <a:r>
              <a:rPr lang="en-US" sz="2000" b="1" dirty="0">
                <a:solidFill>
                  <a:srgbClr val="303030"/>
                </a:solidFill>
                <a:latin typeface="Open Sans"/>
              </a:rPr>
              <a:t>d(R).</a:t>
            </a:r>
          </a:p>
          <a:p>
            <a:pPr marL="342900" indent="-342900">
              <a:buFont typeface="Arial" panose="020B0604020202020204" pitchFamily="34" charset="0"/>
              <a:buChar char="•"/>
            </a:pPr>
            <a:endParaRPr lang="en-IN" sz="800" b="1"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US" sz="2000" b="1" dirty="0">
                <a:solidFill>
                  <a:srgbClr val="303030"/>
                </a:solidFill>
                <a:latin typeface="Open Sans"/>
              </a:rPr>
              <a:t>Cardinality |R|</a:t>
            </a:r>
            <a:r>
              <a:rPr lang="en-US" sz="2000" dirty="0">
                <a:solidFill>
                  <a:srgbClr val="303030"/>
                </a:solidFill>
                <a:latin typeface="Open Sans"/>
              </a:rPr>
              <a:t>: Total no. of tuples present in a relation or Rows present in a table, is called cardinality of a relation and is denoted by </a:t>
            </a:r>
            <a:r>
              <a:rPr lang="en-US" sz="2000" b="1" dirty="0">
                <a:solidFill>
                  <a:srgbClr val="303030"/>
                </a:solidFill>
                <a:latin typeface="Open Sans"/>
              </a:rPr>
              <a:t>|R|.</a:t>
            </a:r>
            <a:endParaRPr lang="en-IN" sz="2000" b="1" dirty="0"/>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a:t>
            </a:r>
            <a:r>
              <a:rPr lang="en-US" sz="3200" i="1">
                <a:solidFill>
                  <a:srgbClr val="FF9900"/>
                </a:solidFill>
                <a:latin typeface="Arial" pitchFamily="34" charset="0"/>
                <a:cs typeface="Arial" pitchFamily="34" charset="0"/>
              </a:rPr>
              <a:t>in MySQL</a:t>
            </a:r>
            <a:endParaRPr lang="en-US" sz="3200" i="1" dirty="0">
              <a:solidFill>
                <a:srgbClr val="FF9900"/>
              </a:solidFill>
              <a:latin typeface="Arial" pitchFamily="34" charset="0"/>
              <a:cs typeface="Arial" pitchFamily="34" charset="0"/>
            </a:endParaRPr>
          </a:p>
        </p:txBody>
      </p:sp>
      <p:sp>
        <p:nvSpPr>
          <p:cNvPr id="4" name="Rectangle 3"/>
          <p:cNvSpPr/>
          <p:nvPr/>
        </p:nvSpPr>
        <p:spPr>
          <a:xfrm>
            <a:off x="407368" y="1196752"/>
            <a:ext cx="10108232" cy="168584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following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a:t>
            </a:r>
          </a:p>
        </p:txBody>
      </p:sp>
    </p:spTree>
    <p:extLst>
      <p:ext uri="{BB962C8B-B14F-4D97-AF65-F5344CB8AC3E}">
        <p14:creationId xmlns:p14="http://schemas.microsoft.com/office/powerpoint/2010/main" val="5620301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a:t>
            </a:r>
            <a:r>
              <a:rPr lang="en-US" sz="3200" i="1">
                <a:solidFill>
                  <a:srgbClr val="FF9900"/>
                </a:solidFill>
                <a:latin typeface="Arial" pitchFamily="34" charset="0"/>
                <a:cs typeface="Arial" pitchFamily="34" charset="0"/>
              </a:rPr>
              <a:t>Storage Structures</a:t>
            </a:r>
            <a:endParaRPr lang="en-US" sz="3200" i="1" dirty="0">
              <a:solidFill>
                <a:srgbClr val="FF9900"/>
              </a:solidFill>
              <a:latin typeface="Arial" pitchFamily="34" charset="0"/>
              <a:cs typeface="Arial" pitchFamily="34" charset="0"/>
            </a:endParaRP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335360" y="260648"/>
            <a:ext cx="6298519" cy="400110"/>
          </a:xfrm>
          <a:prstGeom prst="rect">
            <a:avLst/>
          </a:prstGeom>
        </p:spPr>
        <p:txBody>
          <a:bodyPr wrap="none">
            <a:spAutoFit/>
          </a:bodyPr>
          <a:lstStyle/>
          <a:p>
            <a:pPr fontAlgn="base"/>
            <a:r>
              <a:rPr lang="en-US" sz="2000" b="1" dirty="0">
                <a:solidFill>
                  <a:srgbClr val="444444"/>
                </a:solidFill>
                <a:latin typeface="Verdana" panose="020B0604030504040204"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3951546684"/>
              </p:ext>
            </p:extLst>
          </p:nvPr>
        </p:nvGraphicFramePr>
        <p:xfrm>
          <a:off x="335360" y="1052145"/>
          <a:ext cx="11521280" cy="4927041"/>
        </p:xfrm>
        <a:graphic>
          <a:graphicData uri="http://schemas.openxmlformats.org/drawingml/2006/table">
            <a:tbl>
              <a:tblPr/>
              <a:tblGrid>
                <a:gridCol w="5760640">
                  <a:extLst>
                    <a:ext uri="{9D8B030D-6E8A-4147-A177-3AD203B41FA5}">
                      <a16:colId xmlns:a16="http://schemas.microsoft.com/office/drawing/2014/main" val="3406180870"/>
                    </a:ext>
                  </a:extLst>
                </a:gridCol>
                <a:gridCol w="5760640">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rPr>
                        <a:t>File Management System</a:t>
                      </a:r>
                      <a:endParaRPr lang="en-IN" sz="2000" b="0" dirty="0">
                        <a:solidFill>
                          <a:schemeClr val="accent2">
                            <a:lumMod val="50000"/>
                          </a:schemeClr>
                        </a:solidFill>
                        <a:effectLst/>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rPr>
                        <a:t>Database Management System</a:t>
                      </a:r>
                      <a:endParaRPr lang="en-IN" sz="2000" b="0" dirty="0">
                        <a:solidFill>
                          <a:schemeClr val="accent2">
                            <a:lumMod val="50000"/>
                          </a:schemeClr>
                        </a:solidFill>
                        <a:effectLst/>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algn="l" fontAlgn="base"/>
                      <a:r>
                        <a:rPr lang="en-US" sz="1900" b="0" dirty="0">
                          <a:effectLst/>
                        </a:rPr>
                        <a:t>File System is a general and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900" b="0" dirty="0">
                          <a:effectLst/>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algn="l" fontAlgn="base"/>
                      <a:r>
                        <a:rPr lang="en-US" sz="1900" b="0" dirty="0">
                          <a:effectLst/>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900" b="0" dirty="0">
                          <a:effectLst/>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algn="l" fontAlgn="base"/>
                      <a:r>
                        <a:rPr lang="en-US" sz="1900" b="0" dirty="0">
                          <a:effectLst/>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900" b="0" dirty="0">
                          <a:effectLst/>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algn="l" fontAlgn="base"/>
                      <a:r>
                        <a:rPr lang="en-US" sz="1900" b="0" dirty="0">
                          <a:effectLst/>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900" b="0" dirty="0">
                          <a:effectLst/>
                        </a:rPr>
                        <a:t>Centralization</a:t>
                      </a:r>
                      <a:r>
                        <a:rPr lang="en-IN" sz="1900" b="0" dirty="0">
                          <a:effectLst/>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algn="l" fontAlgn="base"/>
                      <a:r>
                        <a:rPr lang="en-US" sz="1900" b="0" dirty="0">
                          <a:effectLst/>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900" b="0" dirty="0">
                          <a:effectLst/>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algn="l" fontAlgn="base"/>
                      <a:r>
                        <a:rPr lang="en-US" sz="1900" b="0" dirty="0">
                          <a:effectLst/>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900" b="0" dirty="0">
                          <a:effectLst/>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algn="l" fontAlgn="base"/>
                      <a:r>
                        <a:rPr lang="en-IN" sz="1900" b="0" dirty="0">
                          <a:effectLst/>
                        </a:rPr>
                        <a:t>File System stores unstructured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900" b="0" dirty="0">
                          <a:effectLst/>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64951550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968024"/>
            <a:ext cx="11377264" cy="1295868"/>
          </a:xfrm>
          <a:prstGeom prst="rect">
            <a:avLst/>
          </a:prstGeom>
        </p:spPr>
        <p:txBody>
          <a:bodyPr wrap="square">
            <a:spAutoFit/>
          </a:bodyPr>
          <a:lstStyle/>
          <a:p>
            <a:pPr marL="342900" indent="-342900">
              <a:lnSpc>
                <a:spcPct val="150000"/>
              </a:lnSpc>
              <a:buFont typeface="Wingdings" panose="05000000000000000000" pitchFamily="2" charset="2"/>
              <a:buChar char="§"/>
            </a:pPr>
            <a:r>
              <a:rPr lang="en-IN" dirty="0">
                <a:solidFill>
                  <a:srgbClr val="006C86"/>
                </a:solidFill>
                <a:latin typeface="Liberation Mono"/>
                <a:cs typeface="Arial" panose="020B0604020202020204" pitchFamily="34" charset="0"/>
              </a:rPr>
              <a:t>C:\&gt; mysql –hlocalhost –P3307 –uroot –p</a:t>
            </a:r>
          </a:p>
          <a:p>
            <a:pPr marL="342900" indent="-342900">
              <a:lnSpc>
                <a:spcPct val="150000"/>
              </a:lnSpc>
              <a:buFont typeface="Wingdings" panose="05000000000000000000" pitchFamily="2" charset="2"/>
              <a:buChar char="§"/>
            </a:pPr>
            <a:r>
              <a:rPr lang="en-IN" dirty="0">
                <a:solidFill>
                  <a:srgbClr val="006C86"/>
                </a:solidFill>
                <a:latin typeface="Liberation Mono"/>
                <a:cs typeface="Arial" panose="020B0604020202020204" pitchFamily="34" charset="0"/>
              </a:rPr>
              <a:t>C:\&gt; mysql –h127.0.0.1 –P3307 –uroot –p db01</a:t>
            </a:r>
          </a:p>
          <a:p>
            <a:pPr marL="342900" indent="-342900">
              <a:lnSpc>
                <a:spcPct val="150000"/>
              </a:lnSpc>
              <a:buFont typeface="Wingdings" panose="05000000000000000000" pitchFamily="2" charset="2"/>
              <a:buChar char="§"/>
            </a:pPr>
            <a:r>
              <a:rPr lang="en-IN" dirty="0">
                <a:solidFill>
                  <a:srgbClr val="006C86"/>
                </a:solidFill>
                <a:latin typeface="Liberation Mono"/>
                <a:cs typeface="Arial" panose="020B0604020202020204" pitchFamily="34" charset="0"/>
              </a:rPr>
              <a:t>C:\&gt; mysql –h192.168.100.14 –P3307 –uroot –psaleel db01</a:t>
            </a:r>
          </a:p>
        </p:txBody>
      </p:sp>
      <p:sp>
        <p:nvSpPr>
          <p:cNvPr id="2" name="Rectangle 1"/>
          <p:cNvSpPr/>
          <p:nvPr/>
        </p:nvSpPr>
        <p:spPr>
          <a:xfrm>
            <a:off x="289299" y="341884"/>
            <a:ext cx="5121915" cy="400110"/>
          </a:xfrm>
          <a:prstGeom prst="rect">
            <a:avLst/>
          </a:prstGeom>
          <a:solidFill>
            <a:schemeClr val="accent6"/>
          </a:solidFill>
        </p:spPr>
        <p:txBody>
          <a:bodyPr wrap="none">
            <a:spAutoFit/>
          </a:bodyPr>
          <a:lstStyle/>
          <a:p>
            <a:r>
              <a:rPr lang="en-IN" sz="2000" dirty="0">
                <a:solidFill>
                  <a:srgbClr val="FFFF00"/>
                </a:solidFill>
                <a:latin typeface="Consolas" panose="020B0609020204030204" pitchFamily="49" charset="0"/>
                <a:ea typeface="Calibri" panose="020F0502020204030204" pitchFamily="34" charset="0"/>
              </a:rPr>
              <a:t>Default port for MySQL Server: </a:t>
            </a:r>
            <a:r>
              <a:rPr lang="en-IN" sz="2000" b="1" dirty="0">
                <a:solidFill>
                  <a:srgbClr val="FFFF00"/>
                </a:solidFill>
                <a:latin typeface="Consolas" panose="020B0609020204030204" pitchFamily="49" charset="0"/>
                <a:ea typeface="Calibri" panose="020F0502020204030204" pitchFamily="34" charset="0"/>
              </a:rPr>
              <a:t>3306</a:t>
            </a:r>
            <a:endParaRPr lang="en-IN" sz="20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2924944"/>
            <a:ext cx="11567341" cy="3744416"/>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i="1" dirty="0"/>
              <a:t>STORAGE ENGINES</a:t>
            </a:r>
            <a:endParaRPr lang="en-US" i="1" dirty="0"/>
          </a:p>
        </p:txBody>
      </p:sp>
      <p:sp>
        <p:nvSpPr>
          <p:cNvPr id="3" name="Rectangle 2"/>
          <p:cNvSpPr/>
          <p:nvPr/>
        </p:nvSpPr>
        <p:spPr>
          <a:xfrm>
            <a:off x="1689100" y="1330404"/>
            <a:ext cx="8826500" cy="1107996"/>
          </a:xfrm>
          <a:prstGeom prst="rect">
            <a:avLst/>
          </a:prstGeom>
        </p:spPr>
        <p:txBody>
          <a:bodyPr wrap="square">
            <a:spAutoFit/>
          </a:bodyPr>
          <a:lstStyle/>
          <a:p>
            <a:pPr algn="just"/>
            <a:r>
              <a:rPr lang="en-IN" sz="2200" dirty="0">
                <a:solidFill>
                  <a:srgbClr val="000000"/>
                </a:solidFill>
                <a:latin typeface="Segoe UI Light" panose="020B0502040204020203" pitchFamily="34"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200" b="1" dirty="0">
                <a:solidFill>
                  <a:srgbClr val="000000"/>
                </a:solidFill>
                <a:latin typeface="Segoe UI Light" panose="020B0502040204020203" pitchFamily="34" charset="0"/>
                <a:cs typeface="Segoe UI Light" panose="020B0502040204020203" pitchFamily="34" charset="0"/>
              </a:rPr>
              <a:t>transactional </a:t>
            </a:r>
            <a:r>
              <a:rPr lang="en-IN" sz="2200" dirty="0">
                <a:solidFill>
                  <a:srgbClr val="000000"/>
                </a:solidFill>
                <a:latin typeface="Segoe UI Light" panose="020B0502040204020203" pitchFamily="34" charset="0"/>
                <a:cs typeface="Segoe UI Light" panose="020B0502040204020203" pitchFamily="34" charset="0"/>
              </a:rPr>
              <a:t>and</a:t>
            </a:r>
            <a:r>
              <a:rPr lang="en-IN" sz="2200" b="1" dirty="0">
                <a:solidFill>
                  <a:srgbClr val="000000"/>
                </a:solidFill>
                <a:latin typeface="Segoe UI Light" panose="020B0502040204020203" pitchFamily="34" charset="0"/>
                <a:cs typeface="Segoe UI Light" panose="020B0502040204020203" pitchFamily="34" charset="0"/>
              </a:rPr>
              <a:t> non-transactional.</a:t>
            </a:r>
            <a:endParaRPr lang="en-IN" sz="2200" b="1" dirty="0">
              <a:latin typeface="Segoe UI Light" panose="020B0502040204020203" pitchFamily="34" charset="0"/>
              <a:cs typeface="Segoe UI Light" panose="020B0502040204020203" pitchFamily="34" charset="0"/>
            </a:endParaRPr>
          </a:p>
        </p:txBody>
      </p:sp>
      <p:sp>
        <p:nvSpPr>
          <p:cNvPr id="4" name="Rectangle 3"/>
          <p:cNvSpPr/>
          <p:nvPr/>
        </p:nvSpPr>
        <p:spPr>
          <a:xfrm>
            <a:off x="1639208" y="76200"/>
            <a:ext cx="8952593" cy="1107996"/>
          </a:xfrm>
          <a:prstGeom prst="rect">
            <a:avLst/>
          </a:prstGeom>
        </p:spPr>
        <p:txBody>
          <a:bodyPr wrap="square">
            <a:spAutoFit/>
          </a:bodyPr>
          <a:lstStyle/>
          <a:p>
            <a:r>
              <a:rPr lang="en-IN" sz="2200" dirty="0">
                <a:solidFill>
                  <a:schemeClr val="bg2">
                    <a:lumMod val="50000"/>
                  </a:schemeClr>
                </a:solidFill>
                <a:latin typeface="Segoe UI Light" panose="020B0502040204020203" pitchFamily="34" charset="0"/>
                <a:cs typeface="Segoe UI Light" panose="020B0502040204020203" pitchFamily="34" charset="0"/>
              </a:rPr>
              <a:t>Before MySQL version 5.5, MyISAM is the default storage engine when you create a table without specifying the storage engine explicitly. From version 5.5, MySQL uses </a:t>
            </a:r>
            <a:r>
              <a:rPr lang="en-IN" sz="2200" b="1" i="1" dirty="0">
                <a:solidFill>
                  <a:schemeClr val="bg2">
                    <a:lumMod val="50000"/>
                  </a:schemeClr>
                </a:solidFill>
                <a:latin typeface="Segoe UI Light" panose="020B0502040204020203" pitchFamily="34" charset="0"/>
                <a:cs typeface="Segoe UI Light" panose="020B0502040204020203" pitchFamily="34" charset="0"/>
              </a:rPr>
              <a:t>InnoDB as the default storage engine</a:t>
            </a:r>
            <a:r>
              <a:rPr lang="en-IN" sz="2200" dirty="0">
                <a:solidFill>
                  <a:schemeClr val="bg2">
                    <a:lumMod val="50000"/>
                  </a:schemeClr>
                </a:solidFill>
                <a:latin typeface="Segoe UI Light" panose="020B0502040204020203" pitchFamily="34" charset="0"/>
                <a:cs typeface="Segoe UI Light" panose="020B0502040204020203" pitchFamily="34" charset="0"/>
              </a:rPr>
              <a:t>.</a:t>
            </a:r>
          </a:p>
        </p:txBody>
      </p:sp>
      <p:graphicFrame>
        <p:nvGraphicFramePr>
          <p:cNvPr id="6" name="Table 5"/>
          <p:cNvGraphicFramePr>
            <a:graphicFrameLocks noGrp="1"/>
          </p:cNvGraphicFramePr>
          <p:nvPr>
            <p:extLst>
              <p:ext uri="{D42A27DB-BD31-4B8C-83A1-F6EECF244321}">
                <p14:modId xmlns:p14="http://schemas.microsoft.com/office/powerpoint/2010/main" val="3166385620"/>
              </p:ext>
            </p:extLst>
          </p:nvPr>
        </p:nvGraphicFramePr>
        <p:xfrm>
          <a:off x="1981200" y="4394200"/>
          <a:ext cx="8153400" cy="1854200"/>
        </p:xfrm>
        <a:graphic>
          <a:graphicData uri="http://schemas.openxmlformats.org/drawingml/2006/table">
            <a:tbl>
              <a:tblPr firstRow="1" bandRow="1">
                <a:tableStyleId>{D27102A9-8310-4765-A935-A1911B00CA55}</a:tableStyleId>
              </a:tblPr>
              <a:tblGrid>
                <a:gridCol w="4076700">
                  <a:extLst>
                    <a:ext uri="{9D8B030D-6E8A-4147-A177-3AD203B41FA5}">
                      <a16:colId xmlns:a16="http://schemas.microsoft.com/office/drawing/2014/main" val="20000"/>
                    </a:ext>
                  </a:extLst>
                </a:gridCol>
                <a:gridCol w="4076700">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
        <p:nvSpPr>
          <p:cNvPr id="5" name="TextBox 4"/>
          <p:cNvSpPr txBox="1"/>
          <p:nvPr/>
        </p:nvSpPr>
        <p:spPr>
          <a:xfrm>
            <a:off x="1524001" y="3200906"/>
            <a:ext cx="8885663" cy="1015663"/>
          </a:xfrm>
          <a:prstGeom prst="rect">
            <a:avLst/>
          </a:prstGeom>
          <a:noFill/>
        </p:spPr>
        <p:txBody>
          <a:bodyPr wrap="square" rtlCol="0">
            <a:spAutoFit/>
          </a:bodyPr>
          <a:lstStyle/>
          <a:p>
            <a:r>
              <a:rPr lang="en-IN" dirty="0"/>
              <a:t>When you create  a table, MySQL creates a disk file that contains the table’s format (that is, its definition) . The format file has a basename that is the same name as the table name and an </a:t>
            </a:r>
            <a:r>
              <a:rPr lang="en-IN" sz="2400" dirty="0">
                <a:solidFill>
                  <a:srgbClr val="FE1212"/>
                </a:solidFill>
              </a:rPr>
              <a:t>.frm</a:t>
            </a:r>
            <a:r>
              <a:rPr lang="en-IN" dirty="0"/>
              <a:t> extension.</a:t>
            </a:r>
          </a:p>
        </p:txBody>
      </p:sp>
    </p:spTree>
    <p:extLst>
      <p:ext uri="{BB962C8B-B14F-4D97-AF65-F5344CB8AC3E}">
        <p14:creationId xmlns:p14="http://schemas.microsoft.com/office/powerpoint/2010/main" val="197419777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631763"/>
          </a:xfrm>
          <a:prstGeom prst="rect">
            <a:avLst/>
          </a:prstGeom>
        </p:spPr>
        <p:txBody>
          <a:bodyPr wrap="square">
            <a:spAutoFit/>
          </a:bodyPr>
          <a:lstStyle/>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InnoDB</a:t>
            </a:r>
            <a:r>
              <a:rPr lang="en-IN" sz="2000" dirty="0">
                <a:solidFill>
                  <a:srgbClr val="006C86"/>
                </a:solidFill>
                <a:latin typeface="Segoe UI Light" panose="020B0502040204020203" pitchFamily="34"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1000" dirty="0">
              <a:solidFill>
                <a:srgbClr val="006C86"/>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MyISAM</a:t>
            </a:r>
            <a:r>
              <a:rPr lang="en-IN" sz="2000" dirty="0">
                <a:solidFill>
                  <a:srgbClr val="006C86"/>
                </a:solidFill>
                <a:latin typeface="Segoe UI Light" panose="020B0502040204020203" pitchFamily="34"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1000" dirty="0">
              <a:solidFill>
                <a:srgbClr val="006C86"/>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Memory</a:t>
            </a:r>
            <a:r>
              <a:rPr lang="en-IN" sz="2000" dirty="0">
                <a:solidFill>
                  <a:srgbClr val="006C86"/>
                </a:solidFill>
                <a:latin typeface="Segoe UI Light" panose="020B0502040204020203" pitchFamily="34"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1000" dirty="0">
              <a:solidFill>
                <a:srgbClr val="006C86"/>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CSV</a:t>
            </a:r>
            <a:r>
              <a:rPr lang="en-IN" sz="2000" dirty="0">
                <a:solidFill>
                  <a:srgbClr val="006C86"/>
                </a:solidFill>
                <a:latin typeface="Segoe UI Light" panose="020B0502040204020203" pitchFamily="34"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
        <p:nvSpPr>
          <p:cNvPr id="4" name="Rectangle 3"/>
          <p:cNvSpPr/>
          <p:nvPr/>
        </p:nvSpPr>
        <p:spPr>
          <a:xfrm>
            <a:off x="1720850" y="1295400"/>
            <a:ext cx="8750300" cy="707886"/>
          </a:xfrm>
          <a:prstGeom prst="rect">
            <a:avLst/>
          </a:prstGeom>
        </p:spPr>
        <p:txBody>
          <a:bodyPr wrap="square">
            <a:spAutoFit/>
          </a:bodyPr>
          <a:lstStyle/>
          <a:p>
            <a:r>
              <a:rPr lang="en-US" sz="2000" dirty="0">
                <a:solidFill>
                  <a:srgbClr val="006C86"/>
                </a:solidFill>
                <a:latin typeface="Segoe UI Light" panose="020B0502040204020203" pitchFamily="34" charset="0"/>
                <a:cs typeface="Segoe UI Light" panose="020B0502040204020203" pitchFamily="34" charset="0"/>
              </a:rPr>
              <a:t>In the case of InnoDB, it is used to store the tables in tablespace whereas, in the case of MyISAM, it stores each MyISAM table in a separate file.</a:t>
            </a:r>
          </a:p>
        </p:txBody>
      </p:sp>
      <p:sp>
        <p:nvSpPr>
          <p:cNvPr id="6" name="Rectangle 5"/>
          <p:cNvSpPr/>
          <p:nvPr/>
        </p:nvSpPr>
        <p:spPr>
          <a:xfrm>
            <a:off x="1720850" y="2133600"/>
            <a:ext cx="8489950"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1828800" y="3581401"/>
            <a:ext cx="8534400" cy="2554545"/>
          </a:xfrm>
          <a:prstGeom prst="rect">
            <a:avLst/>
          </a:prstGeom>
        </p:spPr>
        <p:txBody>
          <a:bodyPr wrap="square">
            <a:spAutoFit/>
          </a:bodyPr>
          <a:lstStyle/>
          <a:p>
            <a:r>
              <a:rPr lang="en-US" sz="2000" b="1" dirty="0">
                <a:solidFill>
                  <a:srgbClr val="006C86"/>
                </a:solidFill>
                <a:latin typeface="Segoe UI Light" panose="020B0502040204020203" pitchFamily="34" charset="0"/>
                <a:cs typeface="Segoe UI Light" panose="020B0502040204020203" pitchFamily="34" charset="0"/>
              </a:rPr>
              <a:t>Tablespace</a:t>
            </a:r>
            <a:r>
              <a:rPr lang="en-US" sz="2000" dirty="0">
                <a:solidFill>
                  <a:srgbClr val="006C86"/>
                </a:solidFill>
                <a:latin typeface="Segoe UI Light" panose="020B0502040204020203" pitchFamily="34" charset="0"/>
                <a:cs typeface="Segoe UI Light" panose="020B0502040204020203" pitchFamily="34" charset="0"/>
              </a:rPr>
              <a:t>: A data file that can hold data for one or more InnoDB tables and associated indexes.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System tablespace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File per tablespace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General tablespace</a:t>
            </a:r>
          </a:p>
          <a:p>
            <a:endParaRPr lang="en-US" sz="2000" b="1" dirty="0">
              <a:solidFill>
                <a:srgbClr val="006C86"/>
              </a:solidFill>
              <a:latin typeface="Segoe UI Light" panose="020B0502040204020203" pitchFamily="34" charset="0"/>
              <a:cs typeface="Segoe UI Light" panose="020B0502040204020203" pitchFamily="34" charset="0"/>
            </a:endParaRPr>
          </a:p>
          <a:p>
            <a:r>
              <a:rPr lang="en-US" sz="2000" b="1" dirty="0">
                <a:solidFill>
                  <a:srgbClr val="006C86"/>
                </a:solidFill>
                <a:latin typeface="Segoe UI Light" panose="020B0502040204020203" pitchFamily="34" charset="0"/>
                <a:cs typeface="Segoe UI Light" panose="020B0502040204020203" pitchFamily="34" charset="0"/>
              </a:rPr>
              <a:t>Note:- </a:t>
            </a:r>
            <a:r>
              <a:rPr lang="en-US" sz="2000" dirty="0">
                <a:solidFill>
                  <a:srgbClr val="006C86"/>
                </a:solidFill>
                <a:latin typeface="Segoe UI Light" panose="020B0502040204020203" pitchFamily="34" charset="0"/>
                <a:cs typeface="Segoe UI Light" panose="020B0502040204020203" pitchFamily="34" charset="0"/>
              </a:rPr>
              <a:t>By default, InnoDB contains only one tablespace called the </a:t>
            </a:r>
            <a:r>
              <a:rPr lang="en-US" sz="2000" b="1" dirty="0">
                <a:solidFill>
                  <a:srgbClr val="006C86"/>
                </a:solidFill>
                <a:latin typeface="Segoe UI Light" panose="020B0502040204020203" pitchFamily="34" charset="0"/>
                <a:cs typeface="Segoe UI Light" panose="020B0502040204020203" pitchFamily="34" charset="0"/>
              </a:rPr>
              <a:t>System tablespace</a:t>
            </a:r>
            <a:r>
              <a:rPr lang="en-US" sz="2000" dirty="0">
                <a:solidFill>
                  <a:srgbClr val="006C86"/>
                </a:solidFill>
                <a:latin typeface="Segoe UI Light" panose="020B0502040204020203" pitchFamily="34" charset="0"/>
                <a:cs typeface="Segoe UI Light" panose="020B0502040204020203" pitchFamily="34" charset="0"/>
              </a:rPr>
              <a:t> whose identifier is 0</a:t>
            </a:r>
          </a:p>
        </p:txBody>
      </p:sp>
    </p:spTree>
    <p:extLst>
      <p:ext uri="{BB962C8B-B14F-4D97-AF65-F5344CB8AC3E}">
        <p14:creationId xmlns:p14="http://schemas.microsoft.com/office/powerpoint/2010/main" val="165612335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676400" y="1425714"/>
            <a:ext cx="8763000" cy="400110"/>
          </a:xfrm>
          <a:prstGeom prst="rect">
            <a:avLst/>
          </a:prstGeom>
          <a:solidFill>
            <a:schemeClr val="bg1"/>
          </a:solidFill>
        </p:spPr>
        <p:txBody>
          <a:bodyPr wrap="square">
            <a:spAutoFit/>
          </a:bodyPr>
          <a:lstStyle/>
          <a:p>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1676400" y="3207603"/>
            <a:ext cx="35814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engines;</a:t>
            </a:r>
          </a:p>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STORAGE engines;</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14500" y="1828800"/>
            <a:ext cx="8763000" cy="923330"/>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675410" y="4574255"/>
            <a:ext cx="8840190" cy="923330"/>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4191000" cy="1200329"/>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270338005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76400" y="1371600"/>
            <a:ext cx="8839200" cy="3962400"/>
          </a:xfrm>
          <a:prstGeom prst="rect">
            <a:avLst/>
          </a:prstGeom>
        </p:spPr>
      </p:pic>
      <p:sp>
        <p:nvSpPr>
          <p:cNvPr id="3" name="Rectangle 2"/>
          <p:cNvSpPr/>
          <p:nvPr/>
        </p:nvSpPr>
        <p:spPr>
          <a:xfrm>
            <a:off x="1752600" y="5562601"/>
            <a:ext cx="6172200" cy="507831"/>
          </a:xfrm>
          <a:prstGeom prst="rect">
            <a:avLst/>
          </a:prstGeom>
        </p:spPr>
        <p:txBody>
          <a:bodyPr wrap="square">
            <a:spAutoFit/>
          </a:bodyPr>
          <a:lstStyle/>
          <a:p>
            <a:pPr>
              <a:lnSpc>
                <a:spcPct val="150000"/>
              </a:lnSpc>
            </a:pPr>
            <a:r>
              <a:rPr lang="en-IN" sz="2000" dirty="0">
                <a:solidFill>
                  <a:srgbClr val="0077AA"/>
                </a:solidFill>
                <a:latin typeface="Arial" panose="020B0604020202020204" pitchFamily="34" charset="0"/>
                <a:ea typeface="Times New Roman" panose="02020603050405020304" pitchFamily="18" charset="0"/>
              </a:rPr>
              <a:t>SET DEFAULT_STORAGE_ENGINE </a:t>
            </a:r>
            <a:r>
              <a:rPr lang="en-IN" sz="2000" dirty="0">
                <a:solidFill>
                  <a:schemeClr val="accent5">
                    <a:lumMod val="7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rgbClr val="669900"/>
                </a:solidFill>
                <a:latin typeface="Liberation Mono"/>
              </a:rPr>
              <a:t>InnoDB</a:t>
            </a:r>
            <a:r>
              <a:rPr lang="en-IN"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127992435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SHOW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DATABASES;</a:t>
            </a:r>
          </a:p>
          <a:p>
            <a:pPr>
              <a:lnSpc>
                <a:spcPct val="150000"/>
              </a:lnSpc>
            </a:pPr>
            <a:r>
              <a:rPr lang="en-IN" dirty="0">
                <a:solidFill>
                  <a:srgbClr val="0077AA"/>
                </a:solidFill>
                <a:latin typeface="Liberation Mono"/>
                <a:ea typeface="Times New Roman" panose="02020603050405020304" pitchFamily="18" charset="0"/>
              </a:rPr>
              <a:t>SHOW SCHEMAS;</a:t>
            </a:r>
          </a:p>
          <a:p>
            <a:pPr>
              <a:lnSpc>
                <a:spcPct val="150000"/>
              </a:lnSpc>
            </a:pPr>
            <a:r>
              <a:rPr lang="en-IN" dirty="0">
                <a:solidFill>
                  <a:srgbClr val="0077AA"/>
                </a:solidFill>
                <a:latin typeface="Liberation Mono"/>
                <a:ea typeface="Times New Roman" panose="02020603050405020304" pitchFamily="18" charset="0"/>
              </a:rPr>
              <a:t>SHOW DATABASES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SCHEMAS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369332"/>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DATABASES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SCHEMAS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USE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767408" y="3717032"/>
            <a:ext cx="10657184" cy="1107996"/>
          </a:xfrm>
          <a:prstGeom prst="rect">
            <a:avLst/>
          </a:prstGeom>
          <a:solidFill>
            <a:schemeClr val="bg1"/>
          </a:solidFill>
        </p:spPr>
        <p:txBody>
          <a:bodyPr wrap="square">
            <a:spAutoFit/>
          </a:bodyPr>
          <a:lstStyle/>
          <a:p>
            <a:r>
              <a:rPr lang="en-IN" sz="2200" dirty="0">
                <a:latin typeface="Segoe UI Light" panose="020B0502040204020203" pitchFamily="34" charset="0"/>
                <a:cs typeface="Segoe UI Light" panose="020B0502040204020203" pitchFamily="34" charset="0"/>
              </a:rPr>
              <a:t>The </a:t>
            </a:r>
            <a:r>
              <a:rPr lang="en-IN" sz="2200" b="1" dirty="0">
                <a:latin typeface="Segoe UI Light" panose="020B0502040204020203" pitchFamily="34" charset="0"/>
                <a:cs typeface="Segoe UI Light" panose="020B0502040204020203" pitchFamily="34" charset="0"/>
              </a:rPr>
              <a:t>USE</a:t>
            </a:r>
            <a:r>
              <a:rPr lang="en-IN" sz="2200" dirty="0">
                <a:latin typeface="Segoe UI Light" panose="020B0502040204020203" pitchFamily="34" charset="0"/>
                <a:cs typeface="Segoe UI Light" panose="020B0502040204020203" pitchFamily="34" charset="0"/>
              </a:rPr>
              <a:t> </a:t>
            </a:r>
            <a:r>
              <a:rPr lang="en-IN" sz="2200" b="1" dirty="0">
                <a:latin typeface="Segoe UI Light" panose="020B0502040204020203" pitchFamily="34" charset="0"/>
                <a:cs typeface="Segoe UI Light" panose="020B0502040204020203" pitchFamily="34" charset="0"/>
              </a:rPr>
              <a:t>db_name</a:t>
            </a:r>
            <a:r>
              <a:rPr lang="en-IN" sz="2200" dirty="0">
                <a:latin typeface="Segoe UI Light" panose="020B0502040204020203" pitchFamily="34" charset="0"/>
                <a:cs typeface="Segoe UI Light" panose="020B0502040204020203" pitchFamily="34" charset="0"/>
              </a:rPr>
              <a:t> statement tells MySQL to use the db_name database as the default (current) database for subsequent statements. The database remains the default until the end of the session or another USE statement is issued.</a:t>
            </a:r>
          </a:p>
        </p:txBody>
      </p:sp>
    </p:spTree>
    <p:extLst>
      <p:ext uri="{BB962C8B-B14F-4D97-AF65-F5344CB8AC3E}">
        <p14:creationId xmlns:p14="http://schemas.microsoft.com/office/powerpoint/2010/main" val="386802882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882"/>
            <a:ext cx="8839200" cy="87203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cs typeface="Arial" panose="020B0604020202020204" pitchFamily="34" charset="0"/>
              </a:rPr>
              <a:t>USE </a:t>
            </a:r>
            <a:r>
              <a:rPr lang="en-IN" dirty="0">
                <a:solidFill>
                  <a:srgbClr val="669900"/>
                </a:solidFill>
                <a:latin typeface="Arial" panose="020B0604020202020204" pitchFamily="34" charset="0"/>
                <a:cs typeface="Arial" panose="020B0604020202020204" pitchFamily="34" charset="0"/>
              </a:rPr>
              <a:t>db1</a:t>
            </a:r>
          </a:p>
          <a:p>
            <a:pPr>
              <a:lnSpc>
                <a:spcPct val="150000"/>
              </a:lnSpc>
            </a:pPr>
            <a:r>
              <a:rPr lang="en-IN" dirty="0">
                <a:solidFill>
                  <a:srgbClr val="0077AA"/>
                </a:solidFill>
                <a:latin typeface="Arial" panose="020B0604020202020204" pitchFamily="34" charset="0"/>
                <a:cs typeface="Arial" panose="020B0604020202020204" pitchFamily="34" charset="0"/>
              </a:rPr>
              <a:t>\U </a:t>
            </a:r>
            <a:r>
              <a:rPr lang="en-IN" dirty="0">
                <a:solidFill>
                  <a:srgbClr val="669900"/>
                </a:solidFill>
                <a:latin typeface="Arial" panose="020B0604020202020204" pitchFamily="34" charset="0"/>
                <a:cs typeface="Arial" panose="020B0604020202020204" pitchFamily="34" charset="0"/>
              </a:rPr>
              <a:t>db1</a:t>
            </a:r>
          </a:p>
        </p:txBody>
      </p:sp>
      <p:sp>
        <p:nvSpPr>
          <p:cNvPr id="4" name="Rectangle 3"/>
          <p:cNvSpPr/>
          <p:nvPr/>
        </p:nvSpPr>
        <p:spPr>
          <a:xfrm>
            <a:off x="620734" y="2043341"/>
            <a:ext cx="6477000" cy="1354217"/>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486304" cy="369332"/>
          </a:xfrm>
          <a:prstGeom prst="rect">
            <a:avLst/>
          </a:prstGeom>
        </p:spPr>
        <p:txBody>
          <a:bodyPr wrap="none">
            <a:spAutoFit/>
          </a:bodyPr>
          <a:lstStyle/>
          <a:p>
            <a:r>
              <a:rPr lang="en-IN" dirty="0">
                <a:solidFill>
                  <a:srgbClr val="0077AA"/>
                </a:solidFill>
                <a:latin typeface="Liberation Mono"/>
              </a:rPr>
              <a:t>USE</a:t>
            </a:r>
            <a:r>
              <a:rPr lang="en-IN" dirty="0">
                <a:solidFill>
                  <a:srgbClr val="000000"/>
                </a:solidFill>
                <a:latin typeface="Liberation Mono"/>
              </a:rPr>
              <a:t> </a:t>
            </a:r>
            <a:r>
              <a:rPr lang="en-IN" i="1" dirty="0">
                <a:solidFill>
                  <a:srgbClr val="000000"/>
                </a:solidFill>
                <a:latin typeface="Liberation Mono"/>
              </a:rPr>
              <a:t>db_name</a:t>
            </a:r>
            <a:endParaRPr lang="en-IN" dirty="0"/>
          </a:p>
        </p:txBody>
      </p:sp>
    </p:spTree>
    <p:extLst>
      <p:ext uri="{BB962C8B-B14F-4D97-AF65-F5344CB8AC3E}">
        <p14:creationId xmlns:p14="http://schemas.microsoft.com/office/powerpoint/2010/main" val="15247336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923330"/>
          </a:xfrm>
          <a:prstGeom prst="rect">
            <a:avLst/>
          </a:prstGeom>
        </p:spPr>
        <p:txBody>
          <a:bodyPr wrap="square">
            <a:spAutoFit/>
          </a:bodyPr>
          <a:lstStyle/>
          <a:p>
            <a:r>
              <a:rPr lang="en-US" b="1" i="1" dirty="0">
                <a:latin typeface="Roboto"/>
              </a:rPr>
              <a:t>Relation Schema</a:t>
            </a:r>
            <a:r>
              <a:rPr lang="en-US" b="1" dirty="0">
                <a:latin typeface="Roboto"/>
              </a:rPr>
              <a:t>:</a:t>
            </a:r>
            <a:r>
              <a:rPr lang="en-US" dirty="0">
                <a:latin typeface="Roboto"/>
              </a:rPr>
              <a:t> A relation schema represents name of the relation with its attributes. e.g.; STUDENT (ROLL_NO, NAME, ADDRESS, PHONE and AGE) is relation schema for STUDENT</a:t>
            </a:r>
            <a:r>
              <a:rPr lang="en-US" dirty="0">
                <a:solidFill>
                  <a:schemeClr val="bg1"/>
                </a:solidFill>
                <a:latin typeface="Roboto"/>
              </a:rPr>
              <a:t>. If a schema has more than 1 relation, it is called Relational Schema.</a:t>
            </a:r>
            <a:endParaRPr lang="en-IN" dirty="0">
              <a:solidFill>
                <a:schemeClr val="bg1"/>
              </a:solidFill>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database management system?</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10" name="Picture 9">
            <a:extLst>
              <a:ext uri="{FF2B5EF4-FFF2-40B4-BE49-F238E27FC236}">
                <a16:creationId xmlns:a16="http://schemas.microsoft.com/office/drawing/2014/main" id="{A3AC41AF-7D1E-4A78-AE88-35D82107A46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95600" y="4073638"/>
            <a:ext cx="6192688" cy="2721082"/>
          </a:xfrm>
          <a:prstGeom prst="rect">
            <a:avLst/>
          </a:prstGeom>
        </p:spPr>
      </p:pic>
      <p:sp>
        <p:nvSpPr>
          <p:cNvPr id="11" name="Rectangle 10">
            <a:extLst>
              <a:ext uri="{FF2B5EF4-FFF2-40B4-BE49-F238E27FC236}">
                <a16:creationId xmlns:a16="http://schemas.microsoft.com/office/drawing/2014/main" id="{5643E37C-A7AB-4B13-B6A8-ACC4B9D0F70E}"/>
              </a:ext>
            </a:extLst>
          </p:cNvPr>
          <p:cNvSpPr/>
          <p:nvPr/>
        </p:nvSpPr>
        <p:spPr>
          <a:xfrm>
            <a:off x="190550" y="2852936"/>
            <a:ext cx="11881320" cy="1138773"/>
          </a:xfrm>
          <a:prstGeom prst="rect">
            <a:avLst/>
          </a:prstGeom>
        </p:spPr>
        <p:txBody>
          <a:bodyPr wrap="square">
            <a:spAutoFit/>
          </a:bodyPr>
          <a:lstStyle/>
          <a:p>
            <a:pPr marL="285750" indent="-285750">
              <a:buFont typeface="Arial" panose="020B0604020202020204" pitchFamily="34" charset="0"/>
              <a:buChar char="•"/>
            </a:pPr>
            <a:r>
              <a:rPr lang="en-US" sz="2000" b="1" dirty="0">
                <a:latin typeface="Roboto"/>
              </a:rPr>
              <a:t>database: </a:t>
            </a:r>
            <a:r>
              <a:rPr lang="en-US" sz="2000" dirty="0">
                <a:latin typeface="Roboto"/>
              </a:rPr>
              <a:t>Is the collection of related </a:t>
            </a:r>
            <a:r>
              <a:rPr lang="en-US" sz="2000" b="1" dirty="0">
                <a:latin typeface="Roboto"/>
                <a:hlinkClick r:id="rId3" action="ppaction://hlinksldjump"/>
              </a:rPr>
              <a:t>data</a:t>
            </a:r>
            <a:r>
              <a:rPr lang="en-US" sz="2000" b="1" dirty="0">
                <a:latin typeface="Roboto"/>
              </a:rPr>
              <a:t> </a:t>
            </a:r>
            <a:r>
              <a:rPr lang="en-US" sz="2000" dirty="0">
                <a:latin typeface="Roboto"/>
              </a:rPr>
              <a:t>which is organized, which is also called as structured data</a:t>
            </a:r>
            <a:r>
              <a:rPr lang="en-US" sz="2000" b="1" dirty="0">
                <a:latin typeface="Roboto"/>
              </a:rPr>
              <a:t>.</a:t>
            </a:r>
          </a:p>
          <a:p>
            <a:pPr marL="285750" indent="-285750">
              <a:buFont typeface="Arial" panose="020B0604020202020204" pitchFamily="34" charset="0"/>
              <a:buChar char="•"/>
            </a:pPr>
            <a:endParaRPr lang="en-US" sz="800" b="1" dirty="0">
              <a:latin typeface="Roboto"/>
            </a:endParaRPr>
          </a:p>
          <a:p>
            <a:pPr marL="285750" indent="-285750">
              <a:buFont typeface="Arial" panose="020B0604020202020204" pitchFamily="34" charset="0"/>
              <a:buChar char="•"/>
            </a:pPr>
            <a:r>
              <a:rPr lang="en-IN" sz="2000" b="1" dirty="0">
                <a:latin typeface="Roboto"/>
              </a:rPr>
              <a:t>management</a:t>
            </a:r>
            <a:r>
              <a:rPr lang="en-IN" sz="2000" dirty="0"/>
              <a:t> </a:t>
            </a:r>
            <a:r>
              <a:rPr lang="en-IN" sz="2000" b="1" dirty="0">
                <a:latin typeface="Roboto"/>
              </a:rPr>
              <a:t>system</a:t>
            </a:r>
            <a:r>
              <a:rPr lang="en-IN" sz="2000" dirty="0"/>
              <a:t>: </a:t>
            </a:r>
            <a:r>
              <a:rPr lang="en-US" sz="2000" dirty="0"/>
              <a:t>is a software package designed to define, manipulate, retrieve and manage data in a database.</a:t>
            </a:r>
            <a:endParaRPr lang="en-IN" sz="2000" dirty="0"/>
          </a:p>
        </p:txBody>
      </p:sp>
    </p:spTree>
    <p:extLst>
      <p:ext uri="{BB962C8B-B14F-4D97-AF65-F5344CB8AC3E}">
        <p14:creationId xmlns:p14="http://schemas.microsoft.com/office/powerpoint/2010/main" val="198235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CREATE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DATABASE</a:t>
            </a:r>
          </a:p>
        </p:txBody>
      </p:sp>
      <p:sp>
        <p:nvSpPr>
          <p:cNvPr id="5" name="Rectangle 4"/>
          <p:cNvSpPr/>
          <p:nvPr/>
        </p:nvSpPr>
        <p:spPr>
          <a:xfrm>
            <a:off x="263352" y="1680390"/>
            <a:ext cx="8773885" cy="369332"/>
          </a:xfrm>
          <a:prstGeom prst="rect">
            <a:avLst/>
          </a:prstGeom>
        </p:spPr>
        <p:txBody>
          <a:bodyPr wrap="square">
            <a:spAutoFit/>
          </a:bodyPr>
          <a:lstStyle/>
          <a:p>
            <a:pPr eaLnBrk="0" fontAlgn="base" hangingPunct="0">
              <a:spcBef>
                <a:spcPct val="0"/>
              </a:spcBef>
              <a:spcAft>
                <a:spcPct val="0"/>
              </a:spcAft>
            </a:pPr>
            <a:r>
              <a:rPr lang="en-IN" dirty="0">
                <a:solidFill>
                  <a:srgbClr val="0077AA"/>
                </a:solidFill>
                <a:latin typeface="Liberation Mono"/>
              </a:rPr>
              <a:t>CREATE {DATABASE | SCHEMA} [IF NOT EXISTS] db_name</a:t>
            </a:r>
          </a:p>
        </p:txBody>
      </p:sp>
      <p:sp>
        <p:nvSpPr>
          <p:cNvPr id="6" name="Rectangle 5"/>
          <p:cNvSpPr/>
          <p:nvPr/>
        </p:nvSpPr>
        <p:spPr>
          <a:xfrm>
            <a:off x="263352" y="3645024"/>
            <a:ext cx="8839199" cy="880369"/>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547512"/>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CREATE SCHEMA is a synonym for CREATE DATABASE.</a:t>
            </a:r>
          </a:p>
        </p:txBody>
      </p:sp>
    </p:spTree>
    <p:extLst>
      <p:ext uri="{BB962C8B-B14F-4D97-AF65-F5344CB8AC3E}">
        <p14:creationId xmlns:p14="http://schemas.microsoft.com/office/powerpoint/2010/main" val="2505048848"/>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DROP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479376" y="3276600"/>
            <a:ext cx="11305256" cy="400110"/>
          </a:xfrm>
          <a:prstGeom prst="rect">
            <a:avLst/>
          </a:prstGeom>
          <a:noFill/>
        </p:spPr>
        <p:txBody>
          <a:bodyPr wrap="square">
            <a:spAutoFit/>
          </a:bodyPr>
          <a:lstStyle/>
          <a:p>
            <a:r>
              <a:rPr lang="en-IN" sz="2000" dirty="0">
                <a:latin typeface="Segoe UI Light" panose="020B0502040204020203" pitchFamily="34"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369332"/>
          </a:xfrm>
          <a:prstGeom prst="rect">
            <a:avLst/>
          </a:prstGeom>
        </p:spPr>
        <p:txBody>
          <a:bodyPr wrap="square">
            <a:spAutoFit/>
          </a:bodyPr>
          <a:lstStyle/>
          <a:p>
            <a:pPr eaLnBrk="0" fontAlgn="base" hangingPunct="0">
              <a:spcBef>
                <a:spcPct val="0"/>
              </a:spcBef>
              <a:spcAft>
                <a:spcPct val="0"/>
              </a:spcAft>
            </a:pPr>
            <a:r>
              <a:rPr lang="en-IN"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Arial" panose="020B0604020202020204" pitchFamily="34" charset="0"/>
                <a:ea typeface="Arial Unicode MS"/>
                <a:cs typeface="Arial" panose="020B0604020202020204" pitchFamily="34" charset="0"/>
              </a:rPr>
              <a:t>DROP DATABASE </a:t>
            </a:r>
            <a:r>
              <a:rPr lang="en-IN" dirty="0">
                <a:solidFill>
                  <a:srgbClr val="669900"/>
                </a:solidFill>
                <a:latin typeface="Liberation Mono"/>
              </a:rPr>
              <a:t>db1</a:t>
            </a:r>
            <a:r>
              <a:rPr lang="en-IN" dirty="0">
                <a:solidFill>
                  <a:srgbClr val="0070C0"/>
                </a:solidFill>
                <a:latin typeface="Arial" panose="020B0604020202020204" pitchFamily="34" charset="0"/>
                <a:ea typeface="Arial Unicode MS"/>
                <a:cs typeface="Arial" panose="020B0604020202020204" pitchFamily="34" charset="0"/>
              </a:rPr>
              <a:t>;</a:t>
            </a:r>
          </a:p>
          <a:p>
            <a:pPr>
              <a:lnSpc>
                <a:spcPct val="150000"/>
              </a:lnSpc>
            </a:pPr>
            <a:r>
              <a:rPr lang="en-IN" dirty="0">
                <a:solidFill>
                  <a:srgbClr val="0070C0"/>
                </a:solidFill>
                <a:latin typeface="Arial" panose="020B0604020202020204" pitchFamily="34" charset="0"/>
                <a:ea typeface="Arial Unicode MS"/>
                <a:cs typeface="Arial" panose="020B0604020202020204" pitchFamily="34" charset="0"/>
              </a:rPr>
              <a:t>DROP DATABASE </a:t>
            </a:r>
            <a:r>
              <a:rPr lang="en-IN" dirty="0">
                <a:solidFill>
                  <a:srgbClr val="A67F59"/>
                </a:solidFill>
                <a:latin typeface="Liberation Mono"/>
              </a:rPr>
              <a:t>IF</a:t>
            </a:r>
            <a:r>
              <a:rPr lang="en-IN" dirty="0">
                <a:solidFill>
                  <a:srgbClr val="0070C0"/>
                </a:solidFill>
                <a:latin typeface="Arial" panose="020B0604020202020204" pitchFamily="34" charset="0"/>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Arial" panose="020B0604020202020204" pitchFamily="34" charset="0"/>
                <a:ea typeface="Arial Unicode MS"/>
                <a:cs typeface="Arial" panose="020B0604020202020204" pitchFamily="34" charset="0"/>
              </a:rPr>
              <a:t> </a:t>
            </a:r>
            <a:r>
              <a:rPr lang="en-IN" dirty="0">
                <a:solidFill>
                  <a:srgbClr val="669900"/>
                </a:solidFill>
                <a:latin typeface="Liberation Mono"/>
              </a:rPr>
              <a:t>db1</a:t>
            </a:r>
            <a:r>
              <a:rPr lang="en-IN" dirty="0">
                <a:solidFill>
                  <a:srgbClr val="0070C0"/>
                </a:solidFill>
                <a:latin typeface="Arial" panose="020B0604020202020204" pitchFamily="34" charset="0"/>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800" dirty="0">
                <a:solidFill>
                  <a:srgbClr val="DC525C"/>
                </a:solidFill>
                <a:latin typeface="Segoe UI Light" panose="020B0502040204020203" pitchFamily="34" charset="0"/>
                <a:cs typeface="Segoe UI Light" panose="020B0502040204020203" pitchFamily="34" charset="0"/>
              </a:rPr>
              <a:t>Use these function with SELECT statement</a:t>
            </a:r>
            <a:endParaRPr lang="en-US" sz="2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Information Functions</a:t>
            </a:r>
          </a:p>
        </p:txBody>
      </p:sp>
      <p:sp>
        <p:nvSpPr>
          <p:cNvPr id="4" name="Rectangle 3"/>
          <p:cNvSpPr/>
          <p:nvPr/>
        </p:nvSpPr>
        <p:spPr>
          <a:xfrm>
            <a:off x="1676400" y="1447800"/>
            <a:ext cx="8915400" cy="286232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FOUND_ROWS()</a:t>
            </a:r>
            <a:r>
              <a:rPr lang="en-IN" dirty="0">
                <a:latin typeface="Arial" panose="020B0604020202020204" pitchFamily="34" charset="0"/>
                <a:cs typeface="Arial" panose="020B0604020202020204" pitchFamily="34" charset="0"/>
              </a:rPr>
              <a:t>  - For a SELECT with a LIMIT clause, the number of rows that would be returned were there no LIMIT clause</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LAST_INSERT_ID()</a:t>
            </a:r>
            <a:r>
              <a:rPr lang="en-IN" dirty="0">
                <a:latin typeface="Arial" panose="020B0604020202020204" pitchFamily="34" charset="0"/>
                <a:cs typeface="Arial" panose="020B0604020202020204" pitchFamily="34" charset="0"/>
              </a:rPr>
              <a:t> - Value of the AUTOINCREMENT column for the last INSERT</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ROW_COUNT()</a:t>
            </a:r>
            <a:r>
              <a:rPr lang="en-IN" dirty="0">
                <a:latin typeface="Arial" panose="020B0604020202020204" pitchFamily="34" charset="0"/>
                <a:cs typeface="Arial" panose="020B0604020202020204" pitchFamily="34" charset="0"/>
              </a:rPr>
              <a:t> - The number of rows updated</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DATABASE()</a:t>
            </a:r>
            <a:r>
              <a:rPr lang="en-IN" dirty="0">
                <a:latin typeface="Arial" panose="020B0604020202020204" pitchFamily="34" charset="0"/>
                <a:cs typeface="Arial" panose="020B0604020202020204" pitchFamily="34" charset="0"/>
              </a:rPr>
              <a:t> - Return the default (current) database name</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SCHEMA()</a:t>
            </a:r>
            <a:r>
              <a:rPr lang="en-IN" dirty="0">
                <a:latin typeface="Arial" panose="020B0604020202020204" pitchFamily="34" charset="0"/>
                <a:cs typeface="Arial" panose="020B0604020202020204" pitchFamily="34" charset="0"/>
              </a:rPr>
              <a:t> - Synonym for DATABASE()</a:t>
            </a:r>
          </a:p>
        </p:txBody>
      </p:sp>
      <p:sp>
        <p:nvSpPr>
          <p:cNvPr id="3" name="Rectangle 2"/>
          <p:cNvSpPr/>
          <p:nvPr/>
        </p:nvSpPr>
        <p:spPr>
          <a:xfrm>
            <a:off x="1676400" y="4800600"/>
            <a:ext cx="6172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 database();</a:t>
            </a:r>
          </a:p>
        </p:txBody>
      </p:sp>
    </p:spTree>
    <p:extLst>
      <p:ext uri="{BB962C8B-B14F-4D97-AF65-F5344CB8AC3E}">
        <p14:creationId xmlns:p14="http://schemas.microsoft.com/office/powerpoint/2010/main" val="169650233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Information Functions</a:t>
            </a:r>
          </a:p>
        </p:txBody>
      </p:sp>
      <p:sp>
        <p:nvSpPr>
          <p:cNvPr id="4" name="Rectangle 3"/>
          <p:cNvSpPr/>
          <p:nvPr/>
        </p:nvSpPr>
        <p:spPr>
          <a:xfrm>
            <a:off x="609600" y="1447800"/>
            <a:ext cx="10972800" cy="313932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CURRENT_USER(), CURRENT_USER</a:t>
            </a:r>
            <a:r>
              <a:rPr lang="en-IN" dirty="0">
                <a:latin typeface="Arial" panose="020B0604020202020204" pitchFamily="34" charset="0"/>
                <a:cs typeface="Arial" panose="020B0604020202020204" pitchFamily="34" charset="0"/>
              </a:rPr>
              <a:t> - The authenticated user name and host name</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USER()</a:t>
            </a:r>
            <a:r>
              <a:rPr lang="en-IN" dirty="0">
                <a:latin typeface="Arial" panose="020B0604020202020204" pitchFamily="34" charset="0"/>
                <a:cs typeface="Arial" panose="020B0604020202020204" pitchFamily="34" charset="0"/>
              </a:rPr>
              <a:t> - The user name and host name provided by the client</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SESSION_USER()</a:t>
            </a:r>
            <a:r>
              <a:rPr lang="en-IN" dirty="0">
                <a:latin typeface="Arial" panose="020B0604020202020204" pitchFamily="34" charset="0"/>
                <a:cs typeface="Arial" panose="020B0604020202020204" pitchFamily="34" charset="0"/>
              </a:rPr>
              <a:t> - Synonym for USER()</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SYSTEM_USER()</a:t>
            </a:r>
            <a:r>
              <a:rPr lang="en-IN" dirty="0">
                <a:latin typeface="Arial" panose="020B0604020202020204" pitchFamily="34" charset="0"/>
                <a:cs typeface="Arial" panose="020B0604020202020204" pitchFamily="34" charset="0"/>
              </a:rPr>
              <a:t> - Synonym for USER()</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VERSION()</a:t>
            </a:r>
            <a:r>
              <a:rPr lang="en-IN" dirty="0">
                <a:latin typeface="Arial" panose="020B0604020202020204" pitchFamily="34" charset="0"/>
                <a:cs typeface="Arial" panose="020B0604020202020204" pitchFamily="34" charset="0"/>
              </a:rPr>
              <a:t> - Return a string that indicates the MySQL server version</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CONNECTION_ID()</a:t>
            </a:r>
            <a:r>
              <a:rPr lang="en-IN" dirty="0">
                <a:latin typeface="Arial" panose="020B0604020202020204" pitchFamily="34" charset="0"/>
                <a:cs typeface="Arial" panose="020B0604020202020204" pitchFamily="34" charset="0"/>
              </a:rPr>
              <a:t> - Return the connection ID (thread ID) for the connection</a:t>
            </a:r>
          </a:p>
        </p:txBody>
      </p:sp>
      <p:sp>
        <p:nvSpPr>
          <p:cNvPr id="5" name="Rectangle 4"/>
          <p:cNvSpPr/>
          <p:nvPr/>
        </p:nvSpPr>
        <p:spPr>
          <a:xfrm>
            <a:off x="609600" y="5012891"/>
            <a:ext cx="6172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 user();</a:t>
            </a:r>
          </a:p>
        </p:txBody>
      </p:sp>
    </p:spTree>
    <p:extLst>
      <p:ext uri="{BB962C8B-B14F-4D97-AF65-F5344CB8AC3E}">
        <p14:creationId xmlns:p14="http://schemas.microsoft.com/office/powerpoint/2010/main" val="14276934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435494"/>
            <a:ext cx="11377264" cy="707886"/>
          </a:xfrm>
          <a:prstGeom prst="rect">
            <a:avLst/>
          </a:prstGeom>
        </p:spPr>
        <p:txBody>
          <a:bodyPr wrap="square">
            <a:spAutoFit/>
          </a:bodyPr>
          <a:lstStyle/>
          <a:p>
            <a:r>
              <a:rPr lang="en-US" sz="2000" dirty="0">
                <a:latin typeface="Segoe UI Light" panose="020B0502040204020203" pitchFamily="34"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1809720" y="428605"/>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a:t>
            </a:r>
          </a:p>
        </p:txBody>
      </p:sp>
      <p:sp>
        <p:nvSpPr>
          <p:cNvPr id="9" name="Rectangle 8"/>
          <p:cNvSpPr/>
          <p:nvPr/>
        </p:nvSpPr>
        <p:spPr>
          <a:xfrm>
            <a:off x="695400" y="1460361"/>
            <a:ext cx="9972600" cy="4662815"/>
          </a:xfrm>
          <a:prstGeom prst="rect">
            <a:avLst/>
          </a:prstGeom>
        </p:spPr>
        <p:txBody>
          <a:bodyPr wrap="square">
            <a:spAutoFit/>
          </a:bodyPr>
          <a:lstStyle/>
          <a:p>
            <a:pPr>
              <a:lnSpc>
                <a:spcPct val="150000"/>
              </a:lnSpc>
            </a:pPr>
            <a:r>
              <a:rPr lang="en-US" dirty="0">
                <a:solidFill>
                  <a:srgbClr val="00B050"/>
                </a:solidFill>
                <a:latin typeface="Arial" panose="020B0604020202020204" pitchFamily="34" charset="0"/>
                <a:ea typeface="Arial Unicode MS"/>
                <a:cs typeface="Arial" panose="020B0604020202020204" pitchFamily="34" charset="0"/>
              </a:rPr>
              <a:t>[</a:t>
            </a:r>
            <a:r>
              <a:rPr lang="en-US" dirty="0">
                <a:solidFill>
                  <a:srgbClr val="00B050"/>
                </a:solidFill>
                <a:latin typeface="Arial" panose="020B0604020202020204" pitchFamily="34" charset="0"/>
                <a:cs typeface="Arial" panose="020B0604020202020204" pitchFamily="34" charset="0"/>
              </a:rPr>
              <a:t>Display available databases</a:t>
            </a:r>
            <a:r>
              <a:rPr lang="en-US" dirty="0">
                <a:solidFill>
                  <a:srgbClr val="00B050"/>
                </a:solidFill>
                <a:latin typeface="Arial" panose="020B0604020202020204" pitchFamily="34" charset="0"/>
                <a:ea typeface="Arial Unicode MS"/>
                <a:cs typeface="Arial" panose="020B0604020202020204" pitchFamily="34" charset="0"/>
              </a:rPr>
              <a:t>]</a:t>
            </a:r>
            <a:endParaRPr lang="en-US" dirty="0">
              <a:solidFill>
                <a:srgbClr val="0070C0"/>
              </a:solidFill>
              <a:latin typeface="Arial" panose="020B0604020202020204" pitchFamily="34" charset="0"/>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endParaRPr lang="en-US" dirty="0">
              <a:solidFill>
                <a:srgbClr val="00B050"/>
              </a:solidFill>
              <a:latin typeface="Arial" panose="020B0604020202020204" pitchFamily="34" charset="0"/>
              <a:ea typeface="Arial Unicode MS"/>
              <a:cs typeface="Arial" panose="020B0604020202020204" pitchFamily="34" charset="0"/>
            </a:endParaRPr>
          </a:p>
          <a:p>
            <a:pPr>
              <a:lnSpc>
                <a:spcPct val="150000"/>
              </a:lnSpc>
            </a:pPr>
            <a:endParaRPr lang="en-IN" dirty="0">
              <a:solidFill>
                <a:srgbClr val="00B050"/>
              </a:solidFill>
              <a:latin typeface="Arial" panose="020B0604020202020204" pitchFamily="34" charset="0"/>
              <a:cs typeface="Arial" panose="020B0604020202020204" pitchFamily="34" charset="0"/>
            </a:endParaRPr>
          </a:p>
          <a:p>
            <a:pPr>
              <a:lnSpc>
                <a:spcPct val="150000"/>
              </a:lnSpc>
            </a:pPr>
            <a:r>
              <a:rPr lang="en-IN" dirty="0">
                <a:solidFill>
                  <a:srgbClr val="00B050"/>
                </a:solidFill>
                <a:latin typeface="Arial" panose="020B0604020202020204" pitchFamily="34" charset="0"/>
                <a:cs typeface="Arial" panose="020B0604020202020204" pitchFamily="34" charset="0"/>
              </a:rPr>
              <a:t>[</a:t>
            </a:r>
            <a:r>
              <a:rPr lang="en-US" dirty="0">
                <a:solidFill>
                  <a:srgbClr val="00B050"/>
                </a:solidFill>
                <a:latin typeface="Arial" panose="020B0604020202020204" pitchFamily="34" charset="0"/>
                <a:cs typeface="Arial" panose="020B0604020202020204" pitchFamily="34" charset="0"/>
              </a:rPr>
              <a:t>Display all tables in a database</a:t>
            </a:r>
            <a:r>
              <a:rPr lang="en-IN" dirty="0">
                <a:solidFill>
                  <a:srgbClr val="00B050"/>
                </a:solidFill>
                <a:latin typeface="Arial" panose="020B0604020202020204" pitchFamily="34" charset="0"/>
                <a:cs typeface="Arial" panose="020B0604020202020204" pitchFamily="34" charset="0"/>
              </a:rPr>
              <a:t>]</a:t>
            </a:r>
            <a:endParaRPr lang="en-US" dirty="0">
              <a:solidFill>
                <a:srgbClr val="0070C0"/>
              </a:solidFill>
              <a:latin typeface="Arial" panose="020B0604020202020204" pitchFamily="34" charset="0"/>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p>
          <a:p>
            <a:pPr>
              <a:lnSpc>
                <a:spcPct val="150000"/>
              </a:lnSpc>
            </a:pPr>
            <a:endParaRPr lang="en-US" dirty="0">
              <a:solidFill>
                <a:srgbClr val="00B050"/>
              </a:solidFill>
              <a:latin typeface="Arial" panose="020B0604020202020204" pitchFamily="34" charset="0"/>
              <a:cs typeface="Arial" panose="020B0604020202020204" pitchFamily="34" charset="0"/>
            </a:endParaRPr>
          </a:p>
          <a:p>
            <a:pPr>
              <a:lnSpc>
                <a:spcPct val="150000"/>
              </a:lnSpc>
            </a:pPr>
            <a:r>
              <a:rPr lang="en-US" dirty="0">
                <a:solidFill>
                  <a:schemeClr val="accent5">
                    <a:lumMod val="50000"/>
                  </a:schemeClr>
                </a:solidFill>
                <a:latin typeface="Arial" panose="020B0604020202020204" pitchFamily="34" charset="0"/>
                <a:ea typeface="Arial Unicode MS"/>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[Display tables along with number of columns in a database]</a:t>
            </a:r>
            <a:endParaRPr lang="en-US" dirty="0">
              <a:solidFill>
                <a:srgbClr val="0070C0"/>
              </a:solidFill>
              <a:latin typeface="Arial" panose="020B0604020202020204" pitchFamily="34" charset="0"/>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endParaRPr lang="en-US" dirty="0">
              <a:solidFill>
                <a:srgbClr val="00B050"/>
              </a:solidFill>
              <a:latin typeface="Arial" panose="020B0604020202020204" pitchFamily="34" charset="0"/>
              <a:cs typeface="Arial" panose="020B0604020202020204" pitchFamily="34" charset="0"/>
            </a:endParaRPr>
          </a:p>
          <a:p>
            <a:pPr>
              <a:lnSpc>
                <a:spcPct val="150000"/>
              </a:lnSpc>
            </a:pPr>
            <a:endParaRPr lang="en-US" dirty="0">
              <a:solidFill>
                <a:schemeClr val="accent5">
                  <a:lumMod val="50000"/>
                </a:schemeClr>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B050"/>
                </a:solidFill>
                <a:latin typeface="Arial" panose="020B0604020202020204" pitchFamily="34" charset="0"/>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r>
              <a:rPr lang="en-US" dirty="0">
                <a:solidFill>
                  <a:srgbClr val="0070C0"/>
                </a:solidFill>
                <a:latin typeface="Arial" panose="020B0604020202020204" pitchFamily="34" charset="0"/>
                <a:ea typeface="Arial Unicode MS"/>
                <a:cs typeface="Arial" panose="020B0604020202020204" pitchFamily="34" charset="0"/>
              </a:rPr>
              <a:t>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p>
        </p:txBody>
      </p:sp>
    </p:spTree>
    <p:extLst>
      <p:ext uri="{BB962C8B-B14F-4D97-AF65-F5344CB8AC3E}">
        <p14:creationId xmlns:p14="http://schemas.microsoft.com/office/powerpoint/2010/main" val="190382406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791235"/>
            <a:ext cx="8839200" cy="461665"/>
          </a:xfrm>
          <a:prstGeom prst="rect">
            <a:avLst/>
          </a:prstGeom>
        </p:spPr>
        <p:txBody>
          <a:bodyPr wrap="square">
            <a:spAutoFit/>
          </a:bodyPr>
          <a:lstStyle/>
          <a:p>
            <a:r>
              <a:rPr lang="en-US" sz="2400" b="1" dirty="0">
                <a:solidFill>
                  <a:srgbClr val="006C86"/>
                </a:solidFill>
              </a:rPr>
              <a:t>mysqlshow</a:t>
            </a:r>
            <a:r>
              <a:rPr lang="en-US" sz="2000" dirty="0"/>
              <a:t> – Get Quick Info On MySQL DB, Table, Column and Index</a:t>
            </a:r>
          </a:p>
        </p:txBody>
      </p:sp>
      <p:sp>
        <p:nvSpPr>
          <p:cNvPr id="9" name="Rectangle 8"/>
          <p:cNvSpPr/>
          <p:nvPr/>
        </p:nvSpPr>
        <p:spPr>
          <a:xfrm>
            <a:off x="695400" y="1459359"/>
            <a:ext cx="9144000" cy="3416320"/>
          </a:xfrm>
          <a:prstGeom prst="rect">
            <a:avLst/>
          </a:prstGeom>
        </p:spPr>
        <p:txBody>
          <a:bodyPr wrap="square">
            <a:spAutoFit/>
          </a:bodyPr>
          <a:lstStyle/>
          <a:p>
            <a:pPr>
              <a:lnSpc>
                <a:spcPct val="150000"/>
              </a:lnSpc>
            </a:pPr>
            <a:r>
              <a:rPr lang="en-IN" dirty="0">
                <a:solidFill>
                  <a:srgbClr val="00B050"/>
                </a:solidFill>
                <a:latin typeface="Arial" panose="020B0604020202020204" pitchFamily="34" charset="0"/>
                <a:cs typeface="Arial" panose="020B0604020202020204" pitchFamily="34" charset="0"/>
              </a:rPr>
              <a:t>[</a:t>
            </a:r>
            <a:r>
              <a:rPr lang="en-US" dirty="0">
                <a:solidFill>
                  <a:srgbClr val="00B050"/>
                </a:solidFill>
                <a:latin typeface="Arial" panose="020B0604020202020204" pitchFamily="34" charset="0"/>
                <a:cs typeface="Arial" panose="020B0604020202020204" pitchFamily="34" charset="0"/>
              </a:rPr>
              <a:t>Display all columns of a table</a:t>
            </a:r>
            <a:r>
              <a:rPr lang="en-IN" dirty="0">
                <a:solidFill>
                  <a:srgbClr val="00B050"/>
                </a:solidFill>
                <a:latin typeface="Arial" panose="020B0604020202020204" pitchFamily="34" charset="0"/>
                <a:cs typeface="Arial" panose="020B0604020202020204" pitchFamily="34" charset="0"/>
              </a:rPr>
              <a:t>]</a:t>
            </a:r>
            <a:endParaRPr lang="en-US"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IN" dirty="0">
                <a:solidFill>
                  <a:srgbClr val="C00000"/>
                </a:solidFill>
                <a:latin typeface="Arial" panose="020B0604020202020204" pitchFamily="34" charset="0"/>
                <a:cs typeface="Arial" panose="020B0604020202020204" pitchFamily="34" charset="0"/>
              </a:rPr>
              <a:t>EMP</a:t>
            </a:r>
          </a:p>
          <a:p>
            <a:pPr>
              <a:lnSpc>
                <a:spcPct val="150000"/>
              </a:lnSpc>
            </a:pPr>
            <a:endParaRPr lang="en-US" dirty="0">
              <a:solidFill>
                <a:srgbClr val="00B050"/>
              </a:solidFill>
              <a:latin typeface="Arial" panose="020B0604020202020204" pitchFamily="34" charset="0"/>
              <a:cs typeface="Arial" panose="020B0604020202020204" pitchFamily="34" charset="0"/>
            </a:endParaRPr>
          </a:p>
          <a:p>
            <a:pPr>
              <a:lnSpc>
                <a:spcPct val="150000"/>
              </a:lnSpc>
            </a:pPr>
            <a:r>
              <a:rPr lang="en-US" dirty="0">
                <a:solidFill>
                  <a:srgbClr val="00B050"/>
                </a:solidFill>
                <a:latin typeface="Arial" panose="020B0604020202020204" pitchFamily="34" charset="0"/>
                <a:cs typeface="Arial" panose="020B0604020202020204" pitchFamily="34" charset="0"/>
              </a:rPr>
              <a:t> [Display details about a specific column from a table]</a:t>
            </a: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IN" dirty="0">
                <a:solidFill>
                  <a:srgbClr val="C00000"/>
                </a:solidFill>
                <a:latin typeface="Arial" panose="020B0604020202020204" pitchFamily="34" charset="0"/>
                <a:cs typeface="Arial" panose="020B0604020202020204" pitchFamily="34" charset="0"/>
              </a:rPr>
              <a:t>EMP</a:t>
            </a:r>
            <a:r>
              <a:rPr lang="en-IN" dirty="0">
                <a:solidFill>
                  <a:srgbClr val="FFC000"/>
                </a:solidFill>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empno</a:t>
            </a:r>
            <a:endParaRPr lang="en-US" dirty="0">
              <a:solidFill>
                <a:srgbClr val="FF0000"/>
              </a:solidFill>
              <a:latin typeface="Arial" panose="020B0604020202020204" pitchFamily="34" charset="0"/>
              <a:cs typeface="Arial" panose="020B0604020202020204" pitchFamily="34" charset="0"/>
            </a:endParaRPr>
          </a:p>
          <a:p>
            <a:pPr>
              <a:lnSpc>
                <a:spcPct val="150000"/>
              </a:lnSpc>
            </a:pPr>
            <a:endParaRPr lang="en-US" dirty="0">
              <a:solidFill>
                <a:schemeClr val="accent5">
                  <a:lumMod val="50000"/>
                </a:schemeClr>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B050"/>
                </a:solidFill>
                <a:latin typeface="Arial" panose="020B0604020202020204" pitchFamily="34" charset="0"/>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IN" dirty="0">
                <a:solidFill>
                  <a:srgbClr val="C00000"/>
                </a:solidFill>
                <a:latin typeface="Arial" panose="020B0604020202020204" pitchFamily="34" charset="0"/>
                <a:cs typeface="Arial" panose="020B0604020202020204" pitchFamily="34" charset="0"/>
              </a:rPr>
              <a:t>EMP</a:t>
            </a:r>
            <a:r>
              <a:rPr lang="en-US" dirty="0">
                <a:solidFill>
                  <a:srgbClr val="0070C0"/>
                </a:solidFill>
                <a:latin typeface="Arial" panose="020B0604020202020204" pitchFamily="34" charset="0"/>
                <a:ea typeface="Arial Unicode MS"/>
                <a:cs typeface="Arial" panose="020B0604020202020204" pitchFamily="34" charset="0"/>
              </a:rPr>
              <a:t> </a:t>
            </a:r>
            <a:r>
              <a:rPr lang="en-US" dirty="0">
                <a:solidFill>
                  <a:schemeClr val="accent5">
                    <a:lumMod val="50000"/>
                  </a:schemeClr>
                </a:solidFill>
                <a:latin typeface="Arial" panose="020B0604020202020204" pitchFamily="34" charset="0"/>
                <a:ea typeface="Arial Unicode MS"/>
                <a:cs typeface="Arial" panose="020B0604020202020204" pitchFamily="34" charset="0"/>
              </a:rPr>
              <a:t>–k</a:t>
            </a:r>
          </a:p>
        </p:txBody>
      </p:sp>
    </p:spTree>
    <p:extLst>
      <p:ext uri="{BB962C8B-B14F-4D97-AF65-F5344CB8AC3E}">
        <p14:creationId xmlns:p14="http://schemas.microsoft.com/office/powerpoint/2010/main" val="19038240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7368" y="914400"/>
            <a:ext cx="11377264"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relational database management system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E.F. Codd.</a:t>
            </a:r>
            <a:r>
              <a:rPr lang="en-IN" sz="2000" b="1" dirty="0">
                <a:latin typeface="Arial" panose="020B0604020202020204" pitchFamily="34" charset="0"/>
                <a:cs typeface="Arial" panose="020B0604020202020204" pitchFamily="34" charset="0"/>
              </a:rPr>
              <a:t>.</a:t>
            </a:r>
          </a:p>
        </p:txBody>
      </p:sp>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816278" y="2137004"/>
            <a:ext cx="2165978"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816278" y="2682395"/>
            <a:ext cx="3733800" cy="2805063"/>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9877" y="2426261"/>
            <a:ext cx="4912627" cy="1272817"/>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62180" y="3728190"/>
            <a:ext cx="1301999" cy="130199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76120" y="4251582"/>
            <a:ext cx="3456384" cy="2201754"/>
          </a:xfrm>
          <a:prstGeom prst="rect">
            <a:avLst/>
          </a:prstGeom>
        </p:spPr>
      </p:pic>
    </p:spTree>
    <p:extLst>
      <p:ext uri="{BB962C8B-B14F-4D97-AF65-F5344CB8AC3E}">
        <p14:creationId xmlns:p14="http://schemas.microsoft.com/office/powerpoint/2010/main" val="15088006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SOURCE 'D:\MySQLDEMOBLD7.SQL‘</a:t>
            </a:r>
          </a:p>
          <a:p>
            <a:pPr marL="342900" indent="-342900">
              <a:lnSpc>
                <a:spcPct val="20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SOURCE //infoserver1/infodomain1/Everyone/DBT/MySQLDEMOBLD7.SQL</a:t>
            </a:r>
          </a:p>
        </p:txBody>
      </p:sp>
      <p:sp>
        <p:nvSpPr>
          <p:cNvPr id="8" name="Rectangle 7"/>
          <p:cNvSpPr/>
          <p:nvPr/>
        </p:nvSpPr>
        <p:spPr>
          <a:xfrm>
            <a:off x="1676400" y="1295400"/>
            <a:ext cx="8839200" cy="646331"/>
          </a:xfrm>
          <a:prstGeom prst="rect">
            <a:avLst/>
          </a:prstGeom>
        </p:spPr>
        <p:txBody>
          <a:bodyPr wrap="square">
            <a:spAutoFit/>
          </a:bodyPr>
          <a:lstStyle/>
          <a:p>
            <a:r>
              <a:rPr lang="en-US" dirty="0">
                <a:solidFill>
                  <a:srgbClr val="298AE5"/>
                </a:solidFill>
                <a:latin typeface="Liberation Mono"/>
                <a:cs typeface="Arial" panose="020B0604020202020204" pitchFamily="34" charset="0"/>
              </a:rPr>
              <a:t>     </a:t>
            </a:r>
            <a:r>
              <a:rPr lang="en-US" dirty="0">
                <a:solidFill>
                  <a:srgbClr val="0077AA"/>
                </a:solidFill>
                <a:latin typeface="Liberation Mono"/>
              </a:rPr>
              <a:t>\. file_name</a:t>
            </a:r>
          </a:p>
          <a:p>
            <a:r>
              <a:rPr lang="en-US"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i="1" dirty="0">
                <a:solidFill>
                  <a:srgbClr val="DC525C"/>
                </a:solidFill>
                <a:latin typeface="Segoe UI Light" panose="020B0502040204020203" pitchFamily="34" charset="0"/>
                <a:cs typeface="Segoe UI Light" panose="020B0502040204020203" pitchFamily="34" charset="0"/>
              </a:rPr>
              <a:t>SHOW </a:t>
            </a:r>
            <a:r>
              <a:rPr lang="en-IN" sz="4800" i="1" dirty="0">
                <a:solidFill>
                  <a:srgbClr val="DC525C"/>
                </a:solidFill>
                <a:latin typeface="Segoe UI Light" panose="020B0502040204020203" pitchFamily="34" charset="0"/>
                <a:cs typeface="Segoe UI Light" panose="020B0502040204020203" pitchFamily="34" charset="0"/>
              </a:rPr>
              <a:t>COLUMNS</a:t>
            </a:r>
            <a:r>
              <a:rPr lang="en-IN" sz="4800" dirty="0">
                <a:solidFill>
                  <a:srgbClr val="DC525C"/>
                </a:solidFill>
                <a:latin typeface="Segoe UI Light" panose="020B0502040204020203" pitchFamily="34" charset="0"/>
                <a:cs typeface="Segoe UI Light" panose="020B0502040204020203" pitchFamily="34" charset="0"/>
              </a:rPr>
              <a:t> </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cstate="print"/>
          <a:stretch>
            <a:fillRect/>
          </a:stretch>
        </p:blipFill>
        <p:spPr>
          <a:xfrm>
            <a:off x="2590800" y="1271650"/>
            <a:ext cx="6325084" cy="3086778"/>
          </a:xfrm>
          <a:prstGeom prst="rect">
            <a:avLst/>
          </a:prstGeom>
        </p:spPr>
      </p:pic>
      <p:pic>
        <p:nvPicPr>
          <p:cNvPr id="5" name="Picture 4"/>
          <p:cNvPicPr>
            <a:picLocks noChangeAspect="1"/>
          </p:cNvPicPr>
          <p:nvPr/>
        </p:nvPicPr>
        <p:blipFill>
          <a:blip r:embed="rId3" cstate="print"/>
          <a:stretch>
            <a:fillRect/>
          </a:stretch>
        </p:blipFill>
        <p:spPr>
          <a:xfrm>
            <a:off x="2590800" y="4477293"/>
            <a:ext cx="6325084" cy="1805057"/>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in </a:t>
            </a:r>
            <a:r>
              <a:rPr lang="en-IN" dirty="0">
                <a:latin typeface="Arial" panose="020B0604020202020204" pitchFamily="34" charset="0"/>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full columns from </a:t>
            </a:r>
            <a:r>
              <a:rPr lang="en-IN" dirty="0">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with Privileges	</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r>
              <a:rPr lang="en-IN" dirty="0">
                <a:solidFill>
                  <a:srgbClr val="0077AA"/>
                </a:solidFill>
                <a:latin typeface="Arial" panose="020B0604020202020204" pitchFamily="34" charset="0"/>
                <a:ea typeface="Times New Roman" panose="02020603050405020304" pitchFamily="18" charset="0"/>
              </a:rPr>
              <a:t> from </a:t>
            </a:r>
            <a:r>
              <a:rPr lang="en-IN" dirty="0">
                <a:latin typeface="Arial" panose="020B0604020202020204" pitchFamily="34" charset="0"/>
                <a:ea typeface="Times New Roman" panose="02020603050405020304" pitchFamily="18" charset="0"/>
              </a:rPr>
              <a:t>user01;</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like 'E%'</a:t>
            </a:r>
            <a:r>
              <a:rPr lang="en-IN" dirty="0">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where field in </a:t>
            </a:r>
            <a:r>
              <a:rPr lang="en-IN" dirty="0">
                <a:latin typeface="Arial" panose="020B0604020202020204" pitchFamily="34" charset="0"/>
                <a:ea typeface="Times New Roman" panose="02020603050405020304" pitchFamily="18" charset="0"/>
              </a:rPr>
              <a:t>('ename');</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only ename column</a:t>
            </a:r>
          </a:p>
        </p:txBody>
      </p:sp>
      <p:sp>
        <p:nvSpPr>
          <p:cNvPr id="4" name="Rectangle 3"/>
          <p:cNvSpPr/>
          <p:nvPr/>
        </p:nvSpPr>
        <p:spPr>
          <a:xfrm>
            <a:off x="609600" y="1438871"/>
            <a:ext cx="7862664" cy="646331"/>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FULL</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COLUMNS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FIELDS</a:t>
            </a:r>
            <a:r>
              <a:rPr lang="en-IN" dirty="0">
                <a:solidFill>
                  <a:srgbClr val="000000"/>
                </a:solidFill>
                <a:latin typeface="Liberation Mono"/>
              </a:rPr>
              <a:t>} {</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1413280632"/>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full</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sz="1400" b="1" dirty="0">
                <a:solidFill>
                  <a:srgbClr val="FF0000"/>
                </a:solidFill>
                <a:latin typeface="Arial" panose="020B0604020202020204" pitchFamily="34" charset="0"/>
                <a:ea typeface="Arial Unicode MS"/>
                <a:cs typeface="Arial" panose="020B0604020202020204" pitchFamily="34" charset="0"/>
              </a:rPr>
              <a:t>// with Table Type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user01;</a:t>
            </a:r>
            <a:endParaRPr lang="en-IN" sz="1400" b="1" dirty="0">
              <a:solidFill>
                <a:srgbClr val="FF0000"/>
              </a:solidFill>
              <a:latin typeface="Arial" panose="020B0604020202020204" pitchFamily="34" charset="0"/>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tables_in_user01</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like</a:t>
            </a:r>
            <a:r>
              <a:rPr lang="en-IN" sz="1600" dirty="0">
                <a:latin typeface="Arial" panose="020B0604020202020204" pitchFamily="34" charset="0"/>
                <a:ea typeface="Arial Unicode MS"/>
                <a:cs typeface="Arial" panose="020B0604020202020204" pitchFamily="34" charset="0"/>
              </a:rPr>
              <a:t> 'e%' </a:t>
            </a:r>
            <a:r>
              <a:rPr lang="en-IN" dirty="0">
                <a:solidFill>
                  <a:srgbClr val="0077AA"/>
                </a:solidFill>
                <a:latin typeface="Arial" panose="020B0604020202020204" pitchFamily="34" charset="0"/>
                <a:ea typeface="Times New Roman" panose="02020603050405020304" pitchFamily="18" charset="0"/>
              </a:rPr>
              <a:t>or</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tables_in_user01</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like</a:t>
            </a:r>
            <a:r>
              <a:rPr lang="en-IN" sz="1600" dirty="0">
                <a:latin typeface="Arial" panose="020B0604020202020204" pitchFamily="34" charset="0"/>
                <a:ea typeface="Arial Unicode MS"/>
                <a:cs typeface="Arial" panose="020B0604020202020204" pitchFamily="34" charset="0"/>
              </a:rPr>
              <a:t> 'B%';</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tables_in_user01</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in</a:t>
            </a:r>
            <a:r>
              <a:rPr lang="en-IN" sz="1600" dirty="0">
                <a:latin typeface="Arial" panose="020B0604020202020204" pitchFamily="34" charset="0"/>
                <a:ea typeface="Arial Unicode MS"/>
                <a:cs typeface="Arial" panose="020B0604020202020204" pitchFamily="34" charset="0"/>
              </a:rPr>
              <a:t> ('EMP');</a:t>
            </a:r>
          </a:p>
        </p:txBody>
      </p:sp>
      <p:sp>
        <p:nvSpPr>
          <p:cNvPr id="4" name="Rectangle 3"/>
          <p:cNvSpPr/>
          <p:nvPr/>
        </p:nvSpPr>
        <p:spPr>
          <a:xfrm>
            <a:off x="609600" y="1411070"/>
            <a:ext cx="7986730" cy="369332"/>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FULL</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TABLES</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1963506643"/>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user01; </a:t>
            </a:r>
            <a:endParaRPr lang="en-IN" sz="1600" b="1" dirty="0">
              <a:solidFill>
                <a:srgbClr val="FF0000"/>
              </a:solidFill>
              <a:latin typeface="Arial" panose="020B0604020202020204" pitchFamily="34" charset="0"/>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in</a:t>
            </a:r>
            <a:r>
              <a:rPr lang="en-IN" sz="1600" dirty="0">
                <a:latin typeface="Arial" panose="020B0604020202020204" pitchFamily="34" charset="0"/>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like</a:t>
            </a:r>
            <a:r>
              <a:rPr lang="en-IN" sz="1600" dirty="0">
                <a:latin typeface="Arial" panose="020B0604020202020204" pitchFamily="34" charset="0"/>
                <a:ea typeface="Arial Unicode MS"/>
                <a:cs typeface="Arial" panose="020B0604020202020204" pitchFamily="34" charset="0"/>
              </a:rPr>
              <a:t> 'EMP';</a:t>
            </a:r>
          </a:p>
        </p:txBody>
      </p:sp>
      <p:sp>
        <p:nvSpPr>
          <p:cNvPr id="4" name="Rectangle 3"/>
          <p:cNvSpPr/>
          <p:nvPr/>
        </p:nvSpPr>
        <p:spPr>
          <a:xfrm>
            <a:off x="609600" y="1428572"/>
            <a:ext cx="9014792" cy="369332"/>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TABLE</a:t>
            </a:r>
            <a:r>
              <a:rPr lang="en-IN" dirty="0">
                <a:solidFill>
                  <a:srgbClr val="000000"/>
                </a:solidFill>
                <a:latin typeface="Liberation Mono"/>
              </a:rPr>
              <a:t> </a:t>
            </a:r>
            <a:r>
              <a:rPr lang="en-IN" dirty="0">
                <a:solidFill>
                  <a:srgbClr val="0077AA"/>
                </a:solidFill>
                <a:latin typeface="Liberation Mono"/>
              </a:rPr>
              <a:t>STATUS</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4261328356"/>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406574" y="1743194"/>
            <a:ext cx="11377264" cy="4278094"/>
          </a:xfrm>
          <a:prstGeom prst="rect">
            <a:avLst/>
          </a:prstGeom>
        </p:spPr>
        <p:txBody>
          <a:bodyPr wrap="square">
            <a:spAutoFit/>
          </a:bodyPr>
          <a:lstStyle/>
          <a:p>
            <a:pPr algn="just"/>
            <a:r>
              <a:rPr lang="en-US" sz="2000" b="1" dirty="0">
                <a:solidFill>
                  <a:schemeClr val="tx1">
                    <a:lumMod val="85000"/>
                    <a:lumOff val="15000"/>
                  </a:schemeClr>
                </a:solidFill>
                <a:latin typeface="Gentium Basic"/>
              </a:rPr>
              <a:t>Tables</a:t>
            </a:r>
            <a:r>
              <a:rPr lang="en-US" sz="2000" dirty="0">
                <a:solidFill>
                  <a:schemeClr val="tx1">
                    <a:lumMod val="85000"/>
                    <a:lumOff val="15000"/>
                  </a:schemeClr>
                </a:solidFill>
                <a:latin typeface="Gentium Basic"/>
              </a:rPr>
              <a:t> − In relational model, relations are saved in the form of Tables. A table has rows and columns.</a:t>
            </a:r>
          </a:p>
          <a:p>
            <a:pPr algn="just"/>
            <a:endParaRPr lang="en-US" sz="2000" dirty="0">
              <a:solidFill>
                <a:schemeClr val="tx1">
                  <a:lumMod val="85000"/>
                  <a:lumOff val="15000"/>
                </a:schemeClr>
              </a:solidFill>
              <a:latin typeface="Gentium Basic"/>
            </a:endParaRPr>
          </a:p>
          <a:p>
            <a:pPr algn="just"/>
            <a:r>
              <a:rPr lang="en-US" sz="2000" b="1" dirty="0">
                <a:solidFill>
                  <a:schemeClr val="tx1">
                    <a:lumMod val="85000"/>
                    <a:lumOff val="15000"/>
                  </a:schemeClr>
                </a:solidFill>
                <a:latin typeface="Gentium Basic"/>
              </a:rPr>
              <a:t>Attribute </a:t>
            </a:r>
            <a:r>
              <a:rPr lang="en-US" sz="2000" dirty="0">
                <a:solidFill>
                  <a:schemeClr val="tx1">
                    <a:lumMod val="85000"/>
                    <a:lumOff val="15000"/>
                  </a:schemeClr>
                </a:solidFill>
                <a:latin typeface="Gentium Basic"/>
              </a:rPr>
              <a:t>− </a:t>
            </a:r>
            <a:r>
              <a:rPr lang="en-US" dirty="0">
                <a:solidFill>
                  <a:schemeClr val="tx1">
                    <a:lumMod val="85000"/>
                    <a:lumOff val="15000"/>
                  </a:schemeClr>
                </a:solidFill>
              </a:rPr>
              <a:t> </a:t>
            </a:r>
            <a:r>
              <a:rPr lang="en-US" sz="2000" dirty="0">
                <a:solidFill>
                  <a:schemeClr val="tx1">
                    <a:lumMod val="85000"/>
                    <a:lumOff val="15000"/>
                  </a:schemeClr>
                </a:solidFill>
                <a:latin typeface="Gentium Basic"/>
              </a:rPr>
              <a:t>Attributes are the properties that define a relation. e.g.; ID, firstName</a:t>
            </a:r>
          </a:p>
          <a:p>
            <a:pPr algn="just"/>
            <a:endParaRPr lang="en-US" sz="2000" dirty="0">
              <a:solidFill>
                <a:schemeClr val="tx1">
                  <a:lumMod val="85000"/>
                  <a:lumOff val="15000"/>
                </a:schemeClr>
              </a:solidFill>
              <a:latin typeface="Gentium Basic"/>
            </a:endParaRPr>
          </a:p>
          <a:p>
            <a:pPr algn="just"/>
            <a:r>
              <a:rPr lang="en-US" sz="2000" b="1" dirty="0">
                <a:solidFill>
                  <a:schemeClr val="tx1">
                    <a:lumMod val="85000"/>
                    <a:lumOff val="15000"/>
                  </a:schemeClr>
                </a:solidFill>
                <a:latin typeface="Gentium Basic"/>
              </a:rPr>
              <a:t>Tuple</a:t>
            </a:r>
            <a:r>
              <a:rPr lang="en-US" sz="2000" dirty="0">
                <a:solidFill>
                  <a:schemeClr val="tx1">
                    <a:lumMod val="85000"/>
                    <a:lumOff val="15000"/>
                  </a:schemeClr>
                </a:solidFill>
                <a:latin typeface="Gentium Basic"/>
              </a:rPr>
              <a:t> − A single row of a table, which contains a single record for that relation is called a tuple.</a:t>
            </a:r>
          </a:p>
          <a:p>
            <a:pPr algn="just"/>
            <a:endParaRPr lang="en-US" sz="2000" dirty="0">
              <a:solidFill>
                <a:schemeClr val="tx1">
                  <a:lumMod val="85000"/>
                  <a:lumOff val="15000"/>
                </a:schemeClr>
              </a:solidFill>
              <a:latin typeface="Gentium Basic"/>
            </a:endParaRPr>
          </a:p>
          <a:p>
            <a:pPr algn="just"/>
            <a:r>
              <a:rPr lang="en-US" sz="2000" b="1" dirty="0">
                <a:solidFill>
                  <a:schemeClr val="tx1">
                    <a:lumMod val="85000"/>
                    <a:lumOff val="15000"/>
                  </a:schemeClr>
                </a:solidFill>
                <a:latin typeface="Gentium Basic"/>
              </a:rPr>
              <a:t>Relation</a:t>
            </a:r>
            <a:r>
              <a:rPr lang="en-US" sz="2000" dirty="0">
                <a:solidFill>
                  <a:schemeClr val="tx1">
                    <a:lumMod val="85000"/>
                    <a:lumOff val="15000"/>
                  </a:schemeClr>
                </a:solidFill>
                <a:latin typeface="Gentium Basic"/>
              </a:rPr>
              <a:t> </a:t>
            </a:r>
            <a:r>
              <a:rPr lang="en-US" sz="2000" b="1" dirty="0">
                <a:solidFill>
                  <a:schemeClr val="tx1">
                    <a:lumMod val="85000"/>
                    <a:lumOff val="15000"/>
                  </a:schemeClr>
                </a:solidFill>
                <a:latin typeface="Gentium Basic"/>
              </a:rPr>
              <a:t>schema</a:t>
            </a:r>
            <a:r>
              <a:rPr lang="en-US" sz="2000" dirty="0">
                <a:solidFill>
                  <a:schemeClr val="tx1">
                    <a:lumMod val="85000"/>
                    <a:lumOff val="15000"/>
                  </a:schemeClr>
                </a:solidFill>
                <a:latin typeface="Gentium Basic"/>
              </a:rPr>
              <a:t> − A relation schema describes the relation name (table name) with its attribute (columns) names.</a:t>
            </a:r>
          </a:p>
          <a:p>
            <a:pPr algn="just"/>
            <a:endParaRPr lang="en-US" sz="2000" dirty="0">
              <a:solidFill>
                <a:schemeClr val="tx1">
                  <a:lumMod val="85000"/>
                  <a:lumOff val="15000"/>
                </a:schemeClr>
              </a:solidFill>
              <a:latin typeface="Gentium Basic"/>
            </a:endParaRPr>
          </a:p>
          <a:p>
            <a:pPr algn="just"/>
            <a:r>
              <a:rPr lang="en-US" sz="2000" b="1" dirty="0">
                <a:solidFill>
                  <a:schemeClr val="tx1">
                    <a:lumMod val="85000"/>
                    <a:lumOff val="15000"/>
                  </a:schemeClr>
                </a:solidFill>
                <a:latin typeface="Gentium Basic"/>
              </a:rPr>
              <a:t>Attribute</a:t>
            </a:r>
            <a:r>
              <a:rPr lang="en-US" sz="2000" dirty="0">
                <a:solidFill>
                  <a:schemeClr val="tx1">
                    <a:lumMod val="85000"/>
                    <a:lumOff val="15000"/>
                  </a:schemeClr>
                </a:solidFill>
                <a:latin typeface="Gentium Basic"/>
              </a:rPr>
              <a:t> </a:t>
            </a:r>
            <a:r>
              <a:rPr lang="en-US" sz="2000" b="1" dirty="0">
                <a:solidFill>
                  <a:schemeClr val="tx1">
                    <a:lumMod val="85000"/>
                    <a:lumOff val="15000"/>
                  </a:schemeClr>
                </a:solidFill>
                <a:latin typeface="Gentium Basic"/>
              </a:rPr>
              <a:t>domain</a:t>
            </a:r>
            <a:r>
              <a:rPr lang="en-US" sz="2000" dirty="0">
                <a:solidFill>
                  <a:schemeClr val="tx1">
                    <a:lumMod val="85000"/>
                    <a:lumOff val="15000"/>
                  </a:schemeClr>
                </a:solidFill>
                <a:latin typeface="Gentium Basic"/>
              </a:rPr>
              <a:t> − Every attribute has some pre-defined datatypes, known as attribute domain.</a:t>
            </a:r>
          </a:p>
          <a:p>
            <a:pPr algn="just"/>
            <a:endParaRPr lang="en-US" dirty="0">
              <a:solidFill>
                <a:schemeClr val="tx1">
                  <a:lumMod val="85000"/>
                  <a:lumOff val="15000"/>
                </a:schemeClr>
              </a:solidFill>
            </a:endParaRPr>
          </a:p>
          <a:p>
            <a:pPr algn="just"/>
            <a:r>
              <a:rPr lang="en-US" b="1" dirty="0">
                <a:solidFill>
                  <a:schemeClr val="bg1"/>
                </a:solidFill>
              </a:rPr>
              <a:t>Relation</a:t>
            </a:r>
            <a:r>
              <a:rPr lang="en-US" dirty="0">
                <a:solidFill>
                  <a:schemeClr val="bg1"/>
                </a:solidFill>
              </a:rPr>
              <a:t> </a:t>
            </a:r>
            <a:r>
              <a:rPr lang="en-US" b="1" dirty="0">
                <a:solidFill>
                  <a:schemeClr val="bg1"/>
                </a:solidFill>
              </a:rPr>
              <a:t>key</a:t>
            </a:r>
            <a:r>
              <a:rPr lang="en-US" dirty="0">
                <a:solidFill>
                  <a:schemeClr val="bg1"/>
                </a:solidFill>
              </a:rPr>
              <a:t> − Each row has one or more attributes, known as relation key, which can identify the row in the relation (table) uniquely.</a:t>
            </a:r>
          </a:p>
          <a:p>
            <a:pPr algn="just"/>
            <a:endParaRPr lang="en-US" dirty="0">
              <a:solidFill>
                <a:schemeClr val="accent1">
                  <a:lumMod val="75000"/>
                </a:schemeClr>
              </a:solidFill>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199578"/>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1523802" y="4047450"/>
            <a:ext cx="10441160" cy="369332"/>
          </a:xfrm>
          <a:prstGeom prst="rect">
            <a:avLst/>
          </a:prstGeom>
        </p:spPr>
        <p:txBody>
          <a:bodyPr wrap="square">
            <a:spAutoFit/>
          </a:bodyPr>
          <a:lstStyle/>
          <a:p>
            <a:r>
              <a:rPr lang="en-US" dirty="0">
                <a:latin typeface="Roboto"/>
              </a:rPr>
              <a:t>e.g. STUDENT (ROLL_NO, NAME, ADDRESS, PHONE and AGE) is relation schema for STUDENT</a:t>
            </a:r>
            <a:endParaRPr lang="en-IN" dirty="0">
              <a:solidFill>
                <a:schemeClr val="bg1"/>
              </a:solidFill>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Tree>
    <p:extLst>
      <p:ext uri="{BB962C8B-B14F-4D97-AF65-F5344CB8AC3E}">
        <p14:creationId xmlns:p14="http://schemas.microsoft.com/office/powerpoint/2010/main" val="3858362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4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369332"/>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369332"/>
          </a:xfrm>
          <a:prstGeom prst="rect">
            <a:avLst/>
          </a:prstGeom>
        </p:spPr>
        <p:txBody>
          <a:bodyPr wrap="square">
            <a:spAutoFit/>
          </a:bodyPr>
          <a:lstStyle/>
          <a:p>
            <a:r>
              <a:rPr lang="en-US" dirty="0">
                <a:latin typeface="Liberation Mono"/>
              </a:rPr>
              <a:t>Enable/Disable :- </a:t>
            </a:r>
            <a:r>
              <a:rPr lang="en-US" dirty="0">
                <a:solidFill>
                  <a:srgbClr val="669900"/>
                </a:solidFill>
                <a:latin typeface="Liberation Mono"/>
              </a:rPr>
              <a:t>1</a:t>
            </a:r>
            <a:r>
              <a:rPr lang="en-US" dirty="0">
                <a:solidFill>
                  <a:srgbClr val="92D050"/>
                </a:solidFill>
                <a:latin typeface="Liberation Mono"/>
              </a:rPr>
              <a:t> </a:t>
            </a:r>
            <a:r>
              <a:rPr lang="en-US" dirty="0">
                <a:solidFill>
                  <a:srgbClr val="669900"/>
                </a:solidFill>
                <a:latin typeface="Liberation Mono"/>
              </a:rPr>
              <a:t>(for true)  / 0 (for false)</a:t>
            </a:r>
          </a:p>
        </p:txBody>
      </p:sp>
    </p:spTree>
    <p:extLst>
      <p:ext uri="{BB962C8B-B14F-4D97-AF65-F5344CB8AC3E}">
        <p14:creationId xmlns:p14="http://schemas.microsoft.com/office/powerpoint/2010/main" val="2363153839"/>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689100" y="4115545"/>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301535575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a:t>
            </a:r>
          </a:p>
        </p:txBody>
      </p:sp>
    </p:spTree>
    <p:extLst>
      <p:ext uri="{BB962C8B-B14F-4D97-AF65-F5344CB8AC3E}">
        <p14:creationId xmlns:p14="http://schemas.microsoft.com/office/powerpoint/2010/main" val="1380596928"/>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646331"/>
          </a:xfrm>
          <a:prstGeom prst="rect">
            <a:avLst/>
          </a:prstGeom>
        </p:spPr>
        <p:txBody>
          <a:bodyPr wrap="square">
            <a:spAutoFit/>
          </a:bodyPr>
          <a:lstStyle/>
          <a:p>
            <a:pPr eaLnBrk="0" fontAlgn="base" hangingPunct="0">
              <a:spcBef>
                <a:spcPct val="0"/>
              </a:spcBef>
              <a:spcAft>
                <a:spcPct val="0"/>
              </a:spcAft>
            </a:pPr>
            <a:r>
              <a:rPr lang="en-IN" dirty="0">
                <a:solidFill>
                  <a:srgbClr val="0077AA"/>
                </a:solidFill>
                <a:latin typeface="Liberation Mono"/>
              </a:rPr>
              <a:t>{EXPLAIN | DESCRIBE | DESC}</a:t>
            </a:r>
          </a:p>
          <a:p>
            <a:pPr eaLnBrk="0" fontAlgn="base" hangingPunct="0">
              <a:spcBef>
                <a:spcPct val="0"/>
              </a:spcBef>
              <a:spcAft>
                <a:spcPct val="0"/>
              </a:spcAft>
            </a:pPr>
            <a:r>
              <a:rPr lang="en-IN" dirty="0">
                <a:solidFill>
                  <a:srgbClr val="0077AA"/>
                </a:solidFill>
                <a:latin typeface="Liberation Mono"/>
              </a:rPr>
              <a:t>    tbl_name [col_name]</a:t>
            </a:r>
          </a:p>
        </p:txBody>
      </p:sp>
      <p:sp>
        <p:nvSpPr>
          <p:cNvPr id="6" name="Rectangle 5"/>
          <p:cNvSpPr/>
          <p:nvPr/>
        </p:nvSpPr>
        <p:spPr>
          <a:xfrm>
            <a:off x="335360" y="2878604"/>
            <a:ext cx="9875440" cy="19389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 EMP;</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 EMP ENAME;</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DESCRIBE EMP;</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EXPLAIN EMP;</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EXPLAIN EMP 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5406668"/>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741715" y="1706702"/>
            <a:ext cx="8773885"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7" name="Rectangle 6"/>
          <p:cNvSpPr/>
          <p:nvPr/>
        </p:nvSpPr>
        <p:spPr>
          <a:xfrm>
            <a:off x="1676400" y="703183"/>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1752601" y="4833372"/>
            <a:ext cx="8458199"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EXPLAIN</a:t>
            </a:r>
            <a:r>
              <a:rPr lang="en-IN" sz="1600"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EXPLAIN</a:t>
            </a:r>
            <a:r>
              <a:rPr lang="en-IN" sz="1600"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where empno=7788;</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EXPLAIN</a:t>
            </a:r>
            <a:r>
              <a:rPr lang="en-IN" sz="1600"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INNER JOIN DEPT USING(DEPTNO);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Tree>
    <p:extLst>
      <p:ext uri="{BB962C8B-B14F-4D97-AF65-F5344CB8AC3E}">
        <p14:creationId xmlns:p14="http://schemas.microsoft.com/office/powerpoint/2010/main" val="1545143975"/>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200329"/>
          </a:xfrm>
          <a:prstGeom prst="rect">
            <a:avLst/>
          </a:prstGeom>
        </p:spPr>
        <p:txBody>
          <a:bodyPr wrap="square">
            <a:spAutoFit/>
          </a:bodyPr>
          <a:lstStyle/>
          <a:p>
            <a:r>
              <a:rPr lang="en-IN" sz="2400" dirty="0">
                <a:solidFill>
                  <a:srgbClr val="006C86"/>
                </a:solidFill>
              </a:rPr>
              <a:t>SELECT</a:t>
            </a:r>
            <a:r>
              <a:rPr lang="en-IN" sz="2400" dirty="0"/>
              <a:t> what_to_select</a:t>
            </a:r>
          </a:p>
          <a:p>
            <a:r>
              <a:rPr lang="en-IN" sz="2400" dirty="0">
                <a:solidFill>
                  <a:srgbClr val="006C86"/>
                </a:solidFill>
              </a:rPr>
              <a:t>FROM</a:t>
            </a:r>
            <a:r>
              <a:rPr lang="en-IN" sz="2400" dirty="0"/>
              <a:t> which_table</a:t>
            </a:r>
          </a:p>
          <a:p>
            <a:r>
              <a:rPr lang="en-IN" sz="2400" dirty="0">
                <a:solidFill>
                  <a:srgbClr val="006C86"/>
                </a:solidFill>
              </a:rPr>
              <a:t>WHERE</a:t>
            </a:r>
            <a:r>
              <a:rPr lang="en-IN" sz="2400" dirty="0"/>
              <a:t> conditions_to_satisfy;</a:t>
            </a:r>
          </a:p>
        </p:txBody>
      </p:sp>
    </p:spTree>
    <p:extLst>
      <p:ext uri="{BB962C8B-B14F-4D97-AF65-F5344CB8AC3E}">
        <p14:creationId xmlns:p14="http://schemas.microsoft.com/office/powerpoint/2010/main" val="1071191125"/>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624408" y="1412776"/>
            <a:ext cx="9144000" cy="369332"/>
          </a:xfrm>
          <a:prstGeom prst="rect">
            <a:avLst/>
          </a:prstGeom>
        </p:spPr>
        <p:txBody>
          <a:bodyPr wrap="square">
            <a:spAutoFit/>
          </a:bodyPr>
          <a:lstStyle/>
          <a:p>
            <a:r>
              <a:rPr lang="en-US" dirty="0">
                <a:latin typeface="Arial" pitchFamily="34" charset="0"/>
                <a:cs typeface="Arial" pitchFamily="34" charset="0"/>
              </a:rPr>
              <a:t>The </a:t>
            </a:r>
            <a:r>
              <a:rPr lang="en-US" b="1" u="sng" dirty="0">
                <a:latin typeface="Arial" pitchFamily="34" charset="0"/>
                <a:cs typeface="Arial" pitchFamily="34" charset="0"/>
              </a:rPr>
              <a:t>SELECT</a:t>
            </a:r>
            <a:r>
              <a:rPr lang="en-US"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369331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use one or more tables separated by comma to include various conditions using a WHERE clause, but WHERE clause is an optional part of SELECT command.</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fetch one or more fields in a single SELECT command.</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star (*) in place of fields. In this case, SELECT will return all the fields.</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any condition using WHERE clause.</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an offset using OFFSET from where SELECT will start returning records. By default offset is zero.</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limit the number of returns using LIMIT attribute.</a:t>
            </a:r>
          </a:p>
        </p:txBody>
      </p:sp>
    </p:spTree>
    <p:extLst>
      <p:ext uri="{BB962C8B-B14F-4D97-AF65-F5344CB8AC3E}">
        <p14:creationId xmlns:p14="http://schemas.microsoft.com/office/powerpoint/2010/main" val="1627924000"/>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tx1">
                    <a:lumMod val="50000"/>
                    <a:lumOff val="50000"/>
                  </a:schemeClr>
                </a:solidFill>
                <a:latin typeface="Arial" pitchFamily="34" charset="0"/>
                <a:cs typeface="Arial" pitchFamily="34" charset="0"/>
              </a:rPr>
              <a:t>Capabilities of </a:t>
            </a:r>
            <a:br>
              <a:rPr lang="en-US" b="1" i="1" dirty="0">
                <a:solidFill>
                  <a:schemeClr val="tx1">
                    <a:lumMod val="50000"/>
                    <a:lumOff val="50000"/>
                  </a:schemeClr>
                </a:solidFill>
                <a:latin typeface="Arial" pitchFamily="34" charset="0"/>
                <a:cs typeface="Arial" pitchFamily="34" charset="0"/>
              </a:rPr>
            </a:br>
            <a:r>
              <a:rPr lang="en-US" b="1" i="1" dirty="0">
                <a:solidFill>
                  <a:schemeClr val="tx1">
                    <a:lumMod val="50000"/>
                    <a:lumOff val="50000"/>
                  </a:schemeClr>
                </a:solidFill>
                <a:latin typeface="Arial" pitchFamily="34" charset="0"/>
                <a:cs typeface="Arial" pitchFamily="34" charset="0"/>
              </a:rPr>
              <a:t>		SELECT Statement</a:t>
            </a:r>
            <a:endParaRPr lang="en-US" dirty="0">
              <a:solidFill>
                <a:schemeClr val="tx1">
                  <a:lumMod val="50000"/>
                  <a:lumOff val="50000"/>
                </a:schemeClr>
              </a:solidFill>
              <a:latin typeface="Arial" pitchFamily="34" charset="0"/>
              <a:cs typeface="Arial" pitchFamily="34" charset="0"/>
            </a:endParaRPr>
          </a:p>
        </p:txBody>
      </p:sp>
      <p:sp>
        <p:nvSpPr>
          <p:cNvPr id="3" name="Rectangle 2"/>
          <p:cNvSpPr/>
          <p:nvPr/>
        </p:nvSpPr>
        <p:spPr>
          <a:xfrm>
            <a:off x="609600" y="1893146"/>
            <a:ext cx="8762574" cy="2543966"/>
          </a:xfrm>
          <a:prstGeom prst="rect">
            <a:avLst/>
          </a:prstGeom>
        </p:spPr>
        <p:txBody>
          <a:bodyPr wrap="square">
            <a:spAutoFit/>
          </a:bodyPr>
          <a:lstStyle/>
          <a:p>
            <a:pPr marL="457200" indent="-457200">
              <a:lnSpc>
                <a:spcPct val="200000"/>
              </a:lnSpc>
              <a:buFont typeface="+mj-lt"/>
              <a:buAutoNum type="arabicPeriod"/>
            </a:pPr>
            <a:r>
              <a:rPr lang="en-US" sz="2800" dirty="0">
                <a:latin typeface="Arial" pitchFamily="34" charset="0"/>
                <a:cs typeface="Arial" pitchFamily="34" charset="0"/>
              </a:rPr>
              <a:t>SELECTION </a:t>
            </a:r>
          </a:p>
          <a:p>
            <a:pPr marL="457200" indent="-457200">
              <a:lnSpc>
                <a:spcPct val="200000"/>
              </a:lnSpc>
              <a:buFont typeface="+mj-lt"/>
              <a:buAutoNum type="arabicPeriod"/>
            </a:pPr>
            <a:r>
              <a:rPr lang="en-US" sz="2800" dirty="0">
                <a:latin typeface="Arial" pitchFamily="34" charset="0"/>
                <a:cs typeface="Arial" pitchFamily="34" charset="0"/>
              </a:rPr>
              <a:t>PROJECTION</a:t>
            </a:r>
          </a:p>
          <a:p>
            <a:pPr marL="457200" indent="-457200">
              <a:lnSpc>
                <a:spcPct val="200000"/>
              </a:lnSpc>
              <a:buFont typeface="+mj-lt"/>
              <a:buAutoNum type="arabicPeriod"/>
            </a:pPr>
            <a:r>
              <a:rPr lang="en-US" sz="2800" dirty="0">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593633364"/>
              </p:ext>
            </p:extLst>
          </p:nvPr>
        </p:nvGraphicFramePr>
        <p:xfrm>
          <a:off x="407368" y="34290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tx1">
                    <a:lumMod val="50000"/>
                    <a:lumOff val="50000"/>
                  </a:schemeClr>
                </a:solidFill>
                <a:latin typeface="Arial" pitchFamily="34" charset="0"/>
                <a:cs typeface="Arial" pitchFamily="34" charset="0"/>
              </a:rPr>
              <a:t>Capabilities of </a:t>
            </a:r>
            <a:br>
              <a:rPr lang="en-US" b="1" i="1" dirty="0">
                <a:solidFill>
                  <a:schemeClr val="tx1">
                    <a:lumMod val="50000"/>
                    <a:lumOff val="50000"/>
                  </a:schemeClr>
                </a:solidFill>
                <a:latin typeface="Arial" pitchFamily="34" charset="0"/>
                <a:cs typeface="Arial" pitchFamily="34" charset="0"/>
              </a:rPr>
            </a:br>
            <a:r>
              <a:rPr lang="en-US" b="1" i="1" dirty="0">
                <a:solidFill>
                  <a:schemeClr val="tx1">
                    <a:lumMod val="50000"/>
                    <a:lumOff val="50000"/>
                  </a:schemeClr>
                </a:solidFill>
                <a:latin typeface="Arial" pitchFamily="34" charset="0"/>
                <a:cs typeface="Arial" pitchFamily="34" charset="0"/>
              </a:rPr>
              <a:t>		SELECT Statement</a:t>
            </a:r>
            <a:endParaRPr lang="en-US" dirty="0">
              <a:solidFill>
                <a:schemeClr val="tx1">
                  <a:lumMod val="50000"/>
                  <a:lumOff val="50000"/>
                </a:schemeClr>
              </a:solidFill>
              <a:latin typeface="Arial" pitchFamily="34" charset="0"/>
              <a:cs typeface="Arial" pitchFamily="34" charset="0"/>
            </a:endParaRPr>
          </a:p>
        </p:txBody>
      </p:sp>
    </p:spTree>
    <p:extLst>
      <p:ext uri="{BB962C8B-B14F-4D97-AF65-F5344CB8AC3E}">
        <p14:creationId xmlns:p14="http://schemas.microsoft.com/office/powerpoint/2010/main" val="469328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extLst>
              <p:ext uri="{D42A27DB-BD31-4B8C-83A1-F6EECF244321}">
                <p14:modId xmlns:p14="http://schemas.microsoft.com/office/powerpoint/2010/main" val="3272237018"/>
              </p:ext>
            </p:extLst>
          </p:nvPr>
        </p:nvGraphicFramePr>
        <p:xfrm>
          <a:off x="406800" y="34308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tx1">
                    <a:lumMod val="50000"/>
                    <a:lumOff val="50000"/>
                  </a:schemeClr>
                </a:solidFill>
                <a:latin typeface="Arial" pitchFamily="34" charset="0"/>
                <a:cs typeface="Arial" pitchFamily="34" charset="0"/>
              </a:rPr>
              <a:t>Capabilities of </a:t>
            </a:r>
            <a:br>
              <a:rPr lang="en-US" b="1" i="1" dirty="0">
                <a:solidFill>
                  <a:schemeClr val="tx1">
                    <a:lumMod val="50000"/>
                    <a:lumOff val="50000"/>
                  </a:schemeClr>
                </a:solidFill>
                <a:latin typeface="Arial" pitchFamily="34" charset="0"/>
                <a:cs typeface="Arial" pitchFamily="34" charset="0"/>
              </a:rPr>
            </a:br>
            <a:r>
              <a:rPr lang="en-US" b="1" i="1" dirty="0">
                <a:solidFill>
                  <a:schemeClr val="tx1">
                    <a:lumMod val="50000"/>
                    <a:lumOff val="50000"/>
                  </a:schemeClr>
                </a:solidFill>
                <a:latin typeface="Arial" pitchFamily="34" charset="0"/>
                <a:cs typeface="Arial" pitchFamily="34" charset="0"/>
              </a:rPr>
              <a:t>		SELECT Statement</a:t>
            </a:r>
            <a:endParaRPr lang="en-US" dirty="0">
              <a:solidFill>
                <a:schemeClr val="tx1">
                  <a:lumMod val="50000"/>
                  <a:lumOff val="50000"/>
                </a:schemeClr>
              </a:solidFill>
              <a:latin typeface="Arial" pitchFamily="34" charset="0"/>
              <a:cs typeface="Arial" pitchFamily="34" charset="0"/>
            </a:endParaRPr>
          </a:p>
        </p:txBody>
      </p:sp>
    </p:spTree>
    <p:extLst>
      <p:ext uri="{BB962C8B-B14F-4D97-AF65-F5344CB8AC3E}">
        <p14:creationId xmlns:p14="http://schemas.microsoft.com/office/powerpoint/2010/main" val="2310191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479376" y="2933327"/>
            <a:ext cx="10036224" cy="332398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sz="2000" dirty="0">
                <a:solidFill>
                  <a:schemeClr val="tx2">
                    <a:lumMod val="50000"/>
                  </a:schemeClr>
                </a:solidFill>
              </a:rPr>
              <a:t>Values are atomic.</a:t>
            </a:r>
          </a:p>
          <a:p>
            <a:pPr marL="285750" indent="-285750">
              <a:lnSpc>
                <a:spcPct val="150000"/>
              </a:lnSpc>
              <a:buFont typeface="Arial" panose="020B0604020202020204" pitchFamily="34" charset="0"/>
              <a:buChar char="•"/>
            </a:pPr>
            <a:r>
              <a:rPr lang="en-IN" sz="2000" dirty="0">
                <a:solidFill>
                  <a:schemeClr val="tx2">
                    <a:lumMod val="50000"/>
                  </a:schemeClr>
                </a:solidFill>
              </a:rPr>
              <a:t>Column values are of the same kind. (attribute domain)</a:t>
            </a:r>
          </a:p>
          <a:p>
            <a:pPr marL="285750" indent="-285750">
              <a:lnSpc>
                <a:spcPct val="150000"/>
              </a:lnSpc>
              <a:buFont typeface="Arial" panose="020B0604020202020204" pitchFamily="34" charset="0"/>
              <a:buChar char="•"/>
            </a:pPr>
            <a:r>
              <a:rPr lang="en-IN" sz="2000" dirty="0">
                <a:solidFill>
                  <a:schemeClr val="tx2">
                    <a:lumMod val="50000"/>
                  </a:schemeClr>
                </a:solidFill>
              </a:rPr>
              <a:t>Each row is unique.</a:t>
            </a:r>
          </a:p>
          <a:p>
            <a:pPr marL="285750" indent="-285750">
              <a:lnSpc>
                <a:spcPct val="150000"/>
              </a:lnSpc>
              <a:buFont typeface="Arial" panose="020B0604020202020204" pitchFamily="34" charset="0"/>
              <a:buChar char="•"/>
            </a:pPr>
            <a:r>
              <a:rPr lang="en-IN" sz="2000" dirty="0">
                <a:solidFill>
                  <a:schemeClr val="tx2">
                    <a:lumMod val="50000"/>
                  </a:schemeClr>
                </a:solidFill>
              </a:rPr>
              <a:t>The sequence of columns is insignificant – </a:t>
            </a:r>
            <a:r>
              <a:rPr lang="en-IN" dirty="0">
                <a:solidFill>
                  <a:schemeClr val="tx2">
                    <a:lumMod val="50000"/>
                  </a:schemeClr>
                </a:solidFill>
              </a:rPr>
              <a:t>(unimportant)</a:t>
            </a:r>
            <a:r>
              <a:rPr lang="en-IN" sz="2000" dirty="0">
                <a:solidFill>
                  <a:schemeClr val="tx2">
                    <a:lumMod val="50000"/>
                  </a:schemeClr>
                </a:solidFill>
              </a:rPr>
              <a:t>.</a:t>
            </a:r>
          </a:p>
          <a:p>
            <a:pPr marL="285750" indent="-285750">
              <a:lnSpc>
                <a:spcPct val="150000"/>
              </a:lnSpc>
              <a:buFont typeface="Arial" panose="020B0604020202020204" pitchFamily="34" charset="0"/>
              <a:buChar char="•"/>
            </a:pPr>
            <a:r>
              <a:rPr lang="en-IN" sz="2000" dirty="0">
                <a:solidFill>
                  <a:schemeClr val="tx2">
                    <a:lumMod val="50000"/>
                  </a:schemeClr>
                </a:solidFill>
              </a:rPr>
              <a:t>The sequence of rows is insignificant</a:t>
            </a:r>
            <a:r>
              <a:rPr lang="en-IN" sz="2400" dirty="0">
                <a:solidFill>
                  <a:schemeClr val="tx2">
                    <a:lumMod val="50000"/>
                  </a:schemeClr>
                </a:solidFill>
              </a:rPr>
              <a:t> </a:t>
            </a:r>
            <a:r>
              <a:rPr lang="en-IN" sz="2000" dirty="0">
                <a:solidFill>
                  <a:schemeClr val="tx2">
                    <a:lumMod val="50000"/>
                  </a:schemeClr>
                </a:solidFill>
              </a:rPr>
              <a:t>–</a:t>
            </a:r>
            <a:r>
              <a:rPr lang="en-IN" sz="2400" dirty="0">
                <a:solidFill>
                  <a:schemeClr val="tx2">
                    <a:lumMod val="50000"/>
                  </a:schemeClr>
                </a:solidFill>
              </a:rPr>
              <a:t> </a:t>
            </a:r>
            <a:r>
              <a:rPr lang="en-IN" dirty="0">
                <a:solidFill>
                  <a:schemeClr val="tx2">
                    <a:lumMod val="50000"/>
                  </a:schemeClr>
                </a:solidFill>
              </a:rPr>
              <a:t>(unimportant).</a:t>
            </a:r>
          </a:p>
          <a:p>
            <a:pPr marL="285750" indent="-285750">
              <a:lnSpc>
                <a:spcPct val="150000"/>
              </a:lnSpc>
              <a:buFont typeface="Arial" panose="020B0604020202020204" pitchFamily="34" charset="0"/>
              <a:buChar char="•"/>
            </a:pPr>
            <a:r>
              <a:rPr lang="en-IN" sz="2000" dirty="0">
                <a:solidFill>
                  <a:schemeClr val="tx2">
                    <a:lumMod val="50000"/>
                  </a:schemeClr>
                </a:solidFill>
              </a:rPr>
              <a:t>Each 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4" name="Table 3"/>
          <p:cNvGraphicFramePr>
            <a:graphicFrameLocks noGrp="1"/>
          </p:cNvGraphicFramePr>
          <p:nvPr>
            <p:extLst>
              <p:ext uri="{D42A27DB-BD31-4B8C-83A1-F6EECF244321}">
                <p14:modId xmlns:p14="http://schemas.microsoft.com/office/powerpoint/2010/main" val="3486053120"/>
              </p:ext>
            </p:extLst>
          </p:nvPr>
        </p:nvGraphicFramePr>
        <p:xfrm>
          <a:off x="191344" y="800178"/>
          <a:ext cx="4845074" cy="1887294"/>
        </p:xfrm>
        <a:graphic>
          <a:graphicData uri="http://schemas.openxmlformats.org/drawingml/2006/table">
            <a:tbl>
              <a:tblPr firstRow="1" bandRow="1">
                <a:tableStyleId>{5940675A-B579-460E-94D1-54222C63F5DA}</a:tableStyleId>
              </a:tblPr>
              <a:tblGrid>
                <a:gridCol w="1557345">
                  <a:extLst>
                    <a:ext uri="{9D8B030D-6E8A-4147-A177-3AD203B41FA5}">
                      <a16:colId xmlns:a16="http://schemas.microsoft.com/office/drawing/2014/main" val="20000"/>
                    </a:ext>
                  </a:extLst>
                </a:gridCol>
                <a:gridCol w="3287729">
                  <a:extLst>
                    <a:ext uri="{9D8B030D-6E8A-4147-A177-3AD203B41FA5}">
                      <a16:colId xmlns:a16="http://schemas.microsoft.com/office/drawing/2014/main" val="20001"/>
                    </a:ext>
                  </a:extLst>
                </a:gridCol>
              </a:tblGrid>
              <a:tr h="403934">
                <a:tc>
                  <a:txBody>
                    <a:bodyPr/>
                    <a:lstStyle/>
                    <a:p>
                      <a:pPr algn="ctr"/>
                      <a:r>
                        <a:rPr lang="en-IN" dirty="0"/>
                        <a:t>ID</a:t>
                      </a:r>
                    </a:p>
                  </a:txBody>
                  <a:tcPr>
                    <a:solidFill>
                      <a:srgbClr val="FFFF00"/>
                    </a:solidFill>
                  </a:tcPr>
                </a:tc>
                <a:tc>
                  <a:txBody>
                    <a:bodyPr/>
                    <a:lstStyle/>
                    <a:p>
                      <a:pPr algn="ctr"/>
                      <a:r>
                        <a:rPr lang="en-IN" dirty="0"/>
                        <a:t>firstName</a:t>
                      </a:r>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Saleel Bagde</a:t>
                      </a:r>
                    </a:p>
                  </a:txBody>
                  <a:tcPr/>
                </a:tc>
                <a:extLst>
                  <a:ext uri="{0D108BD9-81ED-4DB2-BD59-A6C34878D82A}">
                    <a16:rowId xmlns:a16="http://schemas.microsoft.com/office/drawing/2014/main" val="10001"/>
                  </a:ext>
                </a:extLst>
              </a:tr>
              <a:tr h="370840">
                <a:tc>
                  <a:txBody>
                    <a:bodyPr/>
                    <a:lstStyle/>
                    <a:p>
                      <a:pPr algn="ctr"/>
                      <a:r>
                        <a:rPr lang="en-IN" dirty="0"/>
                        <a:t>2</a:t>
                      </a:r>
                    </a:p>
                  </a:txBody>
                  <a:tcPr/>
                </a:tc>
                <a:tc>
                  <a:txBody>
                    <a:bodyPr/>
                    <a:lstStyle/>
                    <a:p>
                      <a:r>
                        <a:rPr lang="en-IN" dirty="0"/>
                        <a:t>Sharmin</a:t>
                      </a:r>
                    </a:p>
                  </a:txBody>
                  <a:tcPr/>
                </a:tc>
                <a:extLst>
                  <a:ext uri="{0D108BD9-81ED-4DB2-BD59-A6C34878D82A}">
                    <a16:rowId xmlns:a16="http://schemas.microsoft.com/office/drawing/2014/main" val="10002"/>
                  </a:ext>
                </a:extLst>
              </a:tr>
              <a:tr h="370840">
                <a:tc>
                  <a:txBody>
                    <a:bodyPr/>
                    <a:lstStyle/>
                    <a:p>
                      <a:pPr algn="ctr"/>
                      <a:r>
                        <a:rPr lang="en-IN" dirty="0"/>
                        <a:t>3</a:t>
                      </a:r>
                    </a:p>
                  </a:txBody>
                  <a:tcPr/>
                </a:tc>
                <a:tc>
                  <a:txBody>
                    <a:bodyPr/>
                    <a:lstStyle/>
                    <a:p>
                      <a:r>
                        <a:rPr lang="en-IN" dirty="0"/>
                        <a:t>Vrushali</a:t>
                      </a:r>
                    </a:p>
                  </a:txBody>
                  <a:tcPr/>
                </a:tc>
                <a:extLst>
                  <a:ext uri="{0D108BD9-81ED-4DB2-BD59-A6C34878D82A}">
                    <a16:rowId xmlns:a16="http://schemas.microsoft.com/office/drawing/2014/main" val="10003"/>
                  </a:ext>
                </a:extLst>
              </a:tr>
              <a:tr h="370840">
                <a:tc>
                  <a:txBody>
                    <a:bodyPr/>
                    <a:lstStyle/>
                    <a:p>
                      <a:pPr algn="ctr"/>
                      <a:r>
                        <a:rPr lang="en-IN" dirty="0"/>
                        <a:t>4</a:t>
                      </a:r>
                    </a:p>
                  </a:txBody>
                  <a:tcPr/>
                </a:tc>
                <a:tc>
                  <a:txBody>
                    <a:bodyPr/>
                    <a:lstStyle/>
                    <a:p>
                      <a:r>
                        <a:rPr lang="en-IN" dirty="0"/>
                        <a:t>Ruhan</a:t>
                      </a:r>
                    </a:p>
                  </a:txBody>
                  <a:tcPr/>
                </a:tc>
                <a:extLst>
                  <a:ext uri="{0D108BD9-81ED-4DB2-BD59-A6C34878D82A}">
                    <a16:rowId xmlns:a16="http://schemas.microsoft.com/office/drawing/2014/main" val="10004"/>
                  </a:ext>
                </a:extLst>
              </a:tr>
            </a:tbl>
          </a:graphicData>
        </a:graphic>
      </p:graphicFrame>
      <p:sp>
        <p:nvSpPr>
          <p:cNvPr id="5" name="Rectangle 4">
            <a:extLst>
              <a:ext uri="{FF2B5EF4-FFF2-40B4-BE49-F238E27FC236}">
                <a16:creationId xmlns:a16="http://schemas.microsoft.com/office/drawing/2014/main" id="{76390621-9771-42B2-82FC-CD55AE5B6707}"/>
              </a:ext>
            </a:extLst>
          </p:cNvPr>
          <p:cNvSpPr/>
          <p:nvPr/>
        </p:nvSpPr>
        <p:spPr>
          <a:xfrm>
            <a:off x="5497488" y="1556792"/>
            <a:ext cx="6480720" cy="707886"/>
          </a:xfrm>
          <a:prstGeom prst="rect">
            <a:avLst/>
          </a:prstGeom>
        </p:spPr>
        <p:txBody>
          <a:bodyPr wrap="square">
            <a:spAutoFit/>
          </a:bodyPr>
          <a:lstStyle/>
          <a:p>
            <a:r>
              <a:rPr lang="en-US" sz="2000" b="1" dirty="0">
                <a:solidFill>
                  <a:srgbClr val="006C86"/>
                </a:solidFill>
              </a:rPr>
              <a:t>Attribute</a:t>
            </a:r>
            <a:r>
              <a:rPr lang="en-US" sz="2000" dirty="0">
                <a:solidFill>
                  <a:srgbClr val="006C86"/>
                </a:solidFill>
              </a:rPr>
              <a:t> </a:t>
            </a:r>
            <a:r>
              <a:rPr lang="en-US" sz="2000" b="1" dirty="0">
                <a:solidFill>
                  <a:srgbClr val="006C86"/>
                </a:solidFill>
              </a:rPr>
              <a:t>domain</a:t>
            </a:r>
            <a:r>
              <a:rPr lang="en-US" sz="2000" dirty="0">
                <a:solidFill>
                  <a:srgbClr val="006C86"/>
                </a:solidFill>
              </a:rPr>
              <a:t> − Every attribute has some pre-defined datatypes, known as attribute domain.</a:t>
            </a:r>
          </a:p>
        </p:txBody>
      </p:sp>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691100084"/>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DEPTNO</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2000" b="1" kern="1200" dirty="0">
                          <a:latin typeface="Cambria" pitchFamily="18" charset="0"/>
                        </a:rPr>
                        <a:t>20</a:t>
                      </a:r>
                      <a:endParaRPr kumimoji="0" lang="en-US" sz="2000" b="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2000" b="1" kern="1200" dirty="0">
                          <a:latin typeface="Cambria" pitchFamily="18" charset="0"/>
                        </a:rPr>
                        <a:t>10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2000" b="1" kern="1200" dirty="0">
                          <a:latin typeface="Cambria" pitchFamily="18" charset="0"/>
                        </a:rPr>
                        <a:t>10</a:t>
                      </a:r>
                      <a:endParaRPr kumimoji="0" lang="en-US" sz="2000" b="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2000" b="1" kern="1200" dirty="0">
                          <a:latin typeface="Cambria" pitchFamily="18" charset="0"/>
                        </a:rPr>
                        <a:t>20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4206573042"/>
              </p:ext>
            </p:extLst>
          </p:nvPr>
        </p:nvGraphicFramePr>
        <p:xfrm>
          <a:off x="7728917" y="3459791"/>
          <a:ext cx="3853483" cy="1308340"/>
        </p:xfrm>
        <a:graphic>
          <a:graphicData uri="http://schemas.openxmlformats.org/drawingml/2006/table">
            <a:tbl>
              <a:tblPr>
                <a:tableStyleId>{BC89EF96-8CEA-46FF-86C4-4CE0E7609802}</a:tableStyleId>
              </a:tblPr>
              <a:tblGrid>
                <a:gridCol w="1318296">
                  <a:extLst>
                    <a:ext uri="{9D8B030D-6E8A-4147-A177-3AD203B41FA5}">
                      <a16:colId xmlns:a16="http://schemas.microsoft.com/office/drawing/2014/main" val="20000"/>
                    </a:ext>
                  </a:extLst>
                </a:gridCol>
                <a:gridCol w="1216889">
                  <a:extLst>
                    <a:ext uri="{9D8B030D-6E8A-4147-A177-3AD203B41FA5}">
                      <a16:colId xmlns:a16="http://schemas.microsoft.com/office/drawing/2014/main" val="20001"/>
                    </a:ext>
                  </a:extLst>
                </a:gridCol>
                <a:gridCol w="1318298">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latin typeface="Cambria" pitchFamily="18" charset="0"/>
                        </a:rPr>
                        <a:t>DEPTNO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DNAME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LOC</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1" kern="1200" dirty="0">
                          <a:latin typeface="Cambria" pitchFamily="18" charset="0"/>
                        </a:rPr>
                        <a:t>10</a:t>
                      </a:r>
                      <a:endParaRPr kumimoji="0" lang="en-US" sz="2000" b="1" kern="1200" dirty="0">
                        <a:solidFill>
                          <a:schemeClr val="dk1"/>
                        </a:solidFill>
                        <a:latin typeface="Cambria" pitchFamily="18" charset="0"/>
                        <a:ea typeface="+mn-ea"/>
                        <a:cs typeface="+mn-cs"/>
                      </a:endParaRPr>
                    </a:p>
                  </a:txBody>
                  <a:tcPr marL="68571" marR="68571" marT="0" marB="0" anchor="ctr">
                    <a:solidFill>
                      <a:srgbClr val="FBC9F0"/>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1" kern="1200" dirty="0">
                          <a:latin typeface="Cambria" pitchFamily="18" charset="0"/>
                        </a:rPr>
                        <a:t>20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FBC9F0"/>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solidFill>
                      <a:srgbClr val="B7F7E2"/>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solidFill>
                      <a:srgbClr val="B7F7E2"/>
                    </a:solidFill>
                  </a:tcPr>
                </a:tc>
                <a:extLst>
                  <a:ext uri="{0D108BD9-81ED-4DB2-BD59-A6C34878D82A}">
                    <a16:rowId xmlns:a16="http://schemas.microsoft.com/office/drawing/2014/main" val="10002"/>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tx1">
                    <a:lumMod val="50000"/>
                    <a:lumOff val="50000"/>
                  </a:schemeClr>
                </a:solidFill>
                <a:latin typeface="Arial" pitchFamily="34" charset="0"/>
                <a:cs typeface="Arial" pitchFamily="34" charset="0"/>
              </a:rPr>
              <a:t>Capabilities of </a:t>
            </a:r>
            <a:br>
              <a:rPr lang="en-US" b="1" i="1" dirty="0">
                <a:solidFill>
                  <a:schemeClr val="tx1">
                    <a:lumMod val="50000"/>
                    <a:lumOff val="50000"/>
                  </a:schemeClr>
                </a:solidFill>
                <a:latin typeface="Arial" pitchFamily="34" charset="0"/>
                <a:cs typeface="Arial" pitchFamily="34" charset="0"/>
              </a:rPr>
            </a:br>
            <a:r>
              <a:rPr lang="en-US" b="1" i="1" dirty="0">
                <a:solidFill>
                  <a:schemeClr val="tx1">
                    <a:lumMod val="50000"/>
                    <a:lumOff val="50000"/>
                  </a:schemeClr>
                </a:solidFill>
                <a:latin typeface="Arial" pitchFamily="34" charset="0"/>
                <a:cs typeface="Arial" pitchFamily="34" charset="0"/>
              </a:rPr>
              <a:t>		SELECT Statement</a:t>
            </a:r>
            <a:endParaRPr lang="en-US" dirty="0">
              <a:solidFill>
                <a:schemeClr val="tx1">
                  <a:lumMod val="50000"/>
                  <a:lumOff val="50000"/>
                </a:schemeClr>
              </a:solidFill>
              <a:latin typeface="Arial" pitchFamily="34" charset="0"/>
              <a:cs typeface="Arial" pitchFamily="34" charset="0"/>
            </a:endParaRPr>
          </a:p>
        </p:txBody>
      </p:sp>
    </p:spTree>
    <p:extLst>
      <p:ext uri="{BB962C8B-B14F-4D97-AF65-F5344CB8AC3E}">
        <p14:creationId xmlns:p14="http://schemas.microsoft.com/office/powerpoint/2010/main" val="3665872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2000309"/>
            <a:chOff x="2209800" y="3660939"/>
            <a:chExt cx="8305800" cy="2000309"/>
          </a:xfrm>
        </p:grpSpPr>
        <p:sp>
          <p:nvSpPr>
            <p:cNvPr id="6" name="Rectangle 5"/>
            <p:cNvSpPr/>
            <p:nvPr/>
          </p:nvSpPr>
          <p:spPr>
            <a:xfrm>
              <a:off x="2209800" y="4365849"/>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7090" y="4286263"/>
              <a:ext cx="495300" cy="149267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Rectangle 18"/>
            <p:cNvSpPr/>
            <p:nvPr/>
          </p:nvSpPr>
          <p:spPr>
            <a:xfrm>
              <a:off x="3429000" y="5291916"/>
              <a:ext cx="1752600" cy="369332"/>
            </a:xfrm>
            <a:prstGeom prst="rect">
              <a:avLst/>
            </a:prstGeom>
          </p:spPr>
          <p:txBody>
            <a:bodyPr wrap="square">
              <a:spAutoFit/>
            </a:bodyPr>
            <a:lstStyle/>
            <a:p>
              <a:r>
                <a:rPr lang="en-US" b="1" i="1" dirty="0">
                  <a:latin typeface="Arial" pitchFamily="34" charset="0"/>
                  <a:cs typeface="Arial" pitchFamily="34" charset="0"/>
                </a:rPr>
                <a:t>Selection-List</a:t>
              </a:r>
            </a:p>
          </p:txBody>
        </p:sp>
      </p:grpSp>
      <p:grpSp>
        <p:nvGrpSpPr>
          <p:cNvPr id="4" name="Group 3">
            <a:extLst>
              <a:ext uri="{FF2B5EF4-FFF2-40B4-BE49-F238E27FC236}">
                <a16:creationId xmlns:a16="http://schemas.microsoft.com/office/drawing/2014/main" id="{4F3B5E68-C491-4A50-A831-AB185D6FFC6C}"/>
              </a:ext>
            </a:extLst>
          </p:cNvPr>
          <p:cNvGrpSpPr/>
          <p:nvPr/>
        </p:nvGrpSpPr>
        <p:grpSpPr>
          <a:xfrm>
            <a:off x="1271464" y="1281849"/>
            <a:ext cx="6478487" cy="1694908"/>
            <a:chOff x="2209801" y="1265224"/>
            <a:chExt cx="6478487" cy="1694908"/>
          </a:xfrm>
        </p:grpSpPr>
        <p:sp>
          <p:nvSpPr>
            <p:cNvPr id="3" name="Rectangle 2"/>
            <p:cNvSpPr/>
            <p:nvPr/>
          </p:nvSpPr>
          <p:spPr>
            <a:xfrm>
              <a:off x="2231571" y="1969257"/>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223508"/>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959588" y="2590800"/>
              <a:ext cx="1752600" cy="369332"/>
            </a:xfrm>
            <a:prstGeom prst="rect">
              <a:avLst/>
            </a:prstGeom>
          </p:spPr>
          <p:txBody>
            <a:bodyPr wrap="square">
              <a:spAutoFit/>
            </a:bodyPr>
            <a:lstStyle/>
            <a:p>
              <a:r>
                <a:rPr lang="en-US" b="1" i="1" dirty="0">
                  <a:latin typeface="Arial" pitchFamily="34" charset="0"/>
                  <a:cs typeface="Arial" pitchFamily="34" charset="0"/>
                </a:rPr>
                <a:t>Selection-List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spTree>
    <p:extLst>
      <p:ext uri="{BB962C8B-B14F-4D97-AF65-F5344CB8AC3E}">
        <p14:creationId xmlns:p14="http://schemas.microsoft.com/office/powerpoint/2010/main" val="1623424744"/>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 ' WORLD'</a:t>
            </a:r>
            <a:r>
              <a:rPr lang="en-IN" dirty="0">
                <a:latin typeface="Arial" panose="020B0604020202020204" pitchFamily="34" charset="0"/>
                <a:cs typeface="Arial" panose="020B0604020202020204" pitchFamily="34" charset="0"/>
              </a:rPr>
              <a:t>;</a:t>
            </a:r>
          </a:p>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 WORLD'</a:t>
            </a:r>
            <a:r>
              <a:rPr lang="en-IN" dirty="0">
                <a:latin typeface="Arial" panose="020B0604020202020204" pitchFamily="34" charset="0"/>
                <a:cs typeface="Arial" panose="020B0604020202020204" pitchFamily="34" charset="0"/>
              </a:rPr>
              <a:t>;</a:t>
            </a:r>
          </a:p>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a:latin typeface="Arial" panose="020B0604020202020204" pitchFamily="34" charset="0"/>
                <a:cs typeface="Arial" panose="020B0604020202020204" pitchFamily="34" charset="0"/>
              </a:rPr>
              <a:t>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p:txBody>
      </p:sp>
      <p:sp>
        <p:nvSpPr>
          <p:cNvPr id="4" name="Rectangle 3"/>
          <p:cNvSpPr/>
          <p:nvPr/>
        </p:nvSpPr>
        <p:spPr>
          <a:xfrm>
            <a:off x="251226" y="3276600"/>
            <a:ext cx="11305255"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In the select list of a query, a quoted column alias can be specified using </a:t>
            </a:r>
            <a:r>
              <a:rPr lang="en-IN" sz="2000" b="1" i="1" dirty="0">
                <a:latin typeface="Palatino Linotype" panose="02040502050505030304" pitchFamily="18" charset="0"/>
                <a:cs typeface="Segoe UI Light" panose="020B0502040204020203" pitchFamily="34" charset="0"/>
              </a:rPr>
              <a:t>identifier </a:t>
            </a:r>
            <a:r>
              <a:rPr lang="en-IN" sz="2000" b="1" dirty="0">
                <a:latin typeface="Palatino Linotype" panose="02040502050505030304" pitchFamily="18" charset="0"/>
                <a:cs typeface="Segoe UI Light" panose="020B0502040204020203" pitchFamily="34" charset="0"/>
              </a:rPr>
              <a:t>( ` )</a:t>
            </a:r>
            <a:r>
              <a:rPr lang="en-IN" sz="2000" dirty="0">
                <a:latin typeface="Palatino Linotype" panose="02040502050505030304" pitchFamily="18" charset="0"/>
                <a:cs typeface="Segoe UI Light" panose="020B0502040204020203" pitchFamily="34" charset="0"/>
              </a:rPr>
              <a:t> or </a:t>
            </a:r>
            <a:r>
              <a:rPr lang="en-IN" sz="2000" b="1" i="1" dirty="0">
                <a:latin typeface="Palatino Linotype" panose="02040502050505030304" pitchFamily="18" charset="0"/>
                <a:cs typeface="Segoe UI Light" panose="020B0502040204020203" pitchFamily="34" charset="0"/>
              </a:rPr>
              <a:t>string quoting </a:t>
            </a:r>
            <a:r>
              <a:rPr lang="en-IN" sz="2000" b="1" dirty="0">
                <a:latin typeface="Palatino Linotype" panose="02040502050505030304" pitchFamily="18" charset="0"/>
                <a:cs typeface="Segoe UI Light" panose="020B0502040204020203" pitchFamily="34" charset="0"/>
              </a:rPr>
              <a:t>( ' </a:t>
            </a:r>
            <a:r>
              <a:rPr lang="en-IN" sz="2000" dirty="0">
                <a:latin typeface="Palatino Linotype" panose="02040502050505030304" pitchFamily="18" charset="0"/>
                <a:cs typeface="Segoe UI Light" panose="020B0502040204020203" pitchFamily="34" charset="0"/>
              </a:rPr>
              <a:t>or</a:t>
            </a:r>
            <a:r>
              <a:rPr lang="en-IN" sz="2000" b="1" dirty="0">
                <a:latin typeface="Palatino Linotype" panose="02040502050505030304" pitchFamily="18" charset="0"/>
                <a:cs typeface="Segoe UI Light" panose="020B0502040204020203" pitchFamily="34" charset="0"/>
              </a:rPr>
              <a:t> " )</a:t>
            </a:r>
            <a:r>
              <a:rPr lang="en-IN" sz="2000" dirty="0">
                <a:latin typeface="Palatino Linotype" panose="02040502050505030304" pitchFamily="18" charset="0"/>
                <a:cs typeface="Segoe UI Light" panose="020B0502040204020203" pitchFamily="34" charset="0"/>
              </a:rPr>
              <a:t> characters.</a:t>
            </a:r>
          </a:p>
        </p:txBody>
      </p:sp>
    </p:spTree>
    <p:extLst>
      <p:ext uri="{BB962C8B-B14F-4D97-AF65-F5344CB8AC3E}">
        <p14:creationId xmlns:p14="http://schemas.microsoft.com/office/powerpoint/2010/main" val="2367677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r>
              <a:rPr lang="en-IN" sz="3200" i="1">
                <a:solidFill>
                  <a:srgbClr val="FF9900"/>
                </a:solidFill>
                <a:latin typeface="Arial" pitchFamily="34" charset="0"/>
                <a:cs typeface="Arial" pitchFamily="34" charset="0"/>
              </a:rPr>
              <a:t>-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2798927"/>
            <a:ext cx="11665296" cy="3508653"/>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latin typeface="Arial" panose="020B0604020202020204" pitchFamily="34" charset="0"/>
                <a:cs typeface="Arial" panose="020B0604020202020204" pitchFamily="34" charset="0"/>
              </a:rPr>
              <a:t>AS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ORDER BY, </a:t>
            </a:r>
            <a:r>
              <a:rPr lang="en-IN" dirty="0">
                <a:latin typeface="Arial" panose="020B0604020202020204" pitchFamily="34" charset="0"/>
                <a:cs typeface="Arial" panose="020B0604020202020204" pitchFamily="34" charset="0"/>
              </a:rPr>
              <a:t>or</a:t>
            </a:r>
            <a:r>
              <a:rPr lang="en-IN" b="1" dirty="0">
                <a:latin typeface="Arial" panose="020B0604020202020204" pitchFamily="34" charset="0"/>
                <a:cs typeface="Arial" panose="020B0604020202020204" pitchFamily="34" charset="0"/>
              </a:rPr>
              <a:t> HAVING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AS alias_name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p:txBody>
      </p:sp>
      <p:sp>
        <p:nvSpPr>
          <p:cNvPr id="2" name="Rectangle 1"/>
          <p:cNvSpPr/>
          <p:nvPr/>
        </p:nvSpPr>
        <p:spPr>
          <a:xfrm>
            <a:off x="263352" y="753070"/>
            <a:ext cx="11665296" cy="169277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programmer can use an alias to temporarily assign another name to a </a:t>
            </a:r>
            <a:r>
              <a:rPr lang="en-IN" b="1" dirty="0">
                <a:latin typeface="Arial" panose="020B0604020202020204" pitchFamily="34" charset="0"/>
                <a:cs typeface="Arial" panose="020B0604020202020204" pitchFamily="34" charset="0"/>
              </a:rPr>
              <a:t>column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for the duration of a </a:t>
            </a:r>
            <a:r>
              <a:rPr lang="en-IN" sz="2400" b="1" i="1" dirty="0">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query</a:t>
            </a:r>
            <a:r>
              <a:rPr lang="en-IN" b="1" dirty="0">
                <a:latin typeface="Arial" panose="020B0604020202020204" pitchFamily="34" charset="0"/>
                <a:cs typeface="Arial" panose="020B0604020202020204" pitchFamily="34" charset="0"/>
              </a:rPr>
              <a:t>.</a:t>
            </a:r>
            <a:r>
              <a:rPr lang="en-IN" b="1" dirty="0">
                <a:solidFill>
                  <a:srgbClr val="FF0000"/>
                </a:solidFill>
                <a:latin typeface="Arial" panose="020B0604020202020204" pitchFamily="34" charset="0"/>
                <a:cs typeface="Arial" panose="020B0604020202020204" pitchFamily="34" charset="0"/>
              </a:rPr>
              <a:t> </a:t>
            </a:r>
          </a:p>
          <a:p>
            <a:endParaRPr lang="en-IN" b="1" dirty="0">
              <a:solidFill>
                <a:srgbClr val="FF0000"/>
              </a:solidFill>
              <a:latin typeface="Arial" panose="020B0604020202020204" pitchFamily="34" charset="0"/>
              <a:cs typeface="Arial" panose="020B0604020202020204" pitchFamily="34" charset="0"/>
            </a:endParaRPr>
          </a:p>
          <a:p>
            <a:r>
              <a:rPr lang="en-IN" sz="2400" dirty="0">
                <a:solidFill>
                  <a:srgbClr val="FF0000"/>
                </a:solidFill>
                <a:latin typeface="Arial" panose="020B0604020202020204" pitchFamily="34" charset="0"/>
                <a:cs typeface="Arial" panose="020B0604020202020204" pitchFamily="34" charset="0"/>
              </a:rPr>
              <a:t>Note: </a:t>
            </a:r>
          </a:p>
          <a:p>
            <a:pPr marL="285750" indent="-285750">
              <a:buFont typeface="Arial" panose="020B0604020202020204" pitchFamily="34" charset="0"/>
              <a:buChar char="•"/>
            </a:pPr>
            <a:r>
              <a:rPr lang="en-IN" sz="2000" dirty="0">
                <a:solidFill>
                  <a:srgbClr val="0070C0"/>
                </a:solidFill>
                <a:latin typeface="Arial" panose="020B0604020202020204" pitchFamily="34" charset="0"/>
                <a:cs typeface="Arial" panose="020B0604020202020204" pitchFamily="34" charset="0"/>
              </a:rPr>
              <a:t>Assigning an alias_name does not actually rename the column or table.</a:t>
            </a:r>
          </a:p>
        </p:txBody>
      </p:sp>
      <p:cxnSp>
        <p:nvCxnSpPr>
          <p:cNvPr id="4" name="Straight Connector 3">
            <a:extLst>
              <a:ext uri="{FF2B5EF4-FFF2-40B4-BE49-F238E27FC236}">
                <a16:creationId xmlns:a16="http://schemas.microsoft.com/office/drawing/2014/main" id="{38D70A9F-997B-4010-B1E7-11837F863866}"/>
              </a:ext>
            </a:extLst>
          </p:cNvPr>
          <p:cNvCxnSpPr/>
          <p:nvPr/>
        </p:nvCxnSpPr>
        <p:spPr>
          <a:xfrm>
            <a:off x="335360" y="6453336"/>
            <a:ext cx="1116124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2580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r>
              <a:rPr lang="en-IN" sz="3200" i="1">
                <a:solidFill>
                  <a:srgbClr val="FF9900"/>
                </a:solidFill>
                <a:latin typeface="Arial" pitchFamily="34" charset="0"/>
                <a:cs typeface="Arial" pitchFamily="34" charset="0"/>
              </a:rPr>
              <a:t>-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[as] alias_name]</a:t>
            </a:r>
          </a:p>
        </p:txBody>
      </p:sp>
      <p:sp>
        <p:nvSpPr>
          <p:cNvPr id="4" name="Rectangle 3"/>
          <p:cNvSpPr/>
          <p:nvPr/>
        </p:nvSpPr>
        <p:spPr>
          <a:xfrm>
            <a:off x="119337" y="1727607"/>
            <a:ext cx="11665295" cy="1287532"/>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itchFamily="34" charset="0"/>
              </a:rPr>
              <a:t> </a:t>
            </a:r>
            <a:r>
              <a:rPr lang="en-IN" dirty="0">
                <a:latin typeface="Arial" panose="020B0604020202020204" pitchFamily="34" charset="0"/>
                <a:cs typeface="Arial" panose="020B0604020202020204" pitchFamily="34" charset="0"/>
              </a:rPr>
              <a:t>empno  </a:t>
            </a:r>
            <a:r>
              <a:rPr lang="en-US" dirty="0">
                <a:solidFill>
                  <a:srgbClr val="0077AA"/>
                </a:solidFill>
                <a:latin typeface="Arial" panose="020B0604020202020204" pitchFamily="34" charset="0"/>
                <a:cs typeface="Arial" panose="020B0604020202020204" pitchFamily="34" charset="0"/>
              </a:rPr>
              <a:t>as</a:t>
            </a:r>
            <a:r>
              <a:rPr lang="en-US"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chemeClr val="tx1">
                    <a:lumMod val="85000"/>
                    <a:lumOff val="15000"/>
                  </a:schemeClr>
                </a:solidFill>
                <a:latin typeface="Arial" panose="020B0604020202020204" pitchFamily="34" charset="0"/>
                <a:ea typeface="Times New Roman" panose="02020603050405020304" pitchFamily="18" charset="0"/>
                <a:cs typeface="Arial" panose="020B0604020202020204" pitchFamily="34" charset="0"/>
              </a:rPr>
              <a:t>EmployeeID</a:t>
            </a:r>
            <a:r>
              <a:rPr lang="en-US"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ename</a:t>
            </a:r>
            <a:r>
              <a:rPr lang="en-US"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chemeClr val="tx1">
                    <a:lumMod val="85000"/>
                    <a:lumOff val="15000"/>
                  </a:schemeClr>
                </a:solidFill>
                <a:latin typeface="Arial" panose="020B0604020202020204" pitchFamily="34" charset="0"/>
                <a:ea typeface="Times New Roman" panose="02020603050405020304" pitchFamily="18" charset="0"/>
                <a:cs typeface="Arial" panose="020B0604020202020204" pitchFamily="34" charset="0"/>
              </a:rPr>
              <a:t>EmployeeName</a:t>
            </a:r>
            <a:r>
              <a:rPr lang="en-US"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itchFamily="34" charset="0"/>
              </a:rPr>
              <a:t> </a:t>
            </a:r>
            <a:r>
              <a:rPr lang="en-IN" dirty="0">
                <a:latin typeface="Arial" panose="020B0604020202020204" pitchFamily="34" charset="0"/>
                <a:cs typeface="Arial" panose="020B0604020202020204" pitchFamily="34" charset="0"/>
              </a:rPr>
              <a:t>ID  </a:t>
            </a:r>
            <a:r>
              <a:rPr lang="en-US" dirty="0">
                <a:solidFill>
                  <a:srgbClr val="0077AA"/>
                </a:solidFill>
                <a:latin typeface="Arial" panose="020B0604020202020204" pitchFamily="34" charset="0"/>
                <a:cs typeface="Arial" panose="020B0604020202020204" pitchFamily="34" charset="0"/>
              </a:rPr>
              <a:t>as</a:t>
            </a:r>
            <a:r>
              <a:rPr lang="en-US"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chemeClr val="tx1">
                    <a:lumMod val="85000"/>
                    <a:lumOff val="15000"/>
                  </a:schemeClr>
                </a:solidFill>
                <a:latin typeface="Arial" panose="020B0604020202020204" pitchFamily="34" charset="0"/>
                <a:ea typeface="Times New Roman" panose="02020603050405020304" pitchFamily="18" charset="0"/>
                <a:cs typeface="Arial" panose="020B0604020202020204" pitchFamily="34" charset="0"/>
              </a:rPr>
              <a:t>'Employee ID', </a:t>
            </a:r>
            <a:r>
              <a:rPr lang="en-IN" dirty="0">
                <a:latin typeface="Arial" panose="020B0604020202020204" pitchFamily="34" charset="0"/>
                <a:cs typeface="Arial" panose="020B0604020202020204" pitchFamily="34" charset="0"/>
              </a:rPr>
              <a:t>ename</a:t>
            </a:r>
            <a:r>
              <a:rPr lang="en-US"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chemeClr val="tx1">
                    <a:lumMod val="85000"/>
                    <a:lumOff val="15000"/>
                  </a:schemeClr>
                </a:solidFill>
                <a:latin typeface="Arial" panose="020B0604020202020204" pitchFamily="34" charset="0"/>
                <a:ea typeface="Times New Roman" panose="02020603050405020304" pitchFamily="18" charset="0"/>
                <a:cs typeface="Arial" panose="020B0604020202020204" pitchFamily="34" charset="0"/>
              </a:rPr>
              <a:t>"Employee Name"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itchFamily="34" charset="0"/>
              </a:rPr>
              <a:t> *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itchFamily="34" charset="0"/>
              </a:rPr>
              <a:t> emp employee;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999451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Tree>
    <p:extLst>
      <p:ext uri="{BB962C8B-B14F-4D97-AF65-F5344CB8AC3E}">
        <p14:creationId xmlns:p14="http://schemas.microsoft.com/office/powerpoint/2010/main" val="86179180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r>
              <a:rPr lang="en-IN" sz="3200" i="1">
                <a:solidFill>
                  <a:srgbClr val="FF9900"/>
                </a:solidFill>
                <a:latin typeface="Arial" pitchFamily="34" charset="0"/>
                <a:cs typeface="Arial" pitchFamily="34" charset="0"/>
              </a:rPr>
              <a:t>-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769062"/>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295400"/>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77AA"/>
                </a:solidFill>
                <a:latin typeface="Liberation Mono"/>
              </a:rPr>
              <a:t>, expressions,... FROM </a:t>
            </a:r>
            <a:r>
              <a:rPr lang="en-US" sz="2000" b="1" i="1" dirty="0">
                <a:solidFill>
                  <a:srgbClr val="0077AA"/>
                </a:solidFill>
                <a:latin typeface="Liberation Mono"/>
              </a:rPr>
              <a:t>r</a:t>
            </a:r>
          </a:p>
        </p:txBody>
      </p:sp>
      <p:sp>
        <p:nvSpPr>
          <p:cNvPr id="6" name="Rectangle 5"/>
          <p:cNvSpPr/>
          <p:nvPr/>
        </p:nvSpPr>
        <p:spPr>
          <a:xfrm>
            <a:off x="335360" y="1772484"/>
            <a:ext cx="10180240" cy="4196020"/>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92D050"/>
                </a:solidFill>
                <a:latin typeface="Arial" panose="020B0604020202020204" pitchFamily="34" charset="0"/>
                <a:ea typeface="Times New Roman" panose="02020603050405020304" pitchFamily="18" charset="0"/>
              </a:rPr>
              <a:t>1001 </a:t>
            </a:r>
            <a:r>
              <a:rPr lang="en-US" dirty="0">
                <a:latin typeface="Arial" panose="020B0604020202020204" pitchFamily="34" charset="0"/>
                <a:ea typeface="Times New Roman" panose="02020603050405020304" pitchFamily="18" charset="0"/>
              </a:rPr>
              <a:t>+</a:t>
            </a:r>
            <a:r>
              <a:rPr lang="en-US"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92D050"/>
                </a:solidFill>
                <a:latin typeface="Arial" panose="020B0604020202020204" pitchFamily="34" charset="0"/>
                <a:ea typeface="Times New Roman" panose="02020603050405020304" pitchFamily="18" charset="0"/>
              </a:rPr>
              <a:t>1001 </a:t>
            </a:r>
            <a:r>
              <a:rPr lang="en-US" dirty="0">
                <a:latin typeface="Arial" panose="020B0604020202020204" pitchFamily="34" charset="0"/>
                <a:ea typeface="Times New Roman" panose="02020603050405020304" pitchFamily="18" charset="0"/>
              </a:rPr>
              <a:t>+</a:t>
            </a:r>
            <a:r>
              <a:rPr lang="en-US" dirty="0">
                <a:solidFill>
                  <a:srgbClr val="92D050"/>
                </a:solidFill>
                <a:latin typeface="Arial" panose="020B0604020202020204" pitchFamily="34" charset="0"/>
                <a:ea typeface="Times New Roman" panose="02020603050405020304" pitchFamily="18" charset="0"/>
              </a:rPr>
              <a:t> 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dual;</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 ;</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'a1'</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'a1'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'1a'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1000</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'New Salary'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IFNULL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0</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endParaRPr lang="en-IN" dirty="0">
              <a:latin typeface="Arial" pitchFamily="34" charset="0"/>
              <a:cs typeface="Arial" pitchFamily="34" charset="0"/>
            </a:endParaRPr>
          </a:p>
        </p:txBody>
      </p:sp>
    </p:spTree>
    <p:extLst>
      <p:ext uri="{BB962C8B-B14F-4D97-AF65-F5344CB8AC3E}">
        <p14:creationId xmlns:p14="http://schemas.microsoft.com/office/powerpoint/2010/main" val="3103817097"/>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Tree>
    <p:extLst>
      <p:ext uri="{BB962C8B-B14F-4D97-AF65-F5344CB8AC3E}">
        <p14:creationId xmlns:p14="http://schemas.microsoft.com/office/powerpoint/2010/main" val="1754197338"/>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graphicFrame>
        <p:nvGraphicFramePr>
          <p:cNvPr id="4" name="Table 3">
            <a:extLst>
              <a:ext uri="{FF2B5EF4-FFF2-40B4-BE49-F238E27FC236}">
                <a16:creationId xmlns:a16="http://schemas.microsoft.com/office/drawing/2014/main" id="{C5CE5375-2C9C-48A1-AC7E-1B2DBE7DA6EC}"/>
              </a:ext>
            </a:extLst>
          </p:cNvPr>
          <p:cNvGraphicFramePr>
            <a:graphicFrameLocks noGrp="1"/>
          </p:cNvGraphicFramePr>
          <p:nvPr>
            <p:extLst>
              <p:ext uri="{D42A27DB-BD31-4B8C-83A1-F6EECF244321}">
                <p14:modId xmlns:p14="http://schemas.microsoft.com/office/powerpoint/2010/main" val="997809333"/>
              </p:ext>
            </p:extLst>
          </p:nvPr>
        </p:nvGraphicFramePr>
        <p:xfrm>
          <a:off x="406574" y="620688"/>
          <a:ext cx="11305256" cy="6149522"/>
        </p:xfrm>
        <a:graphic>
          <a:graphicData uri="http://schemas.openxmlformats.org/drawingml/2006/table">
            <a:tbl>
              <a:tblPr>
                <a:tableStyleId>{616DA210-FB5B-4158-B5E0-FEB733F419BA}</a:tableStyleId>
              </a:tblPr>
              <a:tblGrid>
                <a:gridCol w="3385170">
                  <a:extLst>
                    <a:ext uri="{9D8B030D-6E8A-4147-A177-3AD203B41FA5}">
                      <a16:colId xmlns:a16="http://schemas.microsoft.com/office/drawing/2014/main" val="20000"/>
                    </a:ext>
                  </a:extLst>
                </a:gridCol>
                <a:gridCol w="7920086">
                  <a:extLst>
                    <a:ext uri="{9D8B030D-6E8A-4147-A177-3AD203B41FA5}">
                      <a16:colId xmlns:a16="http://schemas.microsoft.com/office/drawing/2014/main" val="20001"/>
                    </a:ext>
                  </a:extLst>
                </a:gridCol>
              </a:tblGrid>
              <a:tr h="310698">
                <a:tc>
                  <a:txBody>
                    <a:bodyPr/>
                    <a:lstStyle/>
                    <a:p>
                      <a:pPr fontAlgn="base"/>
                      <a:r>
                        <a:rPr lang="en-IN" sz="1800" u="none" strike="noStrike" dirty="0">
                          <a:solidFill>
                            <a:srgbClr val="006C86"/>
                          </a:solidFill>
                          <a:effectLst/>
                        </a:rPr>
                        <a: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800" u="none" strike="noStrike" dirty="0">
                          <a:solidFill>
                            <a:srgbClr val="006C86"/>
                          </a:solidFill>
                          <a:effectLst/>
                        </a:rPr>
                        <a:t>!=, &lt;&gt;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800" u="none" strike="noStrike" dirty="0">
                          <a:solidFill>
                            <a:srgbClr val="006C86"/>
                          </a:solidFill>
                          <a:effectLst/>
                        </a:rPr>
                        <a:t>&gt;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a:effectLst/>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800" u="none" strike="noStrike" dirty="0">
                          <a:solidFill>
                            <a:srgbClr val="006C86"/>
                          </a:solidFill>
                          <a:effectLst/>
                        </a:rPr>
                        <a:t>&gt;=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800" u="none" strike="noStrike" dirty="0">
                          <a:solidFill>
                            <a:srgbClr val="006C86"/>
                          </a:solidFill>
                          <a:effectLst/>
                        </a:rPr>
                        <a:t>&lt;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800" u="none" strike="noStrike" dirty="0">
                          <a:solidFill>
                            <a:srgbClr val="006C86"/>
                          </a:solidFill>
                          <a:effectLst/>
                        </a:rPr>
                        <a:t>&lt;=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800" u="none" strike="noStrike" dirty="0">
                          <a:solidFill>
                            <a:srgbClr val="006C86"/>
                          </a:solidFill>
                          <a:effectLst/>
                        </a:rPr>
                        <a:t>&lt;=&gt;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800" u="none" strike="noStrike" dirty="0">
                          <a:solidFill>
                            <a:srgbClr val="006C86"/>
                          </a:solidFill>
                          <a:effectLst/>
                        </a:rPr>
                        <a:t>IS NULL</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800" u="none" strike="noStrike" dirty="0">
                          <a:solidFill>
                            <a:srgbClr val="006C86"/>
                          </a:solidFill>
                          <a:effectLst/>
                        </a:rPr>
                        <a:t>IS NOT NULL</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800" dirty="0">
                          <a:effectLst/>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800" u="none" strike="noStrike" dirty="0">
                          <a:solidFill>
                            <a:srgbClr val="006C86"/>
                          </a:solidFill>
                          <a:effectLst/>
                        </a:rPr>
                        <a:t>ISNULL()</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800" u="none" strike="noStrike" dirty="0">
                          <a:solidFill>
                            <a:srgbClr val="006C86"/>
                          </a:solidFill>
                          <a:effectLst/>
                        </a:rPr>
                        <a:t>IS</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800" u="none" strike="noStrike" dirty="0">
                          <a:solidFill>
                            <a:srgbClr val="006C86"/>
                          </a:solidFill>
                          <a:effectLst/>
                        </a:rPr>
                        <a:t>IS NOT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800" u="none" strike="noStrike" dirty="0">
                          <a:solidFill>
                            <a:srgbClr val="006C86"/>
                          </a:solidFill>
                          <a:effectLst/>
                        </a:rPr>
                        <a:t>IN()</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800" u="none" strike="noStrike" dirty="0">
                          <a:solidFill>
                            <a:srgbClr val="006C86"/>
                          </a:solidFill>
                          <a:effectLst/>
                        </a:rPr>
                        <a:t>NOT IN()</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800" u="none" strike="noStrike" dirty="0">
                          <a:solidFill>
                            <a:srgbClr val="006C86"/>
                          </a:solidFill>
                          <a:effectLst/>
                        </a:rPr>
                        <a:t>LIKE</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r h="177542">
                <a:tc>
                  <a:txBody>
                    <a:bodyPr/>
                    <a:lstStyle/>
                    <a:p>
                      <a:pPr fontAlgn="base"/>
                      <a:r>
                        <a:rPr lang="en-IN" sz="1800" u="none" strike="noStrike" dirty="0">
                          <a:solidFill>
                            <a:srgbClr val="006C86"/>
                          </a:solidFill>
                          <a:effectLst/>
                        </a:rPr>
                        <a:t>NOT LIKE</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5686977"/>
                  </a:ext>
                </a:extLst>
              </a:tr>
              <a:tr h="177542">
                <a:tc>
                  <a:txBody>
                    <a:bodyPr/>
                    <a:lstStyle/>
                    <a:p>
                      <a:pPr marL="0" algn="l" defTabSz="914400" rtl="0" eaLnBrk="1" fontAlgn="base" latinLnBrk="0" hangingPunct="1"/>
                      <a:r>
                        <a:rPr lang="en-IN" sz="1800" u="none" strike="noStrike" kern="1200" dirty="0">
                          <a:solidFill>
                            <a:srgbClr val="006C86"/>
                          </a:solidFill>
                          <a:effectLst/>
                          <a:latin typeface="+mn-lt"/>
                          <a:ea typeface="+mn-ea"/>
                          <a:cs typeface="+mn-cs"/>
                        </a:rPr>
                        <a:t>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sz="1800" dirty="0">
                          <a:effectLst/>
                        </a:rPr>
                        <a:t>Whether a value is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6052894"/>
                  </a:ext>
                </a:extLst>
              </a:tr>
              <a:tr h="177542">
                <a:tc>
                  <a:txBody>
                    <a:bodyPr/>
                    <a:lstStyle/>
                    <a:p>
                      <a:pPr marL="0" algn="l" defTabSz="914400" rtl="0" eaLnBrk="1" fontAlgn="base" latinLnBrk="0" hangingPunct="1"/>
                      <a:r>
                        <a:rPr lang="en-IN" sz="1800" u="none" strike="noStrike" kern="1200" dirty="0">
                          <a:solidFill>
                            <a:srgbClr val="006C86"/>
                          </a:solidFill>
                          <a:effectLst/>
                          <a:latin typeface="+mn-lt"/>
                          <a:ea typeface="+mn-ea"/>
                          <a:cs typeface="+mn-cs"/>
                        </a:rPr>
                        <a:t>NOT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sz="1800" dirty="0">
                          <a:effectLst/>
                        </a:rPr>
                        <a:t>Whether a value is not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1983067"/>
                  </a:ext>
                </a:extLst>
              </a:tr>
              <a:tr h="177542">
                <a:tc>
                  <a:txBody>
                    <a:bodyPr/>
                    <a:lstStyle/>
                    <a:p>
                      <a:pPr fontAlgn="base"/>
                      <a:r>
                        <a:rPr lang="en-IN" sz="1800" u="none" strike="noStrike" dirty="0">
                          <a:solidFill>
                            <a:srgbClr val="006C86"/>
                          </a:solidFill>
                          <a:effectLst/>
                        </a:rPr>
                        <a:t>COALESCE()</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3168878"/>
                  </a:ext>
                </a:extLst>
              </a:tr>
            </a:tbl>
          </a:graphicData>
        </a:graphic>
      </p:graphicFrame>
    </p:spTree>
    <p:extLst>
      <p:ext uri="{BB962C8B-B14F-4D97-AF65-F5344CB8AC3E}">
        <p14:creationId xmlns:p14="http://schemas.microsoft.com/office/powerpoint/2010/main" val="17802498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263352" y="620688"/>
            <a:ext cx="11377264"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Tree>
    <p:extLst>
      <p:ext uri="{BB962C8B-B14F-4D97-AF65-F5344CB8AC3E}">
        <p14:creationId xmlns:p14="http://schemas.microsoft.com/office/powerpoint/2010/main" val="2393244911"/>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549400" y="5076724"/>
            <a:ext cx="9987877" cy="1015663"/>
          </a:xfrm>
          <a:prstGeom prst="rect">
            <a:avLst/>
          </a:prstGeom>
        </p:spPr>
        <p:txBody>
          <a:bodyPr wrap="square">
            <a:spAutoFit/>
          </a:bodyPr>
          <a:lstStyle/>
          <a:p>
            <a:r>
              <a:rPr lang="en-IN" sz="2000" dirty="0">
                <a:solidFill>
                  <a:srgbClr val="FF0000"/>
                </a:solidFill>
              </a:rPr>
              <a:t>NOTE: </a:t>
            </a:r>
          </a:p>
          <a:p>
            <a:endParaRPr lang="en-IN" sz="2000" dirty="0">
              <a:solidFill>
                <a:srgbClr val="FF0000"/>
              </a:solidFill>
            </a:endParaRPr>
          </a:p>
          <a:p>
            <a:r>
              <a:rPr lang="en-IN" sz="2000" dirty="0">
                <a:solidFill>
                  <a:srgbClr val="006C86"/>
                </a:solidFill>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16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741714" y="762001"/>
            <a:ext cx="8686800" cy="646331"/>
          </a:xfrm>
          <a:prstGeom prst="rect">
            <a:avLst/>
          </a:prstGeom>
        </p:spPr>
        <p:txBody>
          <a:bodyPr wrap="square">
            <a:spAutoFit/>
          </a:bodyPr>
          <a:lstStyle/>
          <a:p>
            <a:r>
              <a:rPr lang="en-IN" dirty="0"/>
              <a:t>Tests a value against a boolean value, where </a:t>
            </a:r>
            <a:r>
              <a:rPr lang="en-IN" dirty="0" err="1"/>
              <a:t>boolean_value</a:t>
            </a:r>
            <a:r>
              <a:rPr lang="en-IN" dirty="0"/>
              <a:t>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707886"/>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59124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tbl_name</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col_name</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24051" y="594825"/>
            <a:ext cx="12167156"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558393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980728"/>
            <a:ext cx="6858048" cy="707886"/>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p:txBody>
      </p:sp>
    </p:spTree>
    <p:extLst>
      <p:ext uri="{BB962C8B-B14F-4D97-AF65-F5344CB8AC3E}">
        <p14:creationId xmlns:p14="http://schemas.microsoft.com/office/powerpoint/2010/main" val="518904722"/>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 - NULL</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554545"/>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sz="2000" b="1" dirty="0">
                <a:solidFill>
                  <a:srgbClr val="222222"/>
                </a:solidFill>
                <a:latin typeface="arial" panose="020B0604020202020204" pitchFamily="34" charset="0"/>
              </a:rPr>
              <a:t>"</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sz="2000" dirty="0">
                <a:solidFill>
                  <a:srgbClr val="222222"/>
                </a:solidFill>
                <a:latin typeface="arial" panose="020B0604020202020204" pitchFamily="34" charset="0"/>
              </a:rPr>
              <a:t>Instead of using =, &lt; &gt;, or != to test for equality or inequality with </a:t>
            </a:r>
            <a:r>
              <a:rPr lang="en-IN" b="1" dirty="0">
                <a:solidFill>
                  <a:srgbClr val="222222"/>
                </a:solidFill>
                <a:latin typeface="arial" panose="020B0604020202020204" pitchFamily="34" charset="0"/>
              </a:rPr>
              <a:t>NULL</a:t>
            </a:r>
            <a:r>
              <a:rPr lang="en-IN" sz="2000"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a:t>
            </a:r>
            <a:r>
              <a:rPr lang="en-IN" sz="2000" i="1" dirty="0">
                <a:solidFill>
                  <a:srgbClr val="222222"/>
                </a:solidFill>
                <a:latin typeface="arial" panose="020B0604020202020204" pitchFamily="34" charset="0"/>
              </a:rPr>
              <a:t>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sz="2000" dirty="0">
                <a:solidFill>
                  <a:srgbClr val="222222"/>
                </a:solidFill>
                <a:latin typeface="arial" panose="020B0604020202020204" pitchFamily="34" charset="0"/>
              </a:rPr>
              <a:t>MySQL specific </a:t>
            </a:r>
            <a:r>
              <a:rPr lang="en-IN" sz="2400" b="1" dirty="0">
                <a:solidFill>
                  <a:schemeClr val="accent6">
                    <a:lumMod val="50000"/>
                  </a:schemeClr>
                </a:solidFill>
                <a:latin typeface="arial" panose="020B0604020202020204" pitchFamily="34" charset="0"/>
              </a:rPr>
              <a:t>&lt;=&gt;</a:t>
            </a:r>
            <a:r>
              <a:rPr lang="en-IN" sz="2000"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743872"/>
            <a:ext cx="11449272" cy="11717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2003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0077AA"/>
                </a:solidFill>
                <a:latin typeface="Liberation Mono"/>
              </a:rPr>
              <a:t>IFNULL(expression1,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 2)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(null,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'Yes')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r>
              <a:rPr lang="en-US" dirty="0">
                <a:latin typeface="Arial" pitchFamily="34" charset="0"/>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comm, </a:t>
            </a:r>
            <a:r>
              <a:rPr lang="en-IN" dirty="0">
                <a:solidFill>
                  <a:srgbClr val="DD4A68"/>
                </a:solidFill>
                <a:latin typeface="Arial" panose="020B0604020202020204" pitchFamily="34" charset="0"/>
                <a:ea typeface="Times New Roman" panose="02020603050405020304" pitchFamily="18" charset="0"/>
              </a:rPr>
              <a:t>IFNULL(COMM + COMM*.25, 1000)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itchFamily="34" charset="0"/>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8" name="Rectangle 7"/>
          <p:cNvSpPr/>
          <p:nvPr/>
        </p:nvSpPr>
        <p:spPr>
          <a:xfrm>
            <a:off x="551383" y="3068960"/>
            <a:ext cx="11201132" cy="2585323"/>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cs typeface="Arial" panose="020B0604020202020204" pitchFamily="34" charset="0"/>
              </a:rPr>
              <a:t>IF(1 &gt; 2, 2, 3) </a:t>
            </a:r>
            <a:r>
              <a:rPr lang="en-US" dirty="0">
                <a:latin typeface="Arial" panose="020B0604020202020204" pitchFamily="34" charset="0"/>
                <a:ea typeface="Times New Roman" panose="02020603050405020304" pitchFamily="18" charset="0"/>
                <a:cs typeface="Arial" panose="020B0604020202020204" pitchFamily="34" charset="0"/>
              </a:rPr>
              <a:t>as R1;</a:t>
            </a:r>
          </a:p>
          <a:p>
            <a:pPr marL="342900" indent="-342900">
              <a:buFont typeface="Arial" panose="020B0604020202020204" pitchFamily="34" charset="0"/>
              <a:buChar char="•"/>
            </a:pPr>
            <a:endParaRPr lang="en-US" dirty="0">
              <a:latin typeface="Arial" panose="020B0604020202020204"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itchFamily="34" charset="0"/>
              </a:rPr>
              <a:t> sal, </a:t>
            </a:r>
            <a:r>
              <a:rPr lang="en-US" dirty="0">
                <a:solidFill>
                  <a:srgbClr val="DD4A68"/>
                </a:solidFill>
                <a:latin typeface="Arial" panose="020B0604020202020204" pitchFamily="34" charset="0"/>
                <a:ea typeface="Times New Roman" panose="02020603050405020304" pitchFamily="18" charset="0"/>
                <a:cs typeface="Arial" panose="020B0604020202020204" pitchFamily="34" charset="0"/>
              </a:rPr>
              <a:t>IF(sal = 3000, 'Ok', 'Not Bad') </a:t>
            </a:r>
            <a:r>
              <a:rPr lang="en-US" dirty="0">
                <a:latin typeface="Arial" panose="020B0604020202020204" pitchFamily="34" charset="0"/>
                <a:ea typeface="Times New Roman" panose="02020603050405020304" pitchFamily="18" charset="0"/>
                <a:cs typeface="Arial" panose="020B0604020202020204" pitchFamily="34" charset="0"/>
              </a:rPr>
              <a:t>R1</a:t>
            </a:r>
            <a:r>
              <a:rPr lang="en-US"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itchFamily="34" charset="0"/>
                <a:cs typeface="Arial" pitchFamily="34" charset="0"/>
              </a:rPr>
              <a:t> 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itchFamily="34" charset="0"/>
              </a:rPr>
              <a:t> ename, sal, </a:t>
            </a:r>
            <a:r>
              <a:rPr lang="en-US" dirty="0">
                <a:solidFill>
                  <a:srgbClr val="DD4A68"/>
                </a:solidFill>
                <a:latin typeface="Arial" panose="020B0604020202020204" pitchFamily="34" charset="0"/>
                <a:ea typeface="Times New Roman" panose="02020603050405020304" pitchFamily="18" charset="0"/>
                <a:cs typeface="Arial" panose="020B0604020202020204" pitchFamily="34" charset="0"/>
              </a:rPr>
              <a:t>IF(sal = 3000 and ename = 'FORD', 'Y', 'N') </a:t>
            </a:r>
            <a:r>
              <a:rPr lang="en-US" dirty="0">
                <a:latin typeface="Arial" panose="020B0604020202020204" pitchFamily="34" charset="0"/>
                <a:ea typeface="Times New Roman" panose="02020603050405020304" pitchFamily="18" charset="0"/>
                <a:cs typeface="Arial" panose="020B0604020202020204" pitchFamily="34" charset="0"/>
              </a:rPr>
              <a:t>R1</a:t>
            </a:r>
            <a:r>
              <a:rPr lang="en-US"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itchFamily="34" charset="0"/>
                <a:cs typeface="Arial" pitchFamily="34" charset="0"/>
              </a:rPr>
              <a:t> 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itchFamily="34" charset="0"/>
              </a:rPr>
              <a:t> ename, sal, comm, </a:t>
            </a:r>
            <a:r>
              <a:rPr lang="en-US" dirty="0">
                <a:solidFill>
                  <a:srgbClr val="DD4A68"/>
                </a:solidFill>
                <a:latin typeface="Arial" panose="020B0604020202020204" pitchFamily="34" charset="0"/>
                <a:ea typeface="Times New Roman" panose="02020603050405020304" pitchFamily="18" charset="0"/>
                <a:cs typeface="Arial" panose="020B0604020202020204" pitchFamily="34" charset="0"/>
              </a:rPr>
              <a:t>IF(comm is NULL &amp;&amp; ename = 'FORD', 'Y', 'N') </a:t>
            </a:r>
            <a:r>
              <a:rPr lang="en-US" dirty="0">
                <a:latin typeface="Arial" panose="020B0604020202020204" pitchFamily="34" charset="0"/>
                <a:cs typeface="Arial" pitchFamily="34" charset="0"/>
              </a:rPr>
              <a:t>R1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itchFamily="34" charset="0"/>
                <a:cs typeface="Arial" pitchFamily="34" charset="0"/>
              </a:rPr>
              <a:t> 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itchFamily="34" charset="0"/>
              </a:rPr>
              <a:t> deptno,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IF(deptno = 10, 'Sales', IF(deptno = 20 , 'Purchase' ,'N/A')) </a:t>
            </a:r>
            <a:r>
              <a:rPr lang="en-IN" dirty="0">
                <a:latin typeface="Arial" panose="020B0604020202020204" pitchFamily="34" charset="0"/>
                <a:ea typeface="Times New Roman" panose="02020603050405020304" pitchFamily="18" charset="0"/>
                <a:cs typeface="Arial" panose="020B0604020202020204" pitchFamily="34" charset="0"/>
              </a:rPr>
              <a:t>R1</a:t>
            </a:r>
            <a:r>
              <a:rPr lang="en-IN" dirty="0">
                <a:latin typeface="Arial" panose="020B0604020202020204" pitchFamily="34" charset="0"/>
                <a:cs typeface="Arial"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a:t>
            </a:r>
            <a:r>
              <a:rPr lang="en-IN" dirty="0">
                <a:latin typeface="Arial" panose="020B0604020202020204" pitchFamily="34" charset="0"/>
                <a:cs typeface="Arial" pitchFamily="34" charset="0"/>
              </a:rPr>
              <a:t>emp;</a:t>
            </a:r>
          </a:p>
        </p:txBody>
      </p:sp>
      <p:sp>
        <p:nvSpPr>
          <p:cNvPr id="13" name="Rectangle 12"/>
          <p:cNvSpPr/>
          <p:nvPr/>
        </p:nvSpPr>
        <p:spPr>
          <a:xfrm>
            <a:off x="1676399" y="4800600"/>
            <a:ext cx="8839200" cy="400110"/>
          </a:xfrm>
          <a:prstGeom prst="rect">
            <a:avLst/>
          </a:prstGeom>
        </p:spPr>
        <p:txBody>
          <a:bodyPr wrap="square">
            <a:spAutoFit/>
          </a:bodyPr>
          <a:lstStyle/>
          <a:p>
            <a:endParaRPr lang="en-IN" sz="2000" dirty="0">
              <a:latin typeface="Arial" pitchFamily="34" charset="0"/>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1) 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2) as R1;</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a:t>
            </a:r>
            <a:r>
              <a:rPr lang="en-IN" sz="3200" i="1">
                <a:solidFill>
                  <a:srgbClr val="FF9900"/>
                </a:solidFill>
                <a:latin typeface="Arial" pitchFamily="34" charset="0"/>
                <a:cs typeface="Arial" pitchFamily="34" charset="0"/>
              </a:rPr>
              <a:t>is </a:t>
            </a:r>
            <a:r>
              <a:rPr lang="en-US" sz="3200" i="1">
                <a:solidFill>
                  <a:srgbClr val="FF9900"/>
                </a:solidFill>
                <a:latin typeface="Arial" pitchFamily="34" charset="0"/>
                <a:cs typeface="Arial" pitchFamily="34" charset="0"/>
              </a:rPr>
              <a:t>Database</a:t>
            </a:r>
            <a:r>
              <a:rPr lang="en-IN" sz="3200" i="1">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extLst>
              <p:ext uri="{D42A27DB-BD31-4B8C-83A1-F6EECF244321}">
                <p14:modId xmlns:p14="http://schemas.microsoft.com/office/powerpoint/2010/main" val="3564360472"/>
              </p:ext>
            </p:extLst>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1764" y="2479442"/>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value WHEN [compare_value] THEN result [WHEN [compare_value] THEN result ...] [ELSE result] END</a:t>
            </a:r>
          </a:p>
        </p:txBody>
      </p:sp>
      <p:sp>
        <p:nvSpPr>
          <p:cNvPr id="8" name="Rectangle 7"/>
          <p:cNvSpPr/>
          <p:nvPr/>
        </p:nvSpPr>
        <p:spPr>
          <a:xfrm>
            <a:off x="431764" y="3374455"/>
            <a:ext cx="11568891"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DD4A68"/>
                </a:solidFill>
                <a:latin typeface="Arial" panose="020B0604020202020204" pitchFamily="34" charset="0"/>
                <a:ea typeface="Times New Roman" panose="02020603050405020304" pitchFamily="18" charset="0"/>
              </a:rPr>
              <a:t>CASE </a:t>
            </a:r>
            <a:r>
              <a:rPr lang="en-IN" dirty="0">
                <a:latin typeface="Arial" panose="020B0604020202020204" pitchFamily="34" charset="0"/>
                <a:cs typeface="Arial" panose="020B0604020202020204" pitchFamily="34" charset="0"/>
              </a:rPr>
              <a:t>deptno</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10</a:t>
            </a:r>
            <a:r>
              <a:rPr lang="en-IN" dirty="0">
                <a:solidFill>
                  <a:srgbClr val="DD4A68"/>
                </a:solidFill>
                <a:latin typeface="Arial" panose="020B0604020202020204" pitchFamily="34" charset="0"/>
                <a:ea typeface="Times New Roman" panose="02020603050405020304" pitchFamily="18" charset="0"/>
              </a:rPr>
              <a:t> then </a:t>
            </a:r>
            <a:r>
              <a:rPr lang="en-IN" dirty="0">
                <a:latin typeface="Arial" panose="020B0604020202020204" pitchFamily="34" charset="0"/>
                <a:ea typeface="Times New Roman" panose="02020603050405020304" pitchFamily="18" charset="0"/>
              </a:rPr>
              <a:t>'Accounts'</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20</a:t>
            </a:r>
            <a:r>
              <a:rPr lang="en-IN" dirty="0">
                <a:solidFill>
                  <a:srgbClr val="DD4A68"/>
                </a:solidFill>
                <a:latin typeface="Arial" panose="020B0604020202020204" pitchFamily="34" charset="0"/>
                <a:ea typeface="Times New Roman" panose="02020603050405020304" pitchFamily="18" charset="0"/>
              </a:rPr>
              <a:t> then 'Sales' ELSE 'N/A' END  </a:t>
            </a:r>
            <a:r>
              <a:rPr lang="en-IN" dirty="0">
                <a:latin typeface="Arial" panose="020B0604020202020204" pitchFamily="34" charset="0"/>
                <a:ea typeface="Times New Roman" panose="02020603050405020304" pitchFamily="18" charset="0"/>
              </a:rPr>
              <a:t>R1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Rectangle 8"/>
          <p:cNvSpPr/>
          <p:nvPr/>
        </p:nvSpPr>
        <p:spPr>
          <a:xfrm>
            <a:off x="431765" y="4205297"/>
            <a:ext cx="11568891" cy="369332"/>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deptno, </a:t>
            </a:r>
            <a:r>
              <a:rPr lang="en-IN" dirty="0">
                <a:solidFill>
                  <a:srgbClr val="FF0000"/>
                </a:solidFill>
                <a:latin typeface="Arial" panose="020B0604020202020204" pitchFamily="34" charset="0"/>
                <a:ea typeface="Times New Roman" panose="02020603050405020304" pitchFamily="18" charset="0"/>
              </a:rPr>
              <a:t>CASE </a:t>
            </a:r>
            <a:r>
              <a:rPr lang="en-IN" dirty="0">
                <a:solidFill>
                  <a:srgbClr val="FF0000"/>
                </a:solidFill>
                <a:latin typeface="Arial" panose="020B0604020202020204" pitchFamily="34" charset="0"/>
                <a:cs typeface="Arial" panose="020B0604020202020204" pitchFamily="34" charset="0"/>
              </a:rPr>
              <a:t>deptno</a:t>
            </a:r>
            <a:r>
              <a:rPr lang="en-IN" dirty="0">
                <a:solidFill>
                  <a:srgbClr val="FF0000"/>
                </a:solidFill>
                <a:latin typeface="Arial" panose="020B0604020202020204" pitchFamily="34" charset="0"/>
                <a:ea typeface="Times New Roman" panose="02020603050405020304" pitchFamily="18" charset="0"/>
              </a:rPr>
              <a:t> when 10 then 'Accounts' ELSE 'N/A' END  CASE FROM</a:t>
            </a:r>
            <a:r>
              <a:rPr lang="en-IN" dirty="0">
                <a:solidFill>
                  <a:srgbClr val="FF0000"/>
                </a:solidFill>
                <a:latin typeface="Arial" panose="020B0604020202020204" pitchFamily="34" charset="0"/>
                <a:cs typeface="Arial" panose="020B0604020202020204" pitchFamily="34" charset="0"/>
              </a:rPr>
              <a:t> EMP;  </a:t>
            </a:r>
            <a:r>
              <a:rPr lang="en-IN" dirty="0">
                <a:solidFill>
                  <a:srgbClr val="92D050"/>
                </a:solidFill>
                <a:latin typeface="Arial" panose="020B0604020202020204" pitchFamily="34" charset="0"/>
                <a:cs typeface="Arial" panose="020B0604020202020204" pitchFamily="34" charset="0"/>
              </a:rPr>
              <a:t>// error</a:t>
            </a:r>
          </a:p>
        </p:txBody>
      </p:sp>
    </p:spTree>
    <p:extLst>
      <p:ext uri="{BB962C8B-B14F-4D97-AF65-F5344CB8AC3E}">
        <p14:creationId xmlns:p14="http://schemas.microsoft.com/office/powerpoint/2010/main" val="640994360"/>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8" name="Rectangle 7"/>
          <p:cNvSpPr/>
          <p:nvPr/>
        </p:nvSpPr>
        <p:spPr>
          <a:xfrm>
            <a:off x="431765" y="3401346"/>
            <a:ext cx="11208850"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DD4A68"/>
                </a:solidFill>
                <a:latin typeface="Arial" panose="020B0604020202020204" pitchFamily="34" charset="0"/>
                <a:ea typeface="Times New Roman" panose="02020603050405020304" pitchFamily="18" charset="0"/>
              </a:rPr>
              <a:t>CASE when </a:t>
            </a:r>
            <a:r>
              <a:rPr lang="en-IN" dirty="0">
                <a:latin typeface="Arial" panose="020B0604020202020204" pitchFamily="34" charset="0"/>
                <a:cs typeface="Arial" panose="020B0604020202020204" pitchFamily="34" charset="0"/>
              </a:rPr>
              <a:t>deptno</a:t>
            </a:r>
            <a:r>
              <a:rPr lang="en-IN" dirty="0">
                <a:latin typeface="Arial" panose="020B0604020202020204" pitchFamily="34" charset="0"/>
                <a:ea typeface="Times New Roman" panose="02020603050405020304" pitchFamily="18" charset="0"/>
              </a:rPr>
              <a:t> = 10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'Sales' </a:t>
            </a:r>
            <a:r>
              <a:rPr lang="en-IN" dirty="0">
                <a:solidFill>
                  <a:srgbClr val="DD4A68"/>
                </a:solidFill>
                <a:latin typeface="Arial" panose="020B0604020202020204" pitchFamily="34" charset="0"/>
                <a:ea typeface="Times New Roman" panose="02020603050405020304" pitchFamily="18" charset="0"/>
              </a:rPr>
              <a:t>when </a:t>
            </a:r>
            <a:r>
              <a:rPr lang="en-IN" dirty="0">
                <a:latin typeface="Arial" panose="020B0604020202020204" pitchFamily="34" charset="0"/>
                <a:cs typeface="Arial" panose="020B0604020202020204" pitchFamily="34" charset="0"/>
              </a:rPr>
              <a:t>deptno </a:t>
            </a:r>
            <a:r>
              <a:rPr lang="en-IN" dirty="0">
                <a:latin typeface="Arial" panose="020B0604020202020204" pitchFamily="34" charset="0"/>
                <a:ea typeface="Times New Roman" panose="02020603050405020304" pitchFamily="18" charset="0"/>
              </a:rPr>
              <a:t>= 20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'Purchase'</a:t>
            </a:r>
            <a:r>
              <a:rPr lang="en-IN" dirty="0">
                <a:solidFill>
                  <a:srgbClr val="DD4A68"/>
                </a:solidFill>
                <a:latin typeface="Arial" panose="020B0604020202020204" pitchFamily="34" charset="0"/>
                <a:ea typeface="Times New Roman" panose="02020603050405020304" pitchFamily="18" charset="0"/>
              </a:rPr>
              <a:t> ELSE </a:t>
            </a:r>
            <a:r>
              <a:rPr lang="en-IN" dirty="0">
                <a:latin typeface="Arial" panose="020B0604020202020204" pitchFamily="34" charset="0"/>
                <a:ea typeface="Times New Roman" panose="02020603050405020304" pitchFamily="18" charset="0"/>
              </a:rPr>
              <a:t>'N/A'</a:t>
            </a:r>
            <a:r>
              <a:rPr lang="en-IN" dirty="0">
                <a:solidFill>
                  <a:srgbClr val="DD4A68"/>
                </a:solidFill>
                <a:latin typeface="Arial" panose="020B0604020202020204" pitchFamily="34" charset="0"/>
                <a:ea typeface="Times New Roman" panose="02020603050405020304" pitchFamily="18" charset="0"/>
              </a:rPr>
              <a:t> END </a:t>
            </a:r>
            <a:r>
              <a:rPr lang="en-IN" dirty="0">
                <a:latin typeface="Arial" panose="020B0604020202020204" pitchFamily="34" charset="0"/>
                <a:ea typeface="Times New Roman" panose="02020603050405020304" pitchFamily="18" charset="0"/>
              </a:rPr>
              <a:t>R1</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Rectangle 1">
            <a:extLst>
              <a:ext uri="{FF2B5EF4-FFF2-40B4-BE49-F238E27FC236}">
                <a16:creationId xmlns:a16="http://schemas.microsoft.com/office/drawing/2014/main" id="{DB1260A3-B463-4C88-A977-D01447D963F5}"/>
              </a:ext>
            </a:extLst>
          </p:cNvPr>
          <p:cNvSpPr>
            <a:spLocks noChangeArrowheads="1"/>
          </p:cNvSpPr>
          <p:nvPr/>
        </p:nvSpPr>
        <p:spPr bwMode="auto">
          <a:xfrm>
            <a:off x="431765" y="2458903"/>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[condition] THEN result [WHEN [condition] THEN result ...] [ELSE result] END</a:t>
            </a:r>
            <a:r>
              <a:rPr lang="en-US" sz="2000" dirty="0">
                <a:solidFill>
                  <a:srgbClr val="0077AA"/>
                </a:solidFill>
                <a:latin typeface="Liberation Mono"/>
              </a:rPr>
              <a:t> </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092956502"/>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843844"/>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61539" y="1264152"/>
            <a:ext cx="11505951"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9" name="Rectangle 8"/>
          <p:cNvSpPr/>
          <p:nvPr/>
        </p:nvSpPr>
        <p:spPr>
          <a:xfrm>
            <a:off x="335360" y="2559551"/>
            <a:ext cx="11449271"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rgbClr val="FF0000"/>
                </a:solidFill>
                <a:latin typeface="Arial" panose="020B0604020202020204" pitchFamily="34" charset="0"/>
                <a:cs typeface="Arial" panose="020B0604020202020204" pitchFamily="34" charset="0"/>
              </a:rPr>
              <a:t>synonym of CURDATE().</a:t>
            </a:r>
          </a:p>
        </p:txBody>
      </p:sp>
      <p:sp>
        <p:nvSpPr>
          <p:cNvPr id="10" name="Rectangle 9"/>
          <p:cNvSpPr/>
          <p:nvPr/>
        </p:nvSpPr>
        <p:spPr>
          <a:xfrm>
            <a:off x="372875" y="3966155"/>
            <a:ext cx="1140675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rgbClr val="FF0000"/>
                </a:solidFill>
                <a:latin typeface="Arial" panose="020B0604020202020204" pitchFamily="34" charset="0"/>
                <a:cs typeface="Arial" panose="020B0604020202020204" pitchFamily="34" charset="0"/>
              </a:rPr>
              <a:t>synonym of CURTIME().</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Tree>
    <p:extLst>
      <p:ext uri="{BB962C8B-B14F-4D97-AF65-F5344CB8AC3E}">
        <p14:creationId xmlns:p14="http://schemas.microsoft.com/office/powerpoint/2010/main" val="4025255439"/>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695400" y="1326450"/>
            <a:ext cx="8839200"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CURDATE</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CURTIME</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12" name="Rectangle 11"/>
          <p:cNvSpPr/>
          <p:nvPr/>
        </p:nvSpPr>
        <p:spPr>
          <a:xfrm>
            <a:off x="695400" y="3092187"/>
            <a:ext cx="8686800" cy="984885"/>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400"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NOW()				CURDATE()		CURTIME()</a:t>
            </a:r>
          </a:p>
          <a:p>
            <a:r>
              <a:rPr lang="en-IN" dirty="0">
                <a:latin typeface="Arial" panose="020B0604020202020204" pitchFamily="34" charset="0"/>
                <a:cs typeface="Arial" panose="020B0604020202020204" pitchFamily="34" charset="0"/>
              </a:rPr>
              <a:t>2017-02-11 10:22:31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9" name="Rectangle 8"/>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Tree>
    <p:extLst>
      <p:ext uri="{BB962C8B-B14F-4D97-AF65-F5344CB8AC3E}">
        <p14:creationId xmlns:p14="http://schemas.microsoft.com/office/powerpoint/2010/main" val="3515856926"/>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DATE(expr)</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"2017-06-15 09:34:21"</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369332"/>
          </a:xfrm>
          <a:prstGeom prst="rect">
            <a:avLst/>
          </a:prstGeom>
          <a:solidFill>
            <a:srgbClr val="FFC000"/>
          </a:solidFill>
        </p:spPr>
        <p:txBody>
          <a:bodyPr wrap="square">
            <a:spAutoFit/>
          </a:bodyPr>
          <a:lstStyle/>
          <a:p>
            <a:r>
              <a:rPr lang="en-IN" dirty="0">
                <a:latin typeface="Arial" panose="020B0604020202020204" pitchFamily="34" charset="0"/>
                <a:cs typeface="Arial" panose="020B0604020202020204" pitchFamily="34" charset="0"/>
              </a:rPr>
              <a:t>Returns NULL if expression is not a date or a datetime value.</a:t>
            </a:r>
          </a:p>
        </p:txBody>
      </p:sp>
    </p:spTree>
    <p:extLst>
      <p:ext uri="{BB962C8B-B14F-4D97-AF65-F5344CB8AC3E}">
        <p14:creationId xmlns:p14="http://schemas.microsoft.com/office/powerpoint/2010/main" val="3213815813"/>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490779" y="1291128"/>
            <a:ext cx="8719456"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 INTERVAL expr unit   /   date - INTERVAL expr unit</a:t>
            </a:r>
          </a:p>
        </p:txBody>
      </p:sp>
      <p:graphicFrame>
        <p:nvGraphicFramePr>
          <p:cNvPr id="10" name="Table 9"/>
          <p:cNvGraphicFramePr>
            <a:graphicFrameLocks noGrp="1"/>
          </p:cNvGraphicFramePr>
          <p:nvPr>
            <p:extLst>
              <p:ext uri="{D42A27DB-BD31-4B8C-83A1-F6EECF244321}">
                <p14:modId xmlns:p14="http://schemas.microsoft.com/office/powerpoint/2010/main" val="2647541112"/>
              </p:ext>
            </p:extLst>
          </p:nvPr>
        </p:nvGraphicFramePr>
        <p:xfrm>
          <a:off x="551384" y="2543897"/>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tc>
                <a:tc>
                  <a:txBody>
                    <a:bodyPr/>
                    <a:lstStyle/>
                    <a:p>
                      <a:r>
                        <a:rPr lang="en-IN" sz="2000"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9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9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9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9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9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9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9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9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490779" y="1915168"/>
            <a:ext cx="8719456"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51384" y="1197271"/>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 INTERVAL expr unit)   /   ADDDATE(expr, day)</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2515948854"/>
              </p:ext>
            </p:extLst>
          </p:nvPr>
        </p:nvGraphicFramePr>
        <p:xfrm>
          <a:off x="575477" y="2543016"/>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tc>
                <a:tc>
                  <a:txBody>
                    <a:bodyPr/>
                    <a:lstStyle/>
                    <a:p>
                      <a:r>
                        <a:rPr lang="en-IN" sz="2000"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9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9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9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9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9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9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9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9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51384" y="1915168"/>
            <a:ext cx="8719457"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2293435412"/>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DATE_ADD()</a:t>
            </a:r>
          </a:p>
        </p:txBody>
      </p:sp>
      <p:sp>
        <p:nvSpPr>
          <p:cNvPr id="5" name="Rectangle 4"/>
          <p:cNvSpPr/>
          <p:nvPr/>
        </p:nvSpPr>
        <p:spPr>
          <a:xfrm>
            <a:off x="575477" y="773668"/>
            <a:ext cx="88392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DATE_ADD(date, INTERVAL expr unit)</a:t>
            </a:r>
          </a:p>
        </p:txBody>
      </p:sp>
      <p:sp>
        <p:nvSpPr>
          <p:cNvPr id="6" name="Rectangle 5"/>
          <p:cNvSpPr/>
          <p:nvPr/>
        </p:nvSpPr>
        <p:spPr>
          <a:xfrm>
            <a:off x="575477" y="1584682"/>
            <a:ext cx="8839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DATE_ADD</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graphicFrame>
        <p:nvGraphicFramePr>
          <p:cNvPr id="7" name="Table 6">
            <a:extLst>
              <a:ext uri="{FF2B5EF4-FFF2-40B4-BE49-F238E27FC236}">
                <a16:creationId xmlns:a16="http://schemas.microsoft.com/office/drawing/2014/main" id="{E382D655-0397-4615-A280-2A95C8E6F2D4}"/>
              </a:ext>
            </a:extLst>
          </p:cNvPr>
          <p:cNvGraphicFramePr>
            <a:graphicFrameLocks noGrp="1"/>
          </p:cNvGraphicFramePr>
          <p:nvPr>
            <p:extLst>
              <p:ext uri="{D42A27DB-BD31-4B8C-83A1-F6EECF244321}">
                <p14:modId xmlns:p14="http://schemas.microsoft.com/office/powerpoint/2010/main" val="2019814663"/>
              </p:ext>
            </p:extLst>
          </p:nvPr>
        </p:nvGraphicFramePr>
        <p:xfrm>
          <a:off x="575477" y="2543016"/>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tc>
                <a:tc>
                  <a:txBody>
                    <a:bodyPr/>
                    <a:lstStyle/>
                    <a:p>
                      <a:r>
                        <a:rPr lang="en-IN" sz="2000"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9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9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9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9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9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9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9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9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2953191910"/>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DATE_SUB()</a:t>
            </a:r>
          </a:p>
        </p:txBody>
      </p:sp>
      <p:sp>
        <p:nvSpPr>
          <p:cNvPr id="5" name="Rectangle 4"/>
          <p:cNvSpPr/>
          <p:nvPr/>
        </p:nvSpPr>
        <p:spPr>
          <a:xfrm>
            <a:off x="575477" y="1336094"/>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DATE_SUB(date, INTERVAL expr unit)</a:t>
            </a:r>
          </a:p>
        </p:txBody>
      </p:sp>
      <p:sp>
        <p:nvSpPr>
          <p:cNvPr id="7" name="Rectangle 6"/>
          <p:cNvSpPr/>
          <p:nvPr/>
        </p:nvSpPr>
        <p:spPr>
          <a:xfrm>
            <a:off x="575477" y="1907540"/>
            <a:ext cx="8839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DATE_SUB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t>
            </a:r>
          </a:p>
        </p:txBody>
      </p:sp>
      <p:sp>
        <p:nvSpPr>
          <p:cNvPr id="9" name="Rectangle 8"/>
          <p:cNvSpPr/>
          <p:nvPr/>
        </p:nvSpPr>
        <p:spPr>
          <a:xfrm>
            <a:off x="543338" y="526978"/>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DATE_SUB()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SUBDATE().</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64315798"/>
              </p:ext>
            </p:extLst>
          </p:nvPr>
        </p:nvGraphicFramePr>
        <p:xfrm>
          <a:off x="575477" y="2543016"/>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tc>
                <a:tc>
                  <a:txBody>
                    <a:bodyPr/>
                    <a:lstStyle/>
                    <a:p>
                      <a:r>
                        <a:rPr lang="en-IN" sz="2000"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9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9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9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9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9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9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9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9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27658532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335360" y="1966635"/>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ADDTIME(expr1, expr2)</a:t>
            </a:r>
          </a:p>
        </p:txBody>
      </p:sp>
      <p:sp>
        <p:nvSpPr>
          <p:cNvPr id="6" name="Rectangle 5"/>
          <p:cNvSpPr/>
          <p:nvPr/>
        </p:nvSpPr>
        <p:spPr>
          <a:xfrm>
            <a:off x="392829" y="2992983"/>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 'HH:MM:SS'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2:10:5'</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335360" y="905269"/>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Tree>
    <p:extLst>
      <p:ext uri="{BB962C8B-B14F-4D97-AF65-F5344CB8AC3E}">
        <p14:creationId xmlns:p14="http://schemas.microsoft.com/office/powerpoint/2010/main" val="198625924"/>
      </p:ext>
    </p:extLst>
  </p:cSld>
  <p:clrMapOvr>
    <a:masterClrMapping/>
  </p:clrMapOvr>
  <p:transition/>
</p:sld>
</file>

<file path=ppt/slides/slide1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219" y="175231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SUBTIME(expr1, expr2)</a:t>
            </a:r>
          </a:p>
        </p:txBody>
      </p:sp>
      <p:sp>
        <p:nvSpPr>
          <p:cNvPr id="6" name="Rectangle 5"/>
          <p:cNvSpPr/>
          <p:nvPr/>
        </p:nvSpPr>
        <p:spPr>
          <a:xfrm>
            <a:off x="438007" y="2590187"/>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subtime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subtime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443372" y="75846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Tree>
    <p:extLst>
      <p:ext uri="{BB962C8B-B14F-4D97-AF65-F5344CB8AC3E}">
        <p14:creationId xmlns:p14="http://schemas.microsoft.com/office/powerpoint/2010/main" val="3149576464"/>
      </p:ext>
    </p:extLst>
  </p:cSld>
  <p:clrMapOvr>
    <a:masterClrMapping/>
  </p:clrMapOvr>
  <p:transition/>
</p:sld>
</file>

<file path=ppt/slides/slide1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335360" y="1616333"/>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6" name="Rectangle 5"/>
          <p:cNvSpPr/>
          <p:nvPr/>
        </p:nvSpPr>
        <p:spPr>
          <a:xfrm>
            <a:off x="335360" y="4941168"/>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day_minute</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year_month</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endParaRPr lang="en-IN" dirty="0">
              <a:solidFill>
                <a:schemeClr val="bg1">
                  <a:lumMod val="65000"/>
                </a:schemeClr>
              </a:solidFill>
              <a:latin typeface="Arial" panose="020B0604020202020204" pitchFamily="34" charset="0"/>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2157537713"/>
              </p:ext>
            </p:extLst>
          </p:nvPr>
        </p:nvGraphicFramePr>
        <p:xfrm>
          <a:off x="335360" y="2564904"/>
          <a:ext cx="10153128" cy="192024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900" dirty="0">
                          <a:latin typeface="Liberation Mono"/>
                          <a:cs typeface="Arial" panose="020B0604020202020204" pitchFamily="34" charset="0"/>
                        </a:rPr>
                        <a:t>MICROSECOND</a:t>
                      </a:r>
                    </a:p>
                  </a:txBody>
                  <a:tcPr/>
                </a:tc>
                <a:tc>
                  <a:txBody>
                    <a:bodyPr/>
                    <a:lstStyle/>
                    <a:p>
                      <a:r>
                        <a:rPr lang="en-IN" sz="1900" dirty="0">
                          <a:latin typeface="Liberation Mono"/>
                          <a:cs typeface="Arial" panose="020B0604020202020204" pitchFamily="34" charset="0"/>
                        </a:rPr>
                        <a:t>SECOND</a:t>
                      </a:r>
                    </a:p>
                  </a:txBody>
                  <a:tcPr/>
                </a:tc>
                <a:tc>
                  <a:txBody>
                    <a:bodyPr/>
                    <a:lstStyle/>
                    <a:p>
                      <a:r>
                        <a:rPr lang="en-IN" sz="1900" dirty="0">
                          <a:latin typeface="Liberation Mono"/>
                          <a:cs typeface="Arial" panose="020B0604020202020204" pitchFamily="34" charset="0"/>
                        </a:rPr>
                        <a:t>MINUTE</a:t>
                      </a:r>
                    </a:p>
                  </a:txBody>
                  <a:tcPr/>
                </a:tc>
                <a:tc>
                  <a:txBody>
                    <a:bodyPr/>
                    <a:lstStyle/>
                    <a:p>
                      <a:r>
                        <a:rPr lang="en-IN" sz="1900" dirty="0">
                          <a:latin typeface="Liberation Mono"/>
                          <a:cs typeface="Arial" panose="020B0604020202020204" pitchFamily="34" charset="0"/>
                        </a:rPr>
                        <a:t>HOUR</a:t>
                      </a:r>
                    </a:p>
                  </a:txBody>
                  <a:tcPr/>
                </a:tc>
                <a:tc>
                  <a:txBody>
                    <a:bodyPr/>
                    <a:lstStyle/>
                    <a:p>
                      <a:r>
                        <a:rPr lang="en-IN" sz="19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900" dirty="0">
                          <a:latin typeface="Liberation Mono"/>
                          <a:cs typeface="Arial" panose="020B0604020202020204" pitchFamily="34" charset="0"/>
                        </a:rPr>
                        <a:t>WEEK</a:t>
                      </a:r>
                    </a:p>
                  </a:txBody>
                  <a:tcPr/>
                </a:tc>
                <a:tc>
                  <a:txBody>
                    <a:bodyPr/>
                    <a:lstStyle/>
                    <a:p>
                      <a:r>
                        <a:rPr lang="en-IN" sz="1900" dirty="0">
                          <a:latin typeface="Liberation Mono"/>
                          <a:cs typeface="Arial" panose="020B0604020202020204" pitchFamily="34" charset="0"/>
                        </a:rPr>
                        <a:t>MONTH</a:t>
                      </a:r>
                    </a:p>
                  </a:txBody>
                  <a:tcPr/>
                </a:tc>
                <a:tc>
                  <a:txBody>
                    <a:bodyPr/>
                    <a:lstStyle/>
                    <a:p>
                      <a:r>
                        <a:rPr lang="en-IN" sz="1900" dirty="0">
                          <a:latin typeface="Liberation Mono"/>
                          <a:cs typeface="Arial" panose="020B0604020202020204" pitchFamily="34" charset="0"/>
                        </a:rPr>
                        <a:t>QUARTER</a:t>
                      </a:r>
                    </a:p>
                  </a:txBody>
                  <a:tcPr/>
                </a:tc>
                <a:tc>
                  <a:txBody>
                    <a:bodyPr/>
                    <a:lstStyle/>
                    <a:p>
                      <a:r>
                        <a:rPr lang="en-IN" sz="1900" dirty="0">
                          <a:latin typeface="Liberation Mono"/>
                          <a:cs typeface="Arial" panose="020B0604020202020204" pitchFamily="34" charset="0"/>
                        </a:rPr>
                        <a:t>YEAR</a:t>
                      </a:r>
                    </a:p>
                  </a:txBody>
                  <a:tcPr/>
                </a:tc>
                <a:tc>
                  <a:txBody>
                    <a:bodyPr/>
                    <a:lstStyle/>
                    <a:p>
                      <a:endParaRPr lang="en-IN" sz="19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900" dirty="0">
                          <a:latin typeface="Liberation Mono"/>
                          <a:cs typeface="Arial" panose="020B0604020202020204" pitchFamily="34" charset="0"/>
                        </a:rPr>
                        <a:t>MINUTE_SECOND</a:t>
                      </a:r>
                    </a:p>
                  </a:txBody>
                  <a:tcPr/>
                </a:tc>
                <a:tc>
                  <a:txBody>
                    <a:bodyPr/>
                    <a:lstStyle/>
                    <a:p>
                      <a:r>
                        <a:rPr lang="en-IN" sz="1900" dirty="0">
                          <a:latin typeface="Liberation Mono"/>
                          <a:cs typeface="Arial" panose="020B0604020202020204" pitchFamily="34" charset="0"/>
                        </a:rPr>
                        <a:t>HOUR_SECOND</a:t>
                      </a:r>
                    </a:p>
                  </a:txBody>
                  <a:tcPr/>
                </a:tc>
                <a:tc>
                  <a:txBody>
                    <a:bodyPr/>
                    <a:lstStyle/>
                    <a:p>
                      <a:r>
                        <a:rPr lang="en-IN" sz="1900" dirty="0">
                          <a:latin typeface="Liberation Mono"/>
                          <a:cs typeface="Arial" panose="020B0604020202020204" pitchFamily="34" charset="0"/>
                        </a:rPr>
                        <a:t>DAY_SECOND</a:t>
                      </a:r>
                    </a:p>
                  </a:txBody>
                  <a:tcPr/>
                </a:tc>
                <a:tc>
                  <a:txBody>
                    <a:bodyPr/>
                    <a:lstStyle/>
                    <a:p>
                      <a:r>
                        <a:rPr lang="en-IN" sz="1900" dirty="0">
                          <a:latin typeface="Liberation Mono"/>
                          <a:cs typeface="Arial" panose="020B0604020202020204" pitchFamily="34" charset="0"/>
                        </a:rPr>
                        <a:t>DAY_HOUR</a:t>
                      </a:r>
                    </a:p>
                  </a:txBody>
                  <a:tcPr/>
                </a:tc>
                <a:tc>
                  <a:txBody>
                    <a:bodyPr/>
                    <a:lstStyle/>
                    <a:p>
                      <a:endParaRPr lang="en-IN" sz="190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900" dirty="0">
                          <a:latin typeface="Liberation Mono"/>
                          <a:cs typeface="Arial" panose="020B0604020202020204" pitchFamily="34" charset="0"/>
                        </a:rPr>
                        <a:t>HOUR_MINUTE</a:t>
                      </a:r>
                    </a:p>
                  </a:txBody>
                  <a:tcPr/>
                </a:tc>
                <a:tc>
                  <a:txBody>
                    <a:bodyPr/>
                    <a:lstStyle/>
                    <a:p>
                      <a:r>
                        <a:rPr lang="en-IN" sz="1900" dirty="0">
                          <a:latin typeface="Liberation Mono"/>
                          <a:cs typeface="Arial" panose="020B0604020202020204" pitchFamily="34" charset="0"/>
                        </a:rPr>
                        <a:t>DAY_MINUTE</a:t>
                      </a:r>
                    </a:p>
                  </a:txBody>
                  <a:tcPr/>
                </a:tc>
                <a:tc>
                  <a:txBody>
                    <a:bodyPr/>
                    <a:lstStyle/>
                    <a:p>
                      <a:r>
                        <a:rPr lang="en-IN" sz="1900" dirty="0">
                          <a:latin typeface="Liberation Mono"/>
                          <a:cs typeface="Arial" panose="020B0604020202020204" pitchFamily="34" charset="0"/>
                        </a:rPr>
                        <a:t>YEAR_MONTH</a:t>
                      </a:r>
                    </a:p>
                  </a:txBody>
                  <a:tcPr/>
                </a:tc>
                <a:tc>
                  <a:txBody>
                    <a:bodyPr/>
                    <a:lstStyle/>
                    <a:p>
                      <a:endParaRPr lang="en-IN" sz="1900" dirty="0">
                        <a:latin typeface="Liberation Mono"/>
                        <a:cs typeface="Arial" panose="020B0604020202020204" pitchFamily="34" charset="0"/>
                      </a:endParaRPr>
                    </a:p>
                  </a:txBody>
                  <a:tcPr/>
                </a:tc>
                <a:tc>
                  <a:txBody>
                    <a:bodyPr/>
                    <a:lstStyle/>
                    <a:p>
                      <a:endParaRPr lang="en-IN" sz="19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580197117"/>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1752601" y="15356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PERIOD_DIFF(P1, P2);</a:t>
            </a:r>
          </a:p>
        </p:txBody>
      </p:sp>
      <p:sp>
        <p:nvSpPr>
          <p:cNvPr id="6" name="Rectangle 5"/>
          <p:cNvSpPr/>
          <p:nvPr/>
        </p:nvSpPr>
        <p:spPr>
          <a:xfrm>
            <a:off x="1752601" y="2133600"/>
            <a:ext cx="8458199"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DD4A68"/>
                </a:solidFill>
                <a:latin typeface="Arial" panose="020B0604020202020204" pitchFamily="34" charset="0"/>
                <a:ea typeface="Times New Roman" panose="02020603050405020304" pitchFamily="18" charset="0"/>
              </a:rPr>
              <a:t> PERIOD_DIFF(201701, 201601);</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PERIOD_DIFF (EXTRACT (YEAR_MONTH FROM now()), EXTRACT (YEAR_MONTH FROM hiredate)) AS </a:t>
            </a:r>
            <a:r>
              <a:rPr lang="en-IN" dirty="0">
                <a:latin typeface="Arial" panose="020B0604020202020204" pitchFamily="34" charset="0"/>
                <a:cs typeface="Arial" panose="020B0604020202020204" pitchFamily="34" charset="0"/>
              </a:rPr>
              <a:t>R1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1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 Functions</a:t>
            </a:r>
          </a:p>
        </p:txBody>
      </p:sp>
      <p:graphicFrame>
        <p:nvGraphicFramePr>
          <p:cNvPr id="6" name="Table 5"/>
          <p:cNvGraphicFramePr>
            <a:graphicFrameLocks noGrp="1"/>
          </p:cNvGraphicFramePr>
          <p:nvPr>
            <p:extLst>
              <p:ext uri="{D42A27DB-BD31-4B8C-83A1-F6EECF244321}">
                <p14:modId xmlns:p14="http://schemas.microsoft.com/office/powerpoint/2010/main" val="3019819489"/>
              </p:ext>
            </p:extLst>
          </p:nvPr>
        </p:nvGraphicFramePr>
        <p:xfrm>
          <a:off x="407368" y="814600"/>
          <a:ext cx="11377264" cy="4270584"/>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fontAlgn="t"/>
                      <a:r>
                        <a:rPr kumimoji="0" lang="en-IN" sz="1900" kern="1200" dirty="0">
                          <a:solidFill>
                            <a:srgbClr val="0077AA"/>
                          </a:solidFill>
                          <a:latin typeface="Liberation Mono"/>
                          <a:ea typeface="+mn-ea"/>
                          <a:cs typeface="+mn-cs"/>
                        </a:rPr>
                        <a:t>DAY(date)</a:t>
                      </a:r>
                    </a:p>
                  </a:txBody>
                  <a:tcPr marL="76200" marR="76200" marT="76200" marB="76200" anchor="ctr"/>
                </a:tc>
                <a:tc>
                  <a:txBody>
                    <a:bodyPr/>
                    <a:lstStyle/>
                    <a:p>
                      <a:pPr fontAlgn="t"/>
                      <a:r>
                        <a:rPr lang="en-IN" sz="1900" dirty="0">
                          <a:effectLst/>
                          <a:latin typeface="Arial" panose="020B0604020202020204" pitchFamily="34" charset="0"/>
                          <a:cs typeface="Arial" panose="020B0604020202020204" pitchFamily="34" charset="0"/>
                        </a:rPr>
                        <a:t>DAY() is a 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900" kern="1200" dirty="0">
                          <a:solidFill>
                            <a:srgbClr val="0077AA"/>
                          </a:solidFill>
                          <a:latin typeface="Liberation Mono"/>
                          <a:ea typeface="+mn-ea"/>
                          <a:cs typeface="+mn-cs"/>
                        </a:rPr>
                        <a:t>DAYNAME(date)</a:t>
                      </a:r>
                    </a:p>
                  </a:txBody>
                  <a:tcPr marL="76200" marR="76200" marT="76200" marB="76200" anchor="ctr"/>
                </a:tc>
                <a:tc>
                  <a:txBody>
                    <a:bodyPr/>
                    <a:lstStyle/>
                    <a:p>
                      <a:pPr fontAlgn="t"/>
                      <a:r>
                        <a:rPr lang="en-IN" sz="1900" dirty="0">
                          <a:effectLst/>
                          <a:latin typeface="Arial" panose="020B0604020202020204" pitchFamily="34" charset="0"/>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900" kern="1200" dirty="0">
                          <a:solidFill>
                            <a:srgbClr val="0077AA"/>
                          </a:solidFill>
                          <a:latin typeface="Liberation Mono"/>
                          <a:ea typeface="+mn-ea"/>
                          <a:cs typeface="+mn-cs"/>
                        </a:rPr>
                        <a:t>DAYOFMONTH(date)</a:t>
                      </a:r>
                    </a:p>
                  </a:txBody>
                  <a:tcPr marL="76200" marR="76200" marT="76200" marB="76200" anchor="ctr"/>
                </a:tc>
                <a:tc>
                  <a:txBody>
                    <a:bodyPr/>
                    <a:lstStyle/>
                    <a:p>
                      <a:pPr fontAlgn="t"/>
                      <a:r>
                        <a:rPr lang="en-IN" sz="1900" dirty="0">
                          <a:effectLst/>
                          <a:latin typeface="Arial" panose="020B0604020202020204" pitchFamily="34" charset="0"/>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900" kern="1200" dirty="0">
                          <a:solidFill>
                            <a:srgbClr val="0077AA"/>
                          </a:solidFill>
                          <a:latin typeface="Liberation Mono"/>
                          <a:ea typeface="+mn-ea"/>
                          <a:cs typeface="+mn-cs"/>
                        </a:rPr>
                        <a:t>DAYOFWEEK(date)</a:t>
                      </a:r>
                    </a:p>
                  </a:txBody>
                  <a:tcPr marL="76200" marR="76200" marT="76200" marB="76200" anchor="ctr"/>
                </a:tc>
                <a:tc>
                  <a:txBody>
                    <a:bodyPr/>
                    <a:lstStyle/>
                    <a:p>
                      <a:pPr fontAlgn="t"/>
                      <a:r>
                        <a:rPr kumimoji="0" lang="en-IN" sz="1900" kern="1200" dirty="0">
                          <a:solidFill>
                            <a:schemeClr val="tx1"/>
                          </a:solidFill>
                          <a:effectLst/>
                          <a:latin typeface="Arial" panose="020B0604020202020204" pitchFamily="34" charset="0"/>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900" kern="1200" dirty="0">
                          <a:solidFill>
                            <a:srgbClr val="0077AA"/>
                          </a:solidFill>
                          <a:latin typeface="Liberation Mono"/>
                          <a:ea typeface="+mn-ea"/>
                          <a:cs typeface="+mn-cs"/>
                        </a:rPr>
                        <a:t>DAYOFYEAR(date)</a:t>
                      </a:r>
                    </a:p>
                  </a:txBody>
                  <a:tcPr marL="76200" marR="76200" marT="76200" marB="76200" anchor="ctr"/>
                </a:tc>
                <a:tc>
                  <a:txBody>
                    <a:bodyPr/>
                    <a:lstStyle/>
                    <a:p>
                      <a:pPr fontAlgn="t"/>
                      <a:r>
                        <a:rPr lang="en-IN" sz="1900" dirty="0">
                          <a:effectLst/>
                          <a:latin typeface="Arial" panose="020B0604020202020204" pitchFamily="34" charset="0"/>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900" kern="1200" dirty="0">
                          <a:solidFill>
                            <a:srgbClr val="0077AA"/>
                          </a:solidFill>
                          <a:latin typeface="Liberation Mono"/>
                          <a:ea typeface="+mn-ea"/>
                          <a:cs typeface="+mn-cs"/>
                        </a:rPr>
                        <a:t>LAST_DAY(date)</a:t>
                      </a:r>
                    </a:p>
                  </a:txBody>
                  <a:tcPr marL="76200" marR="76200" marT="76200" marB="76200" anchor="ctr"/>
                </a:tc>
                <a:tc>
                  <a:txBody>
                    <a:bodyPr/>
                    <a:lstStyle/>
                    <a:p>
                      <a:pPr fontAlgn="t"/>
                      <a:r>
                        <a:rPr lang="en-IN" sz="1900" dirty="0">
                          <a:effectLst/>
                          <a:latin typeface="Arial" panose="020B0604020202020204" pitchFamily="34" charset="0"/>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900" kern="1200" dirty="0">
                          <a:solidFill>
                            <a:srgbClr val="0077AA"/>
                          </a:solidFill>
                          <a:latin typeface="Liberation Mono"/>
                          <a:ea typeface="+mn-ea"/>
                          <a:cs typeface="+mn-cs"/>
                        </a:rPr>
                        <a:t>MONTH(date)</a:t>
                      </a:r>
                    </a:p>
                  </a:txBody>
                  <a:tcPr marL="76200" marR="76200" marT="76200" marB="76200" anchor="ctr"/>
                </a:tc>
                <a:tc>
                  <a:txBody>
                    <a:bodyPr/>
                    <a:lstStyle/>
                    <a:p>
                      <a:pPr fontAlgn="t"/>
                      <a:r>
                        <a:rPr lang="en-IN" sz="1900" dirty="0">
                          <a:effectLst/>
                          <a:latin typeface="Arial" panose="020B0604020202020204" pitchFamily="34" charset="0"/>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900" kern="1200" dirty="0">
                          <a:solidFill>
                            <a:srgbClr val="0077AA"/>
                          </a:solidFill>
                          <a:latin typeface="Liberation Mono"/>
                          <a:ea typeface="+mn-ea"/>
                          <a:cs typeface="+mn-cs"/>
                        </a:rPr>
                        <a:t>MONTHNAME(date)</a:t>
                      </a:r>
                    </a:p>
                  </a:txBody>
                  <a:tcPr marL="76200" marR="76200" marT="76200" marB="76200" anchor="ctr"/>
                </a:tc>
                <a:tc>
                  <a:txBody>
                    <a:bodyPr/>
                    <a:lstStyle/>
                    <a:p>
                      <a:pPr fontAlgn="t"/>
                      <a:r>
                        <a:rPr lang="en-IN" sz="1900" dirty="0">
                          <a:effectLst/>
                          <a:latin typeface="Arial" panose="020B0604020202020204" pitchFamily="34" charset="0"/>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335360" y="5445224"/>
            <a:ext cx="11449272" cy="76944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t> </a:t>
            </a:r>
            <a:r>
              <a:rPr lang="en-IN" dirty="0">
                <a:solidFill>
                  <a:srgbClr val="3F6971"/>
                </a:solidFill>
                <a:latin typeface="Arial" panose="020B0604020202020204" pitchFamily="34" charset="0"/>
              </a:rPr>
              <a:t>dayofweek</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rPr>
              <a:t>weekday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a:t>
            </a:r>
          </a:p>
          <a:p>
            <a:endParaRPr lang="en-IN" sz="800" dirty="0">
              <a:solidFill>
                <a:srgbClr val="DD4A68"/>
              </a:solidFill>
              <a:latin typeface="Arial" panose="020B0604020202020204" pitchFamily="34" charset="0"/>
              <a:ea typeface="Times New Roman" panose="02020603050405020304" pitchFamily="18" charset="0"/>
            </a:endParaRPr>
          </a:p>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rPr>
              <a:t>dayofweek</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rPr>
              <a:t>date_add</a:t>
            </a:r>
            <a:r>
              <a:rPr lang="en-IN" dirty="0">
                <a:solidFill>
                  <a:schemeClr val="bg1">
                    <a:lumMod val="65000"/>
                  </a:schemeClr>
                </a:solidFill>
                <a:latin typeface="Arial" panose="020B0604020202020204" pitchFamily="34" charset="0"/>
                <a:ea typeface="Times New Roman" panose="02020603050405020304" pitchFamily="18" charset="0"/>
              </a:rPr>
              <a:t> (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rPr>
              <a:t>interval</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rPr>
              <a:t>day</a:t>
            </a:r>
            <a:r>
              <a:rPr lang="en-IN" dirty="0">
                <a:solidFill>
                  <a:schemeClr val="bg1">
                    <a:lumMod val="65000"/>
                  </a:schemeClr>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rPr>
              <a:t>weekday</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rPr>
              <a:t>date_add</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rPr>
              <a:t>interval</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rPr>
              <a:t>day</a:t>
            </a:r>
            <a:r>
              <a:rPr lang="en-IN" dirty="0">
                <a:solidFill>
                  <a:schemeClr val="bg1">
                    <a:lumMod val="65000"/>
                  </a:schemeClr>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 Functions</a:t>
            </a:r>
          </a:p>
        </p:txBody>
      </p:sp>
      <p:graphicFrame>
        <p:nvGraphicFramePr>
          <p:cNvPr id="6" name="Table 5"/>
          <p:cNvGraphicFramePr>
            <a:graphicFrameLocks noGrp="1"/>
          </p:cNvGraphicFramePr>
          <p:nvPr>
            <p:extLst>
              <p:ext uri="{D42A27DB-BD31-4B8C-83A1-F6EECF244321}">
                <p14:modId xmlns:p14="http://schemas.microsoft.com/office/powerpoint/2010/main" val="4019947576"/>
              </p:ext>
            </p:extLst>
          </p:nvPr>
        </p:nvGraphicFramePr>
        <p:xfrm>
          <a:off x="407368" y="968951"/>
          <a:ext cx="11521280" cy="3828201"/>
        </p:xfrm>
        <a:graphic>
          <a:graphicData uri="http://schemas.openxmlformats.org/drawingml/2006/table">
            <a:tbl>
              <a:tblPr firstRow="1" bandRow="1">
                <a:tableStyleId>{7E9639D4-E3E2-4D34-9284-5A2195B3D0D7}</a:tableStyleId>
              </a:tblPr>
              <a:tblGrid>
                <a:gridCol w="2880320">
                  <a:extLst>
                    <a:ext uri="{9D8B030D-6E8A-4147-A177-3AD203B41FA5}">
                      <a16:colId xmlns:a16="http://schemas.microsoft.com/office/drawing/2014/main" val="20000"/>
                    </a:ext>
                  </a:extLst>
                </a:gridCol>
                <a:gridCol w="864096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fontAlgn="t"/>
                      <a:r>
                        <a:rPr kumimoji="0" lang="en-IN" sz="1900" kern="1200" dirty="0">
                          <a:solidFill>
                            <a:srgbClr val="0077AA"/>
                          </a:solidFill>
                          <a:latin typeface="Liberation Mono"/>
                          <a:ea typeface="+mn-ea"/>
                          <a:cs typeface="+mn-cs"/>
                        </a:rPr>
                        <a:t>WEEKDAY(date)</a:t>
                      </a:r>
                    </a:p>
                  </a:txBody>
                  <a:tcPr marL="76200" marR="76200" marT="76200" marB="76200" anchor="ctr"/>
                </a:tc>
                <a:tc>
                  <a:txBody>
                    <a:bodyPr/>
                    <a:lstStyle/>
                    <a:p>
                      <a:pPr fontAlgn="t"/>
                      <a:r>
                        <a:rPr kumimoji="0" lang="en-IN" sz="1900" kern="1200" dirty="0">
                          <a:solidFill>
                            <a:schemeClr val="tx1"/>
                          </a:solidFill>
                          <a:effectLst/>
                          <a:latin typeface="Arial" panose="020B0604020202020204" pitchFamily="34" charset="0"/>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900" kern="1200" dirty="0">
                          <a:solidFill>
                            <a:srgbClr val="0077AA"/>
                          </a:solidFill>
                          <a:latin typeface="Liberation Mono"/>
                          <a:ea typeface="+mn-ea"/>
                          <a:cs typeface="+mn-cs"/>
                        </a:rPr>
                        <a:t>WEEKOFYEAR(date)</a:t>
                      </a:r>
                    </a:p>
                  </a:txBody>
                  <a:tcPr marL="76200" marR="76200" marT="76200" marB="76200" anchor="ctr"/>
                </a:tc>
                <a:tc>
                  <a:txBody>
                    <a:bodyPr/>
                    <a:lstStyle/>
                    <a:p>
                      <a:pPr fontAlgn="t"/>
                      <a:r>
                        <a:rPr lang="en-IN" sz="1900" dirty="0">
                          <a:effectLst/>
                          <a:latin typeface="Arial" panose="020B0604020202020204" pitchFamily="34" charset="0"/>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900" kern="1200" dirty="0">
                          <a:solidFill>
                            <a:srgbClr val="0077AA"/>
                          </a:solidFill>
                          <a:latin typeface="Liberation Mono"/>
                          <a:ea typeface="+mn-ea"/>
                          <a:cs typeface="+mn-cs"/>
                        </a:rPr>
                        <a:t>QUARTER(date)</a:t>
                      </a:r>
                    </a:p>
                  </a:txBody>
                  <a:tcPr marL="76200" marR="76200" marT="76200" marB="76200" anchor="ctr"/>
                </a:tc>
                <a:tc>
                  <a:txBody>
                    <a:bodyPr/>
                    <a:lstStyle/>
                    <a:p>
                      <a:pPr fontAlgn="t"/>
                      <a:r>
                        <a:rPr lang="en-IN" sz="1900" dirty="0">
                          <a:effectLst/>
                          <a:latin typeface="Arial" panose="020B0604020202020204" pitchFamily="34" charset="0"/>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900" kern="1200" dirty="0">
                          <a:solidFill>
                            <a:srgbClr val="0077AA"/>
                          </a:solidFill>
                          <a:latin typeface="Liberation Mono"/>
                          <a:ea typeface="+mn-ea"/>
                          <a:cs typeface="+mn-cs"/>
                        </a:rPr>
                        <a:t>HOUR(time)</a:t>
                      </a:r>
                    </a:p>
                  </a:txBody>
                  <a:tcPr marL="76200" marR="76200" marT="76200" marB="76200" anchor="ctr"/>
                </a:tc>
                <a:tc>
                  <a:txBody>
                    <a:bodyPr/>
                    <a:lstStyle/>
                    <a:p>
                      <a:pPr fontAlgn="t"/>
                      <a:r>
                        <a:rPr lang="en-IN" sz="1900" dirty="0">
                          <a:effectLst/>
                          <a:latin typeface="Arial" panose="020B0604020202020204" pitchFamily="34" charset="0"/>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900" kern="1200" dirty="0">
                          <a:solidFill>
                            <a:srgbClr val="0077AA"/>
                          </a:solidFill>
                          <a:latin typeface="Liberation Mono"/>
                          <a:ea typeface="+mn-ea"/>
                          <a:cs typeface="+mn-cs"/>
                        </a:rPr>
                        <a:t>MINUTE(time)</a:t>
                      </a:r>
                    </a:p>
                  </a:txBody>
                  <a:tcPr marL="76200" marR="76200" marT="76200" marB="76200" anchor="ctr"/>
                </a:tc>
                <a:tc>
                  <a:txBody>
                    <a:bodyPr/>
                    <a:lstStyle/>
                    <a:p>
                      <a:pPr fontAlgn="t"/>
                      <a:r>
                        <a:rPr lang="en-IN" sz="1900" dirty="0">
                          <a:effectLst/>
                          <a:latin typeface="Arial" panose="020B0604020202020204" pitchFamily="34" charset="0"/>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900" kern="1200" dirty="0">
                          <a:solidFill>
                            <a:srgbClr val="0077AA"/>
                          </a:solidFill>
                          <a:latin typeface="Liberation Mono"/>
                          <a:ea typeface="+mn-ea"/>
                          <a:cs typeface="+mn-cs"/>
                        </a:rPr>
                        <a:t>SECOND(time)</a:t>
                      </a:r>
                    </a:p>
                  </a:txBody>
                  <a:tcPr marL="76200" marR="76200" marT="76200" marB="76200" anchor="ctr"/>
                </a:tc>
                <a:tc>
                  <a:txBody>
                    <a:bodyPr/>
                    <a:lstStyle/>
                    <a:p>
                      <a:pPr fontAlgn="t"/>
                      <a:r>
                        <a:rPr lang="en-IN" sz="1900" dirty="0">
                          <a:effectLst/>
                          <a:latin typeface="Arial" panose="020B0604020202020204" pitchFamily="34" charset="0"/>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900" kern="1200" dirty="0">
                          <a:solidFill>
                            <a:srgbClr val="0077AA"/>
                          </a:solidFill>
                          <a:latin typeface="Liberation Mono"/>
                          <a:ea typeface="+mn-ea"/>
                          <a:cs typeface="+mn-cs"/>
                        </a:rPr>
                        <a:t>DATEDIFF(expr1,expr2)</a:t>
                      </a:r>
                    </a:p>
                  </a:txBody>
                  <a:tcPr marL="76200" marR="76200" marT="76200" marB="76200" anchor="ctr"/>
                </a:tc>
                <a:tc>
                  <a:txBody>
                    <a:bodyPr/>
                    <a:lstStyle/>
                    <a:p>
                      <a:pPr fontAlgn="t"/>
                      <a:r>
                        <a:rPr kumimoji="0" lang="en-IN" sz="1900" b="0" i="0" kern="1200" dirty="0">
                          <a:solidFill>
                            <a:schemeClr val="tx1"/>
                          </a:solidFill>
                          <a:effectLst/>
                          <a:latin typeface="+mn-lt"/>
                          <a:ea typeface="+mn-ea"/>
                          <a:cs typeface="+mn-cs"/>
                        </a:rPr>
                        <a:t>Returns the number of days between two dates or datetimes.</a:t>
                      </a:r>
                      <a:endParaRPr lang="en-IN" sz="1900" dirty="0">
                        <a:effectLst/>
                        <a:latin typeface="Arial" panose="020B0604020202020204" pitchFamily="34" charset="0"/>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bl>
          </a:graphicData>
        </a:graphic>
      </p:graphicFrame>
      <p:sp>
        <p:nvSpPr>
          <p:cNvPr id="5" name="Rectangle 4"/>
          <p:cNvSpPr/>
          <p:nvPr/>
        </p:nvSpPr>
        <p:spPr>
          <a:xfrm>
            <a:off x="377911" y="5301208"/>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rPr>
              <a:t>interval</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weekday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rPr>
              <a:t>interval</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hiredate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17;</a:t>
            </a:r>
          </a:p>
        </p:txBody>
      </p:sp>
    </p:spTree>
    <p:extLst>
      <p:ext uri="{BB962C8B-B14F-4D97-AF65-F5344CB8AC3E}">
        <p14:creationId xmlns:p14="http://schemas.microsoft.com/office/powerpoint/2010/main" val="2238145823"/>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3F6971"/>
                </a:solidFill>
                <a:latin typeface="Arial" panose="020B0604020202020204" pitchFamily="34" charset="0"/>
                <a:ea typeface="Times New Roman" panose="02020603050405020304" pitchFamily="18" charset="0"/>
              </a:rPr>
              <a:t>date_format</a:t>
            </a:r>
            <a:r>
              <a:rPr lang="en-US"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 </a:t>
            </a:r>
            <a:r>
              <a:rPr lang="en-US"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a:t>
            </a:r>
            <a:r>
              <a:rPr lang="en-IN" dirty="0">
                <a:solidFill>
                  <a:schemeClr val="bg1">
                    <a:lumMod val="65000"/>
                  </a:schemeClr>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endParaRPr lang="en-IN" dirty="0">
              <a:latin typeface="Arial" panose="020B0604020202020204" pitchFamily="34" charset="0"/>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1254514055"/>
              </p:ext>
            </p:extLst>
          </p:nvPr>
        </p:nvGraphicFramePr>
        <p:xfrm>
          <a:off x="335360" y="949386"/>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a:spcAft>
                          <a:spcPts val="0"/>
                        </a:spcAft>
                      </a:pPr>
                      <a:r>
                        <a:rPr kumimoji="0" lang="en-US" sz="1900" kern="1200" dirty="0">
                          <a:solidFill>
                            <a:srgbClr val="0077AA"/>
                          </a:solidFill>
                          <a:latin typeface="Liberation Mono"/>
                          <a:ea typeface="+mn-ea"/>
                          <a:cs typeface="+mn-cs"/>
                        </a:rPr>
                        <a:t>%a</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Abbreviated weekday name (Sun-Sat)</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900" kern="1200" dirty="0">
                          <a:solidFill>
                            <a:srgbClr val="0077AA"/>
                          </a:solidFill>
                          <a:latin typeface="Liberation Mono"/>
                          <a:ea typeface="+mn-ea"/>
                          <a:cs typeface="+mn-cs"/>
                        </a:rPr>
                        <a:t>%b</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900" dirty="0">
                          <a:effectLst/>
                          <a:latin typeface="Liberation Mono"/>
                          <a:ea typeface="Times New Roman" panose="02020603050405020304" pitchFamily="18" charset="0"/>
                        </a:rPr>
                        <a:t>Abbreviated month name (Jan-Dec)</a:t>
                      </a:r>
                      <a:endParaRPr lang="en-IN" sz="19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900" kern="1200" dirty="0">
                          <a:solidFill>
                            <a:srgbClr val="0077AA"/>
                          </a:solidFill>
                          <a:latin typeface="Liberation Mono"/>
                          <a:ea typeface="+mn-ea"/>
                          <a:cs typeface="+mn-cs"/>
                        </a:rPr>
                        <a:t>%c</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900" dirty="0">
                          <a:effectLst/>
                          <a:latin typeface="Liberation Mono"/>
                          <a:ea typeface="Times New Roman" panose="02020603050405020304" pitchFamily="18" charset="0"/>
                        </a:rPr>
                        <a:t>Month, numeric (0-12)</a:t>
                      </a:r>
                      <a:endParaRPr lang="en-IN" sz="19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900" kern="1200" dirty="0">
                          <a:solidFill>
                            <a:srgbClr val="0077AA"/>
                          </a:solidFill>
                          <a:latin typeface="Liberation Mono"/>
                          <a:ea typeface="+mn-ea"/>
                          <a:cs typeface="+mn-cs"/>
                        </a:rPr>
                        <a:t>%D</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900" dirty="0">
                          <a:effectLst/>
                          <a:latin typeface="Liberation Mono"/>
                          <a:ea typeface="Times New Roman" panose="02020603050405020304" pitchFamily="18" charset="0"/>
                        </a:rPr>
                        <a:t>Day of month with English suffix (0th, 1st, 2nd, 3rd, �)</a:t>
                      </a:r>
                      <a:endParaRPr lang="en-IN" sz="19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900" kern="1200" dirty="0">
                          <a:solidFill>
                            <a:srgbClr val="0077AA"/>
                          </a:solidFill>
                          <a:latin typeface="Liberation Mono"/>
                          <a:ea typeface="+mn-ea"/>
                          <a:cs typeface="+mn-cs"/>
                        </a:rPr>
                        <a:t>%d</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900" dirty="0">
                          <a:effectLst/>
                          <a:latin typeface="Liberation Mono"/>
                          <a:ea typeface="Times New Roman" panose="02020603050405020304" pitchFamily="18" charset="0"/>
                        </a:rPr>
                        <a:t>Day of month, numeric (00-31)</a:t>
                      </a:r>
                      <a:endParaRPr lang="en-IN" sz="19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900" kern="1200" dirty="0">
                          <a:solidFill>
                            <a:srgbClr val="0077AA"/>
                          </a:solidFill>
                          <a:latin typeface="Liberation Mono"/>
                          <a:ea typeface="+mn-ea"/>
                          <a:cs typeface="+mn-cs"/>
                        </a:rPr>
                        <a:t>%e</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900" dirty="0">
                          <a:effectLst/>
                          <a:latin typeface="Liberation Mono"/>
                          <a:ea typeface="Times New Roman" panose="02020603050405020304" pitchFamily="18" charset="0"/>
                        </a:rPr>
                        <a:t>Day of month, numeric (0-31)</a:t>
                      </a:r>
                      <a:endParaRPr lang="en-IN" sz="19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900" kern="1200" dirty="0">
                          <a:solidFill>
                            <a:srgbClr val="0077AA"/>
                          </a:solidFill>
                          <a:latin typeface="Liberation Mono"/>
                          <a:ea typeface="+mn-ea"/>
                          <a:cs typeface="+mn-cs"/>
                        </a:rPr>
                        <a:t>%f</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Microseconds (000000-999999)</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900" kern="1200" dirty="0">
                          <a:solidFill>
                            <a:srgbClr val="0077AA"/>
                          </a:solidFill>
                          <a:latin typeface="Liberation Mono"/>
                          <a:ea typeface="+mn-ea"/>
                          <a:cs typeface="+mn-cs"/>
                        </a:rPr>
                        <a:t>%H</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Hour (00-23)</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900" kern="1200" dirty="0">
                          <a:solidFill>
                            <a:srgbClr val="0077AA"/>
                          </a:solidFill>
                          <a:latin typeface="Liberation Mono"/>
                          <a:ea typeface="+mn-ea"/>
                          <a:cs typeface="+mn-cs"/>
                        </a:rPr>
                        <a:t>%h</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Hour (01-12)</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157351729"/>
              </p:ext>
            </p:extLst>
          </p:nvPr>
        </p:nvGraphicFramePr>
        <p:xfrm>
          <a:off x="335360" y="787404"/>
          <a:ext cx="11521280" cy="5308596"/>
        </p:xfrm>
        <a:graphic>
          <a:graphicData uri="http://schemas.openxmlformats.org/drawingml/2006/table">
            <a:tbl>
              <a:tblPr firstRow="1" bandRow="1">
                <a:tableStyleId>{7E9639D4-E3E2-4D34-9284-5A2195B3D0D7}</a:tableStyleId>
              </a:tblPr>
              <a:tblGrid>
                <a:gridCol w="1787784">
                  <a:extLst>
                    <a:ext uri="{9D8B030D-6E8A-4147-A177-3AD203B41FA5}">
                      <a16:colId xmlns:a16="http://schemas.microsoft.com/office/drawing/2014/main" val="20000"/>
                    </a:ext>
                  </a:extLst>
                </a:gridCol>
                <a:gridCol w="9733496">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a:spcAft>
                          <a:spcPts val="0"/>
                        </a:spcAft>
                      </a:pPr>
                      <a:r>
                        <a:rPr kumimoji="0" lang="en-US" sz="1900" kern="1200" dirty="0">
                          <a:solidFill>
                            <a:srgbClr val="0077AA"/>
                          </a:solidFill>
                          <a:latin typeface="Liberation Mono"/>
                          <a:ea typeface="+mn-ea"/>
                          <a:cs typeface="+mn-cs"/>
                        </a:rPr>
                        <a:t>%I</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Hour (01-12)</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900" kern="1200" dirty="0">
                          <a:solidFill>
                            <a:srgbClr val="0077AA"/>
                          </a:solidFill>
                          <a:latin typeface="Liberation Mono"/>
                          <a:ea typeface="+mn-ea"/>
                          <a:cs typeface="+mn-cs"/>
                        </a:rPr>
                        <a:t>%i</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Minutes, numeric (00-59)</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900" kern="1200" dirty="0">
                          <a:solidFill>
                            <a:srgbClr val="0077AA"/>
                          </a:solidFill>
                          <a:latin typeface="Liberation Mono"/>
                          <a:ea typeface="+mn-ea"/>
                          <a:cs typeface="+mn-cs"/>
                        </a:rPr>
                        <a:t>%j</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Day of year (001-366)</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900" kern="1200" dirty="0">
                          <a:solidFill>
                            <a:srgbClr val="0077AA"/>
                          </a:solidFill>
                          <a:latin typeface="Liberation Mono"/>
                          <a:ea typeface="+mn-ea"/>
                          <a:cs typeface="+mn-cs"/>
                        </a:rPr>
                        <a:t>%k</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Hour (0-23)</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900" kern="1200" dirty="0">
                          <a:solidFill>
                            <a:srgbClr val="0077AA"/>
                          </a:solidFill>
                          <a:latin typeface="Liberation Mono"/>
                          <a:ea typeface="+mn-ea"/>
                          <a:cs typeface="+mn-cs"/>
                        </a:rPr>
                        <a:t>%l</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Hour (1-12)</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900" kern="1200" dirty="0">
                          <a:solidFill>
                            <a:srgbClr val="0077AA"/>
                          </a:solidFill>
                          <a:latin typeface="Liberation Mono"/>
                          <a:ea typeface="+mn-ea"/>
                          <a:cs typeface="+mn-cs"/>
                        </a:rPr>
                        <a:t>%M</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Month name (January-December)</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900" kern="1200" dirty="0">
                          <a:solidFill>
                            <a:srgbClr val="0077AA"/>
                          </a:solidFill>
                          <a:latin typeface="Liberation Mono"/>
                          <a:ea typeface="+mn-ea"/>
                          <a:cs typeface="+mn-cs"/>
                        </a:rPr>
                        <a:t>%m</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Month, numeric (00-12)</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900" kern="1200" dirty="0">
                          <a:solidFill>
                            <a:srgbClr val="0077AA"/>
                          </a:solidFill>
                          <a:latin typeface="Liberation Mono"/>
                          <a:ea typeface="+mn-ea"/>
                          <a:cs typeface="+mn-cs"/>
                        </a:rPr>
                        <a:t>%p</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AM or PM</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900" kern="1200" dirty="0">
                          <a:solidFill>
                            <a:srgbClr val="0077AA"/>
                          </a:solidFill>
                          <a:latin typeface="Liberation Mono"/>
                          <a:ea typeface="+mn-ea"/>
                          <a:cs typeface="+mn-cs"/>
                        </a:rPr>
                        <a:t>%r</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900" kern="1200" dirty="0">
                          <a:solidFill>
                            <a:srgbClr val="0077AA"/>
                          </a:solidFill>
                          <a:latin typeface="Liberation Mono"/>
                          <a:ea typeface="+mn-ea"/>
                          <a:cs typeface="+mn-cs"/>
                        </a:rPr>
                        <a:t>%S</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Seconds (00-59)</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900" kern="1200" dirty="0">
                          <a:solidFill>
                            <a:srgbClr val="0077AA"/>
                          </a:solidFill>
                          <a:latin typeface="Liberation Mono"/>
                          <a:ea typeface="+mn-ea"/>
                          <a:cs typeface="+mn-cs"/>
                        </a:rPr>
                        <a:t>%s</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Seconds (00-59)</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3F6971"/>
                </a:solidFill>
                <a:latin typeface="Arial" panose="020B0604020202020204" pitchFamily="34" charset="0"/>
                <a:ea typeface="Times New Roman" panose="02020603050405020304" pitchFamily="18" charset="0"/>
              </a:rPr>
              <a:t>date_format</a:t>
            </a:r>
            <a:r>
              <a:rPr lang="en-US"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 </a:t>
            </a:r>
            <a:r>
              <a:rPr lang="en-US"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'%j'</a:t>
            </a:r>
            <a:r>
              <a:rPr lang="en-IN" dirty="0">
                <a:solidFill>
                  <a:schemeClr val="bg1">
                    <a:lumMod val="65000"/>
                  </a:schemeClr>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endParaRPr lang="en-IN" dirty="0">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476962598"/>
              </p:ext>
            </p:extLst>
          </p:nvPr>
        </p:nvGraphicFramePr>
        <p:xfrm>
          <a:off x="335360" y="787404"/>
          <a:ext cx="11521280" cy="5308596"/>
        </p:xfrm>
        <a:graphic>
          <a:graphicData uri="http://schemas.openxmlformats.org/drawingml/2006/table">
            <a:tbl>
              <a:tblPr firstRow="1" bandRow="1">
                <a:tableStyleId>{7E9639D4-E3E2-4D34-9284-5A2195B3D0D7}</a:tableStyleId>
              </a:tblPr>
              <a:tblGrid>
                <a:gridCol w="1787786">
                  <a:extLst>
                    <a:ext uri="{9D8B030D-6E8A-4147-A177-3AD203B41FA5}">
                      <a16:colId xmlns:a16="http://schemas.microsoft.com/office/drawing/2014/main" val="20000"/>
                    </a:ext>
                  </a:extLst>
                </a:gridCol>
                <a:gridCol w="9733494">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lvl="0">
                        <a:spcAft>
                          <a:spcPts val="0"/>
                        </a:spcAft>
                      </a:pPr>
                      <a:r>
                        <a:rPr kumimoji="0" lang="en-US" sz="1900" kern="1200" dirty="0">
                          <a:solidFill>
                            <a:srgbClr val="0077AA"/>
                          </a:solidFill>
                          <a:latin typeface="Liberation Mono"/>
                          <a:ea typeface="+mn-ea"/>
                          <a:cs typeface="+mn-cs"/>
                        </a:rPr>
                        <a:t>%T</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a:solidFill>
                            <a:schemeClr val="tx1"/>
                          </a:solidFill>
                          <a:effectLst/>
                          <a:latin typeface="Liberation Mono"/>
                          <a:ea typeface="Times New Roman" panose="02020603050405020304" pitchFamily="18" charset="0"/>
                          <a:cs typeface="+mn-cs"/>
                        </a:rPr>
                        <a:t>Time, 24-hour (hh:mm:ss)</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900" kern="1200" dirty="0">
                          <a:solidFill>
                            <a:srgbClr val="0077AA"/>
                          </a:solidFill>
                          <a:latin typeface="Liberation Mono"/>
                          <a:ea typeface="+mn-ea"/>
                          <a:cs typeface="+mn-cs"/>
                        </a:rPr>
                        <a:t>%U</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900" kern="1200" dirty="0">
                          <a:solidFill>
                            <a:srgbClr val="0077AA"/>
                          </a:solidFill>
                          <a:latin typeface="Liberation Mono"/>
                          <a:ea typeface="+mn-ea"/>
                          <a:cs typeface="+mn-cs"/>
                        </a:rPr>
                        <a:t>%u</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900" kern="1200" dirty="0">
                          <a:solidFill>
                            <a:srgbClr val="0077AA"/>
                          </a:solidFill>
                          <a:latin typeface="Liberation Mono"/>
                          <a:ea typeface="+mn-ea"/>
                          <a:cs typeface="+mn-cs"/>
                        </a:rPr>
                        <a:t>%V</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900" kern="1200" dirty="0">
                          <a:solidFill>
                            <a:srgbClr val="0077AA"/>
                          </a:solidFill>
                          <a:latin typeface="Liberation Mono"/>
                          <a:ea typeface="+mn-ea"/>
                          <a:cs typeface="+mn-cs"/>
                        </a:rPr>
                        <a:t>%v</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900" kern="1200" dirty="0">
                          <a:solidFill>
                            <a:srgbClr val="0077AA"/>
                          </a:solidFill>
                          <a:latin typeface="Liberation Mono"/>
                          <a:ea typeface="+mn-ea"/>
                          <a:cs typeface="+mn-cs"/>
                        </a:rPr>
                        <a:t>%W</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Weekday name (Sunday-Saturday)</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900" kern="1200" dirty="0">
                          <a:solidFill>
                            <a:srgbClr val="0077AA"/>
                          </a:solidFill>
                          <a:latin typeface="Liberation Mono"/>
                          <a:ea typeface="+mn-ea"/>
                          <a:cs typeface="+mn-cs"/>
                        </a:rPr>
                        <a:t>%w</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Day of the week (0=Sunday, 6=Saturday)</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900" kern="1200" dirty="0">
                          <a:solidFill>
                            <a:srgbClr val="0077AA"/>
                          </a:solidFill>
                          <a:latin typeface="Liberation Mono"/>
                          <a:ea typeface="+mn-ea"/>
                          <a:cs typeface="+mn-cs"/>
                        </a:rPr>
                        <a:t>%X</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900" kern="1200" dirty="0">
                          <a:solidFill>
                            <a:srgbClr val="0077AA"/>
                          </a:solidFill>
                          <a:latin typeface="Liberation Mono"/>
                          <a:ea typeface="+mn-ea"/>
                          <a:cs typeface="+mn-cs"/>
                        </a:rPr>
                        <a:t>%x</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900" kern="1200" dirty="0">
                          <a:solidFill>
                            <a:srgbClr val="0077AA"/>
                          </a:solidFill>
                          <a:latin typeface="Liberation Mono"/>
                          <a:ea typeface="+mn-ea"/>
                          <a:cs typeface="+mn-cs"/>
                        </a:rPr>
                        <a:t>%Y</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Year, numeric, four digits</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900" kern="1200" dirty="0">
                          <a:solidFill>
                            <a:srgbClr val="0077AA"/>
                          </a:solidFill>
                          <a:latin typeface="Liberation Mono"/>
                          <a:ea typeface="+mn-ea"/>
                          <a:cs typeface="+mn-cs"/>
                        </a:rPr>
                        <a:t>%y</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Year, numeric, two digits</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3F6971"/>
                </a:solidFill>
                <a:latin typeface="Arial" panose="020B0604020202020204" pitchFamily="34" charset="0"/>
                <a:ea typeface="Times New Roman" panose="02020603050405020304" pitchFamily="18" charset="0"/>
              </a:rPr>
              <a:t>date_format</a:t>
            </a:r>
            <a:r>
              <a:rPr lang="en-US"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 </a:t>
            </a:r>
            <a:r>
              <a:rPr lang="en-US"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'%Y'</a:t>
            </a:r>
            <a:r>
              <a:rPr lang="en-IN" dirty="0">
                <a:solidFill>
                  <a:schemeClr val="bg1">
                    <a:lumMod val="65000"/>
                  </a:schemeClr>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endParaRPr lang="en-IN" dirty="0">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927855" cy="1323439"/>
          </a:xfrm>
          <a:prstGeom prst="rect">
            <a:avLst/>
          </a:prstGeom>
        </p:spPr>
        <p:txBody>
          <a:bodyPr wrap="square">
            <a:spAutoFit/>
          </a:bodyPr>
          <a:lstStyle/>
          <a:p>
            <a:r>
              <a:rPr lang="en-US" sz="2400" dirty="0">
                <a:latin typeface="Arial" pitchFamily="34" charset="0"/>
                <a:cs typeface="Arial" pitchFamily="34" charset="0"/>
              </a:rPr>
              <a:t>Data is any facts that can be recorded and that can be processed by a computer. 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b="1" dirty="0">
                <a:solidFill>
                  <a:srgbClr val="0070C0"/>
                </a:solidFill>
                <a:latin typeface="Arial" pitchFamily="34" charset="0"/>
                <a:cs typeface="Arial" pitchFamily="34" charset="0"/>
              </a:rPr>
              <a:t>number, text, </a:t>
            </a:r>
            <a:r>
              <a:rPr lang="en-US" sz="1600" dirty="0">
                <a:latin typeface="Arial" pitchFamily="34" charset="0"/>
                <a:cs typeface="Arial" pitchFamily="34" charset="0"/>
              </a:rPr>
              <a:t>or</a:t>
            </a:r>
            <a:r>
              <a:rPr lang="en-US" sz="2000" dirty="0">
                <a:latin typeface="Arial" pitchFamily="34" charset="0"/>
                <a:cs typeface="Arial" pitchFamily="34" charset="0"/>
              </a:rPr>
              <a:t> </a:t>
            </a:r>
            <a:r>
              <a:rPr lang="en-US" sz="2000" b="1" dirty="0">
                <a:solidFill>
                  <a:srgbClr val="0070C0"/>
                </a:solidFill>
                <a:latin typeface="Arial" pitchFamily="34" charset="0"/>
                <a:cs typeface="Arial" pitchFamily="34" charset="0"/>
              </a:rPr>
              <a:t>symbol</a:t>
            </a:r>
          </a:p>
          <a:p>
            <a:pPr marL="457200" indent="-457200">
              <a:buFont typeface="Arial" panose="020B0604020202020204" pitchFamily="34" charset="0"/>
              <a:buChar char="•"/>
            </a:pPr>
            <a:endParaRPr lang="en-US" sz="800" b="1" dirty="0">
              <a:solidFill>
                <a:srgbClr val="0070C0"/>
              </a:solidFill>
              <a:latin typeface="Arial" pitchFamily="34" charset="0"/>
              <a:cs typeface="Arial" pitchFamily="34" charset="0"/>
            </a:endParaRPr>
          </a:p>
          <a:p>
            <a:pPr marL="457200" indent="-457200">
              <a:buFont typeface="Arial" panose="020B0604020202020204" pitchFamily="34" charset="0"/>
              <a:buChar char="•"/>
            </a:pPr>
            <a:r>
              <a:rPr lang="en-US" sz="2000" b="1" dirty="0">
                <a:solidFill>
                  <a:srgbClr val="0070C0"/>
                </a:solidFill>
                <a:latin typeface="Arial" pitchFamily="34" charset="0"/>
                <a:cs typeface="Arial" pitchFamily="34" charset="0"/>
              </a:rPr>
              <a:t>images, audio, video, </a:t>
            </a:r>
            <a:r>
              <a:rPr lang="en-US" sz="1600" dirty="0">
                <a:latin typeface="Arial" pitchFamily="34" charset="0"/>
                <a:cs typeface="Arial" pitchFamily="34" charset="0"/>
              </a:rPr>
              <a:t>or</a:t>
            </a:r>
            <a:r>
              <a:rPr lang="en-US" sz="2000" b="1" dirty="0">
                <a:solidFill>
                  <a:srgbClr val="0070C0"/>
                </a:solidFill>
                <a:latin typeface="Arial" pitchFamily="34" charset="0"/>
                <a:cs typeface="Arial" pitchFamily="34" charset="0"/>
              </a:rPr>
              <a:t> signal</a:t>
            </a:r>
            <a:endParaRPr lang="en-US" sz="1600" dirty="0">
              <a:latin typeface="Arial" pitchFamily="34" charset="0"/>
              <a:cs typeface="Arial" pitchFamily="34" charset="0"/>
            </a:endParaRPr>
          </a:p>
        </p:txBody>
      </p:sp>
      <p:sp>
        <p:nvSpPr>
          <p:cNvPr id="4" name="TextBox 3"/>
          <p:cNvSpPr txBox="1"/>
          <p:nvPr/>
        </p:nvSpPr>
        <p:spPr>
          <a:xfrm>
            <a:off x="261407" y="2349433"/>
            <a:ext cx="9145016" cy="1077218"/>
          </a:xfrm>
          <a:prstGeom prst="rect">
            <a:avLst/>
          </a:prstGeom>
          <a:noFill/>
        </p:spPr>
        <p:txBody>
          <a:bodyPr wrap="square" rtlCol="0">
            <a:spAutoFit/>
          </a:bodyPr>
          <a:lstStyle/>
          <a:p>
            <a:r>
              <a:rPr lang="en-US" sz="2400" dirty="0">
                <a:solidFill>
                  <a:srgbClr val="FF0000"/>
                </a:solidFill>
                <a:latin typeface="Gill Sans MT (Body)"/>
                <a:cs typeface="Arial" panose="020B0604020202020204" pitchFamily="34" charset="0"/>
              </a:rPr>
              <a:t>Remember:</a:t>
            </a:r>
          </a:p>
          <a:p>
            <a:endParaRPr lang="en-US" sz="800" dirty="0">
              <a:solidFill>
                <a:srgbClr val="FF0000"/>
              </a:solidFill>
              <a:latin typeface="Gill Sans MT (Body)"/>
              <a:cs typeface="Arial" panose="020B0604020202020204" pitchFamily="34" charset="0"/>
            </a:endParaRPr>
          </a:p>
          <a:p>
            <a:pPr marL="342900" indent="-342900">
              <a:buFont typeface="Arial" panose="020B0604020202020204" pitchFamily="34" charset="0"/>
              <a:buChar char="•"/>
            </a:pPr>
            <a:r>
              <a:rPr lang="en-US" sz="2400" dirty="0">
                <a:latin typeface="Arial" pitchFamily="34" charset="0"/>
                <a:cs typeface="Arial" pitchFamily="34" charset="0"/>
              </a:rPr>
              <a:t>Data can be in the form of </a:t>
            </a:r>
            <a:r>
              <a:rPr lang="en-US" sz="3200" b="1" dirty="0">
                <a:solidFill>
                  <a:srgbClr val="0070C0"/>
                </a:solidFill>
                <a:latin typeface="Arial" pitchFamily="34" charset="0"/>
                <a:cs typeface="Arial" pitchFamily="34" charset="0"/>
              </a:rPr>
              <a:t>Text</a:t>
            </a:r>
            <a:r>
              <a:rPr lang="en-US" sz="2800" dirty="0">
                <a:latin typeface="Arial" pitchFamily="34" charset="0"/>
                <a:cs typeface="Arial" pitchFamily="34" charset="0"/>
              </a:rPr>
              <a:t> or </a:t>
            </a:r>
            <a:r>
              <a:rPr lang="en-US" sz="3200" b="1" dirty="0">
                <a:solidFill>
                  <a:srgbClr val="0070C0"/>
                </a:solidFill>
                <a:latin typeface="Arial" pitchFamily="34" charset="0"/>
                <a:cs typeface="Arial" pitchFamily="34" charset="0"/>
              </a:rPr>
              <a:t>Multimedia</a:t>
            </a:r>
          </a:p>
        </p:txBody>
      </p:sp>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68208" y="3303540"/>
            <a:ext cx="3352364" cy="348970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056396962"/>
              </p:ext>
            </p:extLst>
          </p:nvPr>
        </p:nvGraphicFramePr>
        <p:xfrm>
          <a:off x="335360" y="787405"/>
          <a:ext cx="11521280" cy="5654463"/>
        </p:xfrm>
        <a:graphic>
          <a:graphicData uri="http://schemas.openxmlformats.org/drawingml/2006/table">
            <a:tbl>
              <a:tblPr firstRow="1" bandRow="1">
                <a:tableStyleId>{7E9639D4-E3E2-4D34-9284-5A2195B3D0D7}</a:tableStyleId>
              </a:tblPr>
              <a:tblGrid>
                <a:gridCol w="2304256">
                  <a:extLst>
                    <a:ext uri="{9D8B030D-6E8A-4147-A177-3AD203B41FA5}">
                      <a16:colId xmlns:a16="http://schemas.microsoft.com/office/drawing/2014/main" val="20000"/>
                    </a:ext>
                  </a:extLst>
                </a:gridCol>
                <a:gridCol w="9217024">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a:spcAft>
                          <a:spcPts val="0"/>
                        </a:spcAft>
                      </a:pPr>
                      <a:r>
                        <a:rPr kumimoji="0" lang="en-IN" sz="1900" kern="1200" dirty="0">
                          <a:solidFill>
                            <a:srgbClr val="0077AA"/>
                          </a:solidFill>
                          <a:latin typeface="Liberation Mono"/>
                          <a:ea typeface="+mn-ea"/>
                          <a:cs typeface="+mn-cs"/>
                        </a:rPr>
                        <a:t>ASCII(str)</a:t>
                      </a:r>
                    </a:p>
                  </a:txBody>
                  <a:tcPr marL="68580" marR="68580" marT="0" marB="0" anchor="ctr"/>
                </a:tc>
                <a:tc>
                  <a:txBody>
                    <a:bodyPr/>
                    <a:lstStyle/>
                    <a:p>
                      <a:pPr algn="l">
                        <a:spcAft>
                          <a:spcPts val="0"/>
                        </a:spcAft>
                      </a:pPr>
                      <a:endParaRPr kumimoji="0" lang="en-IN" sz="1900" kern="1200" dirty="0">
                        <a:solidFill>
                          <a:schemeClr val="tx1"/>
                        </a:solidFill>
                        <a:effectLst/>
                        <a:latin typeface="Liberation Mono"/>
                        <a:ea typeface="Times New Roman" panose="02020603050405020304" pitchFamily="18" charset="0"/>
                        <a:cs typeface="+mn-cs"/>
                      </a:endParaRPr>
                    </a:p>
                    <a:p>
                      <a:pPr algn="l">
                        <a:spcAft>
                          <a:spcPts val="0"/>
                        </a:spcAft>
                      </a:pPr>
                      <a:r>
                        <a:rPr kumimoji="0" lang="en-IN" sz="19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900" b="1" kern="1200" dirty="0">
                          <a:solidFill>
                            <a:srgbClr val="FF0000"/>
                          </a:solidFill>
                          <a:effectLst/>
                          <a:latin typeface="Liberation Mono"/>
                          <a:ea typeface="Times New Roman" panose="02020603050405020304" pitchFamily="18" charset="0"/>
                          <a:cs typeface="+mn-cs"/>
                        </a:rPr>
                        <a:t>e.g.</a:t>
                      </a:r>
                      <a:r>
                        <a:rPr kumimoji="0" lang="en-IN" sz="1900" kern="1200" dirty="0">
                          <a:solidFill>
                            <a:schemeClr val="tx1"/>
                          </a:solidFill>
                          <a:effectLst/>
                          <a:latin typeface="Liberation Mono"/>
                          <a:ea typeface="Times New Roman" panose="02020603050405020304" pitchFamily="18" charset="0"/>
                          <a:cs typeface="+mn-cs"/>
                        </a:rPr>
                        <a:t> </a:t>
                      </a:r>
                    </a:p>
                    <a:p>
                      <a:pPr algn="l">
                        <a:spcAft>
                          <a:spcPts val="0"/>
                        </a:spcAft>
                      </a:pPr>
                      <a:r>
                        <a:rPr kumimoji="0" lang="en-IN" sz="1900" b="1" kern="1200" dirty="0">
                          <a:solidFill>
                            <a:srgbClr val="365860"/>
                          </a:solidFill>
                          <a:effectLst/>
                          <a:latin typeface="Liberation Mono"/>
                          <a:ea typeface="Times New Roman" panose="02020603050405020304" pitchFamily="18" charset="0"/>
                          <a:cs typeface="+mn-cs"/>
                        </a:rPr>
                        <a:t>SELECT ascii(ename) from EMP;</a:t>
                      </a:r>
                    </a:p>
                    <a:p>
                      <a:pPr>
                        <a:spcAft>
                          <a:spcPts val="0"/>
                        </a:spcAft>
                      </a:pP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900" kern="1200" dirty="0">
                          <a:solidFill>
                            <a:srgbClr val="0077AA"/>
                          </a:solidFill>
                          <a:latin typeface="Liberation Mono"/>
                          <a:ea typeface="+mn-ea"/>
                          <a:cs typeface="+mn-cs"/>
                        </a:rPr>
                        <a:t>CHAR(N,...)</a:t>
                      </a:r>
                    </a:p>
                  </a:txBody>
                  <a:tcPr marL="68580" marR="68580" marT="0" marB="0" anchor="ctr"/>
                </a:tc>
                <a:tc>
                  <a:txBody>
                    <a:bodyPr/>
                    <a:lstStyle/>
                    <a:p>
                      <a:pPr>
                        <a:spcAft>
                          <a:spcPts val="0"/>
                        </a:spcAft>
                      </a:pPr>
                      <a:endParaRPr kumimoji="0" lang="en-IN" sz="1900" kern="1200" dirty="0">
                        <a:solidFill>
                          <a:schemeClr val="tx1"/>
                        </a:solidFill>
                        <a:effectLst/>
                        <a:latin typeface="Liberation Mono"/>
                        <a:ea typeface="Times New Roman" panose="02020603050405020304" pitchFamily="18" charset="0"/>
                        <a:cs typeface="+mn-cs"/>
                      </a:endParaRPr>
                    </a:p>
                    <a:p>
                      <a:pPr>
                        <a:spcAft>
                          <a:spcPts val="0"/>
                        </a:spcAft>
                      </a:pPr>
                      <a:r>
                        <a:rPr kumimoji="0" lang="en-IN" sz="19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900" b="1" kern="1200" dirty="0">
                          <a:solidFill>
                            <a:schemeClr val="tx1"/>
                          </a:solidFill>
                          <a:effectLst/>
                          <a:latin typeface="Liberation Mono"/>
                          <a:ea typeface="Times New Roman" panose="02020603050405020304" pitchFamily="18" charset="0"/>
                          <a:cs typeface="+mn-cs"/>
                        </a:rPr>
                        <a:t>NULL values are skipped</a:t>
                      </a:r>
                      <a:r>
                        <a:rPr kumimoji="0" lang="en-IN" sz="19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900" b="1" kern="1200" dirty="0">
                          <a:solidFill>
                            <a:srgbClr val="FF0000"/>
                          </a:solidFill>
                          <a:effectLst/>
                          <a:latin typeface="Liberation Mono"/>
                          <a:ea typeface="Times New Roman" panose="02020603050405020304" pitchFamily="18" charset="0"/>
                          <a:cs typeface="+mn-cs"/>
                        </a:rPr>
                        <a:t>e.g.</a:t>
                      </a:r>
                    </a:p>
                    <a:p>
                      <a:pPr>
                        <a:spcAft>
                          <a:spcPts val="0"/>
                        </a:spcAft>
                      </a:pPr>
                      <a:r>
                        <a:rPr kumimoji="0" lang="en-IN" sz="1900" b="1" kern="1200" dirty="0">
                          <a:solidFill>
                            <a:srgbClr val="365860"/>
                          </a:solidFill>
                          <a:effectLst/>
                          <a:latin typeface="Liberation Mono"/>
                          <a:ea typeface="Times New Roman" panose="02020603050405020304" pitchFamily="18" charset="0"/>
                          <a:cs typeface="+mn-cs"/>
                        </a:rPr>
                        <a:t>SELECT char(65, 66, 67);</a:t>
                      </a:r>
                    </a:p>
                    <a:p>
                      <a:pPr>
                        <a:spcAft>
                          <a:spcPts val="0"/>
                        </a:spcAft>
                      </a:pPr>
                      <a:endParaRPr kumimoji="0" lang="en-IN" sz="1900" b="1"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IN" sz="1900" kern="1200" dirty="0">
                          <a:solidFill>
                            <a:srgbClr val="0077AA"/>
                          </a:solidFill>
                          <a:latin typeface="Liberation Mono"/>
                          <a:ea typeface="+mn-ea"/>
                          <a:cs typeface="+mn-cs"/>
                        </a:rPr>
                        <a:t>CONCAT(str1,str2,...)</a:t>
                      </a:r>
                    </a:p>
                  </a:txBody>
                  <a:tcPr marL="68580" marR="68580" marT="0" marB="0" anchor="ctr"/>
                </a:tc>
                <a:tc>
                  <a:txBody>
                    <a:bodyPr/>
                    <a:lstStyle/>
                    <a:p>
                      <a:pPr>
                        <a:spcAft>
                          <a:spcPts val="0"/>
                        </a:spcAft>
                      </a:pPr>
                      <a:endParaRPr kumimoji="0" lang="en-IN" sz="1900" kern="1200" dirty="0">
                        <a:solidFill>
                          <a:schemeClr val="tx1"/>
                        </a:solidFill>
                        <a:effectLst/>
                        <a:latin typeface="Liberation Mono"/>
                        <a:ea typeface="Times New Roman" panose="02020603050405020304" pitchFamily="18" charset="0"/>
                        <a:cs typeface="+mn-cs"/>
                      </a:endParaRPr>
                    </a:p>
                    <a:p>
                      <a:pPr>
                        <a:spcAft>
                          <a:spcPts val="0"/>
                        </a:spcAft>
                      </a:pPr>
                      <a:r>
                        <a:rPr kumimoji="0" lang="en-IN" sz="1900" kern="1200" dirty="0">
                          <a:solidFill>
                            <a:schemeClr val="tx1"/>
                          </a:solidFill>
                          <a:effectLst/>
                          <a:latin typeface="Liberation Mono"/>
                          <a:ea typeface="Times New Roman" panose="02020603050405020304" pitchFamily="18" charset="0"/>
                          <a:cs typeface="+mn-cs"/>
                        </a:rPr>
                        <a:t>Returns the string that results from concatenating the arguments. CONCAT() </a:t>
                      </a:r>
                      <a:r>
                        <a:rPr kumimoji="0" lang="en-IN" sz="1900" b="1" kern="1200" dirty="0">
                          <a:solidFill>
                            <a:schemeClr val="tx1"/>
                          </a:solidFill>
                          <a:effectLst/>
                          <a:latin typeface="Liberation Mono"/>
                          <a:ea typeface="Times New Roman" panose="02020603050405020304" pitchFamily="18" charset="0"/>
                          <a:cs typeface="+mn-cs"/>
                        </a:rPr>
                        <a:t>returns NULL if any argument is NULL</a:t>
                      </a:r>
                      <a:r>
                        <a:rPr kumimoji="0" lang="en-IN" sz="19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900" b="1" kern="1200" dirty="0">
                          <a:solidFill>
                            <a:srgbClr val="FF0000"/>
                          </a:solidFill>
                          <a:effectLst/>
                          <a:latin typeface="Liberation Mono"/>
                          <a:ea typeface="Times New Roman" panose="02020603050405020304" pitchFamily="18" charset="0"/>
                          <a:cs typeface="+mn-cs"/>
                        </a:rPr>
                        <a:t>e.g.</a:t>
                      </a:r>
                    </a:p>
                    <a:p>
                      <a:pPr>
                        <a:spcAft>
                          <a:spcPts val="0"/>
                        </a:spcAft>
                      </a:pPr>
                      <a:r>
                        <a:rPr kumimoji="0" lang="en-IN" sz="1900" b="1" kern="1200" dirty="0">
                          <a:solidFill>
                            <a:srgbClr val="365860"/>
                          </a:solidFill>
                          <a:effectLst/>
                          <a:latin typeface="Liberation Mono"/>
                          <a:ea typeface="Times New Roman" panose="02020603050405020304" pitchFamily="18" charset="0"/>
                          <a:cs typeface="+mn-cs"/>
                        </a:rPr>
                        <a:t>SELECT concat('</a:t>
                      </a:r>
                      <a:r>
                        <a:rPr kumimoji="0" lang="en-IN" sz="1900" b="1" kern="1200" dirty="0" err="1">
                          <a:solidFill>
                            <a:srgbClr val="365860"/>
                          </a:solidFill>
                          <a:effectLst/>
                          <a:latin typeface="Liberation Mono"/>
                          <a:ea typeface="Times New Roman" panose="02020603050405020304" pitchFamily="18" charset="0"/>
                          <a:cs typeface="+mn-cs"/>
                        </a:rPr>
                        <a:t>Mr.</a:t>
                      </a:r>
                      <a:r>
                        <a:rPr kumimoji="0" lang="en-IN" sz="1900" b="1" kern="1200" dirty="0">
                          <a:solidFill>
                            <a:srgbClr val="365860"/>
                          </a:solidFill>
                          <a:effectLst/>
                          <a:latin typeface="Liberation Mono"/>
                          <a:ea typeface="Times New Roman" panose="02020603050405020304" pitchFamily="18" charset="0"/>
                          <a:cs typeface="+mn-cs"/>
                        </a:rPr>
                        <a:t> ' , ename) from EMP;</a:t>
                      </a:r>
                    </a:p>
                    <a:p>
                      <a:pPr>
                        <a:spcAft>
                          <a:spcPts val="0"/>
                        </a:spcAft>
                      </a:pP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339807161"/>
              </p:ext>
            </p:extLst>
          </p:nvPr>
        </p:nvGraphicFramePr>
        <p:xfrm>
          <a:off x="335360" y="787405"/>
          <a:ext cx="11521280" cy="5075343"/>
        </p:xfrm>
        <a:graphic>
          <a:graphicData uri="http://schemas.openxmlformats.org/drawingml/2006/table">
            <a:tbl>
              <a:tblPr firstRow="1" bandRow="1">
                <a:tableStyleId>{7E9639D4-E3E2-4D34-9284-5A2195B3D0D7}</a:tableStyleId>
              </a:tblPr>
              <a:tblGrid>
                <a:gridCol w="3476248">
                  <a:extLst>
                    <a:ext uri="{9D8B030D-6E8A-4147-A177-3AD203B41FA5}">
                      <a16:colId xmlns:a16="http://schemas.microsoft.com/office/drawing/2014/main" val="20000"/>
                    </a:ext>
                  </a:extLst>
                </a:gridCol>
                <a:gridCol w="8045032">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CONCAT(str1,str2,...)</a:t>
                      </a:r>
                    </a:p>
                  </a:txBody>
                  <a:tcPr marL="68580" marR="68580" marT="0" marB="0" anchor="ctr"/>
                </a:tc>
                <a:tc>
                  <a:txBody>
                    <a:bodyPr/>
                    <a:lstStyle/>
                    <a:p>
                      <a:pPr>
                        <a:spcAft>
                          <a:spcPts val="0"/>
                        </a:spcAft>
                      </a:pPr>
                      <a:endParaRPr kumimoji="0" lang="en-IN" sz="1900" kern="1200" dirty="0">
                        <a:solidFill>
                          <a:schemeClr val="tx1"/>
                        </a:solidFill>
                        <a:effectLst/>
                        <a:latin typeface="Liberation Mono"/>
                        <a:ea typeface="Times New Roman" panose="02020603050405020304" pitchFamily="18" charset="0"/>
                        <a:cs typeface="+mn-cs"/>
                      </a:endParaRPr>
                    </a:p>
                    <a:p>
                      <a:pPr>
                        <a:spcAft>
                          <a:spcPts val="0"/>
                        </a:spcAft>
                      </a:pPr>
                      <a:r>
                        <a:rPr kumimoji="0" lang="en-IN" sz="1900" kern="1200" dirty="0">
                          <a:solidFill>
                            <a:schemeClr val="tx1"/>
                          </a:solidFill>
                          <a:effectLst/>
                          <a:latin typeface="Liberation Mono"/>
                          <a:ea typeface="Times New Roman" panose="02020603050405020304" pitchFamily="18" charset="0"/>
                          <a:cs typeface="+mn-cs"/>
                        </a:rPr>
                        <a:t>For quoted strings, concatenation can be performed by placing the strings next to each other.</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900" b="1" kern="1200" dirty="0">
                          <a:solidFill>
                            <a:srgbClr val="FF0000"/>
                          </a:solidFill>
                          <a:effectLst/>
                          <a:latin typeface="Liberation Mono"/>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b="1" kern="1200" dirty="0">
                          <a:solidFill>
                            <a:srgbClr val="365860"/>
                          </a:solidFill>
                          <a:effectLst/>
                          <a:latin typeface="Liberation Mono"/>
                          <a:ea typeface="Times New Roman" panose="02020603050405020304" pitchFamily="18" charset="0"/>
                          <a:cs typeface="+mn-cs"/>
                        </a:rPr>
                        <a:t>SELECT 'My' 'S' 'QL';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900" b="1"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ELT(N,str1,str2,str3,...)</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900"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900" b="1" kern="1200" dirty="0">
                          <a:solidFill>
                            <a:srgbClr val="FF0000"/>
                          </a:solidFill>
                          <a:effectLst/>
                          <a:latin typeface="Liberation Mono"/>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900" b="1" kern="1200" dirty="0">
                          <a:solidFill>
                            <a:srgbClr val="365860"/>
                          </a:solidFill>
                          <a:effectLst/>
                          <a:latin typeface="Liberation Mono"/>
                          <a:ea typeface="Times New Roman" panose="02020603050405020304" pitchFamily="18" charset="0"/>
                          <a:cs typeface="+mn-cs"/>
                        </a:rPr>
                        <a:t>SELECT ELT(1, '</a:t>
                      </a:r>
                      <a:r>
                        <a:rPr kumimoji="0" lang="en-IN" sz="1900" b="1" kern="1200" dirty="0" err="1">
                          <a:solidFill>
                            <a:srgbClr val="365860"/>
                          </a:solidFill>
                          <a:effectLst/>
                          <a:latin typeface="Liberation Mono"/>
                          <a:ea typeface="Times New Roman" panose="02020603050405020304" pitchFamily="18" charset="0"/>
                          <a:cs typeface="+mn-cs"/>
                        </a:rPr>
                        <a:t>Infoway</a:t>
                      </a:r>
                      <a:r>
                        <a:rPr kumimoji="0" lang="en-IN" sz="1900" b="1" kern="1200" dirty="0">
                          <a:solidFill>
                            <a:srgbClr val="365860"/>
                          </a:solidFill>
                          <a:effectLst/>
                          <a:latin typeface="Liberation Mono"/>
                          <a:ea typeface="Times New Roman" panose="02020603050405020304" pitchFamily="18" charset="0"/>
                          <a:cs typeface="+mn-cs"/>
                        </a:rPr>
                        <a:t>', 'Technologies', '</a:t>
                      </a:r>
                      <a:r>
                        <a:rPr kumimoji="0" lang="en-IN" sz="1900" b="1" kern="1200" dirty="0" err="1">
                          <a:solidFill>
                            <a:srgbClr val="365860"/>
                          </a:solidFill>
                          <a:effectLst/>
                          <a:latin typeface="Liberation Mono"/>
                          <a:ea typeface="Times New Roman" panose="02020603050405020304" pitchFamily="18" charset="0"/>
                          <a:cs typeface="+mn-cs"/>
                        </a:rPr>
                        <a:t>Kothrud</a:t>
                      </a:r>
                      <a:r>
                        <a:rPr kumimoji="0" lang="en-IN" sz="1900" b="1" kern="1200" dirty="0">
                          <a:solidFill>
                            <a:srgbClr val="365860"/>
                          </a:solidFill>
                          <a:effectLst/>
                          <a:latin typeface="Liberation Mono"/>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900" b="1" kern="1200" dirty="0">
                          <a:solidFill>
                            <a:srgbClr val="365860"/>
                          </a:solidFill>
                          <a:effectLst/>
                          <a:latin typeface="Liberation Mono"/>
                          <a:ea typeface="Times New Roman" panose="02020603050405020304" pitchFamily="18" charset="0"/>
                          <a:cs typeface="+mn-cs"/>
                        </a:rPr>
                        <a:t>SELECT ELT(1, ename, job, sal) from EMP;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STRCMP(expr1,expr2)</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981062780"/>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4231017101"/>
              </p:ext>
            </p:extLst>
          </p:nvPr>
        </p:nvGraphicFramePr>
        <p:xfrm>
          <a:off x="335360" y="787404"/>
          <a:ext cx="11521280" cy="4962735"/>
        </p:xfrm>
        <a:graphic>
          <a:graphicData uri="http://schemas.openxmlformats.org/drawingml/2006/table">
            <a:tbl>
              <a:tblPr firstRow="1" bandRow="1">
                <a:tableStyleId>{7E9639D4-E3E2-4D34-9284-5A2195B3D0D7}</a:tableStyleId>
              </a:tblPr>
              <a:tblGrid>
                <a:gridCol w="2808312">
                  <a:extLst>
                    <a:ext uri="{9D8B030D-6E8A-4147-A177-3AD203B41FA5}">
                      <a16:colId xmlns:a16="http://schemas.microsoft.com/office/drawing/2014/main" val="20000"/>
                    </a:ext>
                  </a:extLst>
                </a:gridCol>
                <a:gridCol w="8712968">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FIELD(str,str1,str2,str3,...)</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9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index (position) of str in the str1, str2, str3, ... list. Returns 0 if str is not found. If str is NULL, the return value is 0.</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900" b="1" kern="1200" dirty="0">
                          <a:solidFill>
                            <a:srgbClr val="FF0000"/>
                          </a:solidFill>
                          <a:effectLst/>
                          <a:latin typeface="Liberation Mono"/>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900" b="0" kern="1200" dirty="0">
                          <a:solidFill>
                            <a:schemeClr val="tx1">
                              <a:lumMod val="50000"/>
                              <a:lumOff val="50000"/>
                            </a:schemeClr>
                          </a:solidFill>
                          <a:effectLst/>
                          <a:latin typeface="Liberation Mono"/>
                          <a:ea typeface="Times New Roman" panose="02020603050405020304" pitchFamily="18" charset="0"/>
                          <a:cs typeface="+mn-cs"/>
                        </a:rPr>
                        <a:t>SELECT field('</a:t>
                      </a:r>
                      <a:r>
                        <a:rPr kumimoji="0" lang="en-IN" sz="1900" b="0" kern="1200" dirty="0" err="1">
                          <a:solidFill>
                            <a:schemeClr val="tx1">
                              <a:lumMod val="50000"/>
                              <a:lumOff val="50000"/>
                            </a:schemeClr>
                          </a:solidFill>
                          <a:effectLst/>
                          <a:latin typeface="Liberation Mono"/>
                          <a:ea typeface="Times New Roman" panose="02020603050405020304" pitchFamily="18" charset="0"/>
                          <a:cs typeface="+mn-cs"/>
                        </a:rPr>
                        <a:t>pune</a:t>
                      </a:r>
                      <a:r>
                        <a:rPr kumimoji="0" lang="en-IN" sz="1900" b="0" kern="1200" dirty="0">
                          <a:solidFill>
                            <a:schemeClr val="tx1">
                              <a:lumMod val="50000"/>
                              <a:lumOff val="50000"/>
                            </a:schemeClr>
                          </a:solidFill>
                          <a:effectLst/>
                          <a:latin typeface="Liberation Mono"/>
                          <a:ea typeface="Times New Roman" panose="02020603050405020304" pitchFamily="18" charset="0"/>
                          <a:cs typeface="+mn-cs"/>
                        </a:rPr>
                        <a:t>', '</a:t>
                      </a:r>
                      <a:r>
                        <a:rPr kumimoji="0" lang="en-IN" sz="1900" b="0" kern="1200" dirty="0" err="1">
                          <a:solidFill>
                            <a:schemeClr val="tx1">
                              <a:lumMod val="50000"/>
                              <a:lumOff val="50000"/>
                            </a:schemeClr>
                          </a:solidFill>
                          <a:effectLst/>
                          <a:latin typeface="Liberation Mono"/>
                          <a:ea typeface="Times New Roman" panose="02020603050405020304" pitchFamily="18" charset="0"/>
                          <a:cs typeface="+mn-cs"/>
                        </a:rPr>
                        <a:t>Infoway</a:t>
                      </a:r>
                      <a:r>
                        <a:rPr kumimoji="0" lang="en-IN" sz="1900" b="0" kern="1200" dirty="0">
                          <a:solidFill>
                            <a:schemeClr val="tx1">
                              <a:lumMod val="50000"/>
                              <a:lumOff val="50000"/>
                            </a:schemeClr>
                          </a:solidFill>
                          <a:effectLst/>
                          <a:latin typeface="Liberation Mono"/>
                          <a:ea typeface="Times New Roman" panose="02020603050405020304" pitchFamily="18" charset="0"/>
                          <a:cs typeface="+mn-cs"/>
                        </a:rPr>
                        <a:t>', 'Technologies', '</a:t>
                      </a:r>
                      <a:r>
                        <a:rPr kumimoji="0" lang="en-IN" sz="1900" b="0" kern="1200" dirty="0" err="1">
                          <a:solidFill>
                            <a:schemeClr val="tx1">
                              <a:lumMod val="50000"/>
                              <a:lumOff val="50000"/>
                            </a:schemeClr>
                          </a:solidFill>
                          <a:effectLst/>
                          <a:latin typeface="Liberation Mono"/>
                          <a:ea typeface="Times New Roman" panose="02020603050405020304" pitchFamily="18" charset="0"/>
                          <a:cs typeface="+mn-cs"/>
                        </a:rPr>
                        <a:t>Kothrud</a:t>
                      </a:r>
                      <a:r>
                        <a:rPr kumimoji="0" lang="en-IN" sz="1900" b="0" kern="1200" dirty="0">
                          <a:solidFill>
                            <a:schemeClr val="tx1">
                              <a:lumMod val="50000"/>
                              <a:lumOff val="50000"/>
                            </a:schemeClr>
                          </a:solidFill>
                          <a:effectLst/>
                          <a:latin typeface="Liberation Mono"/>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900" b="0" kern="1200" dirty="0">
                          <a:solidFill>
                            <a:schemeClr val="tx1">
                              <a:lumMod val="50000"/>
                              <a:lumOff val="50000"/>
                            </a:schemeClr>
                          </a:solidFill>
                          <a:effectLst/>
                          <a:latin typeface="Liberation Mono"/>
                          <a:ea typeface="Times New Roman" panose="02020603050405020304" pitchFamily="18" charset="0"/>
                          <a:cs typeface="+mn-cs"/>
                        </a:rPr>
                        <a:t>SELECT field(NULL, '</a:t>
                      </a:r>
                      <a:r>
                        <a:rPr kumimoji="0" lang="en-IN" sz="1900" b="0" kern="1200" dirty="0" err="1">
                          <a:solidFill>
                            <a:schemeClr val="tx1">
                              <a:lumMod val="50000"/>
                              <a:lumOff val="50000"/>
                            </a:schemeClr>
                          </a:solidFill>
                          <a:effectLst/>
                          <a:latin typeface="Liberation Mono"/>
                          <a:ea typeface="Times New Roman" panose="02020603050405020304" pitchFamily="18" charset="0"/>
                          <a:cs typeface="+mn-cs"/>
                        </a:rPr>
                        <a:t>Infoway</a:t>
                      </a:r>
                      <a:r>
                        <a:rPr kumimoji="0" lang="en-IN" sz="1900" b="0" kern="1200" dirty="0">
                          <a:solidFill>
                            <a:schemeClr val="tx1">
                              <a:lumMod val="50000"/>
                              <a:lumOff val="50000"/>
                            </a:schemeClr>
                          </a:solidFill>
                          <a:effectLst/>
                          <a:latin typeface="Liberation Mono"/>
                          <a:ea typeface="Times New Roman" panose="02020603050405020304" pitchFamily="18" charset="0"/>
                          <a:cs typeface="+mn-cs"/>
                        </a:rPr>
                        <a:t>', 'Technologies', '</a:t>
                      </a:r>
                      <a:r>
                        <a:rPr kumimoji="0" lang="en-IN" sz="1900" b="0" kern="1200" dirty="0" err="1">
                          <a:solidFill>
                            <a:schemeClr val="tx1">
                              <a:lumMod val="50000"/>
                              <a:lumOff val="50000"/>
                            </a:schemeClr>
                          </a:solidFill>
                          <a:effectLst/>
                          <a:latin typeface="Liberation Mono"/>
                          <a:ea typeface="Times New Roman" panose="02020603050405020304" pitchFamily="18" charset="0"/>
                          <a:cs typeface="+mn-cs"/>
                        </a:rPr>
                        <a:t>Kothrud</a:t>
                      </a:r>
                      <a:r>
                        <a:rPr kumimoji="0" lang="en-IN" sz="1900" b="0" kern="1200" dirty="0">
                          <a:solidFill>
                            <a:schemeClr val="tx1">
                              <a:lumMod val="50000"/>
                              <a:lumOff val="50000"/>
                            </a:schemeClr>
                          </a:solidFill>
                          <a:effectLst/>
                          <a:latin typeface="Liberation Mono"/>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900" b="0" kern="1200" dirty="0">
                          <a:solidFill>
                            <a:schemeClr val="tx1">
                              <a:lumMod val="50000"/>
                              <a:lumOff val="50000"/>
                            </a:schemeClr>
                          </a:solidFill>
                          <a:effectLst/>
                          <a:latin typeface="Liberation Mono"/>
                          <a:ea typeface="Times New Roman" panose="02020603050405020304" pitchFamily="18" charset="0"/>
                          <a:cs typeface="+mn-cs"/>
                        </a:rPr>
                        <a:t>SELECT field('', '</a:t>
                      </a:r>
                      <a:r>
                        <a:rPr kumimoji="0" lang="en-IN" sz="1900" b="0" kern="1200" dirty="0" err="1">
                          <a:solidFill>
                            <a:schemeClr val="tx1">
                              <a:lumMod val="50000"/>
                              <a:lumOff val="50000"/>
                            </a:schemeClr>
                          </a:solidFill>
                          <a:effectLst/>
                          <a:latin typeface="Liberation Mono"/>
                          <a:ea typeface="Times New Roman" panose="02020603050405020304" pitchFamily="18" charset="0"/>
                          <a:cs typeface="+mn-cs"/>
                        </a:rPr>
                        <a:t>Infoway</a:t>
                      </a:r>
                      <a:r>
                        <a:rPr kumimoji="0" lang="en-IN" sz="1900" b="0" kern="1200" dirty="0">
                          <a:solidFill>
                            <a:schemeClr val="tx1">
                              <a:lumMod val="50000"/>
                              <a:lumOff val="50000"/>
                            </a:schemeClr>
                          </a:solidFill>
                          <a:effectLst/>
                          <a:latin typeface="Liberation Mono"/>
                          <a:ea typeface="Times New Roman" panose="02020603050405020304" pitchFamily="18" charset="0"/>
                          <a:cs typeface="+mn-cs"/>
                        </a:rPr>
                        <a:t>', 'Technologies', '</a:t>
                      </a:r>
                      <a:r>
                        <a:rPr kumimoji="0" lang="en-IN" sz="1900" b="0" kern="1200" dirty="0" err="1">
                          <a:solidFill>
                            <a:schemeClr val="tx1">
                              <a:lumMod val="50000"/>
                              <a:lumOff val="50000"/>
                            </a:schemeClr>
                          </a:solidFill>
                          <a:effectLst/>
                          <a:latin typeface="Liberation Mono"/>
                          <a:ea typeface="Times New Roman" panose="02020603050405020304" pitchFamily="18" charset="0"/>
                          <a:cs typeface="+mn-cs"/>
                        </a:rPr>
                        <a:t>Kothrud</a:t>
                      </a:r>
                      <a:r>
                        <a:rPr kumimoji="0" lang="en-IN" sz="1900" b="0" kern="1200" dirty="0">
                          <a:solidFill>
                            <a:schemeClr val="tx1">
                              <a:lumMod val="50000"/>
                              <a:lumOff val="50000"/>
                            </a:schemeClr>
                          </a:solidFill>
                          <a:effectLst/>
                          <a:latin typeface="Liberation Mono"/>
                          <a:ea typeface="Times New Roman" panose="02020603050405020304" pitchFamily="18" charset="0"/>
                          <a:cs typeface="+mn-cs"/>
                        </a:rPr>
                        <a:t>', 'Pune');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LCASE(str)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lower case string. LCASE() is a synonym for LOWER().</a:t>
                      </a:r>
                    </a:p>
                  </a:txBody>
                  <a:tcPr marL="68580" marR="68580" marT="0" marB="0" anchor="ctr"/>
                </a:tc>
                <a:extLst>
                  <a:ext uri="{0D108BD9-81ED-4DB2-BD59-A6C34878D82A}">
                    <a16:rowId xmlns:a16="http://schemas.microsoft.com/office/drawing/2014/main" val="10002"/>
                  </a:ext>
                </a:extLst>
              </a:tr>
              <a:tr h="442383">
                <a:tc>
                  <a:txBody>
                    <a:bodyPr/>
                    <a:lstStyle/>
                    <a:p>
                      <a:r>
                        <a:rPr kumimoji="0" lang="en-US" sz="1900" kern="1200" dirty="0">
                          <a:solidFill>
                            <a:srgbClr val="0077AA"/>
                          </a:solidFill>
                          <a:latin typeface="Liberation Mono"/>
                          <a:ea typeface="+mn-ea"/>
                          <a:cs typeface="+mn-cs"/>
                        </a:rPr>
                        <a:t>UCASE(str)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upper case string. </a:t>
                      </a:r>
                      <a:r>
                        <a:rPr kumimoji="0" lang="en-US" sz="1900" kern="1200" dirty="0">
                          <a:solidFill>
                            <a:schemeClr val="tx1"/>
                          </a:solidFill>
                          <a:effectLst/>
                          <a:latin typeface="Liberation Mono"/>
                          <a:ea typeface="Times New Roman" panose="02020603050405020304" pitchFamily="18" charset="0"/>
                          <a:cs typeface="+mn-cs"/>
                        </a:rPr>
                        <a:t>UCASE() is a synonym for UPPER().</a:t>
                      </a:r>
                      <a:r>
                        <a:rPr kumimoji="0" lang="en-IN" sz="190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LENGTH(str)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1000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855592295"/>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223094414"/>
              </p:ext>
            </p:extLst>
          </p:nvPr>
        </p:nvGraphicFramePr>
        <p:xfrm>
          <a:off x="407368" y="787405"/>
          <a:ext cx="11377264" cy="4801869"/>
        </p:xfrm>
        <a:graphic>
          <a:graphicData uri="http://schemas.openxmlformats.org/drawingml/2006/table">
            <a:tbl>
              <a:tblPr firstRow="1" bandRow="1">
                <a:tableStyleId>{7E9639D4-E3E2-4D34-9284-5A2195B3D0D7}</a:tableStyleId>
              </a:tblPr>
              <a:tblGrid>
                <a:gridCol w="3923194">
                  <a:extLst>
                    <a:ext uri="{9D8B030D-6E8A-4147-A177-3AD203B41FA5}">
                      <a16:colId xmlns:a16="http://schemas.microsoft.com/office/drawing/2014/main" val="20000"/>
                    </a:ext>
                  </a:extLst>
                </a:gridCol>
                <a:gridCol w="745407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LEFT(str,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RIGHT(str,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TRIM([{BOTH | LEADING | TRAILING} [remstr] FROM] 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b="1" kern="1200" dirty="0">
                          <a:solidFill>
                            <a:srgbClr val="365860"/>
                          </a:solidFill>
                          <a:effectLst/>
                          <a:latin typeface="Liberation Mono"/>
                          <a:ea typeface="Times New Roman" panose="02020603050405020304" pitchFamily="18" charset="0"/>
                          <a:cs typeface="+mn-cs"/>
                        </a:rPr>
                        <a:t>SELECT TRIM(LEADING 'x' FROM '</a:t>
                      </a:r>
                      <a:r>
                        <a:rPr kumimoji="0" lang="en-IN" sz="1900" b="1" kern="1200" dirty="0" err="1">
                          <a:solidFill>
                            <a:srgbClr val="365860"/>
                          </a:solidFill>
                          <a:effectLst/>
                          <a:latin typeface="Liberation Mono"/>
                          <a:ea typeface="Times New Roman" panose="02020603050405020304" pitchFamily="18" charset="0"/>
                          <a:cs typeface="+mn-cs"/>
                        </a:rPr>
                        <a:t>xxxABCxxx</a:t>
                      </a:r>
                      <a:r>
                        <a:rPr kumimoji="0" lang="en-IN" sz="1900" b="1" kern="1200" dirty="0">
                          <a:solidFill>
                            <a:srgbClr val="365860"/>
                          </a:solidFill>
                          <a:effectLst/>
                          <a:latin typeface="Liberation Mono"/>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b="1" kern="1200" dirty="0">
                          <a:solidFill>
                            <a:schemeClr val="tx1"/>
                          </a:solidFill>
                          <a:effectLst/>
                          <a:latin typeface="Liberation Mono"/>
                          <a:ea typeface="Times New Roman" panose="02020603050405020304" pitchFamily="18" charset="0"/>
                          <a:cs typeface="+mn-cs"/>
                        </a:rPr>
                        <a:t>        -&gt; '</a:t>
                      </a:r>
                      <a:r>
                        <a:rPr kumimoji="0" lang="en-IN" sz="1900" b="1" kern="1200" dirty="0" err="1">
                          <a:solidFill>
                            <a:schemeClr val="tx1"/>
                          </a:solidFill>
                          <a:effectLst/>
                          <a:latin typeface="Liberation Mono"/>
                          <a:ea typeface="Times New Roman" panose="02020603050405020304" pitchFamily="18" charset="0"/>
                          <a:cs typeface="+mn-cs"/>
                        </a:rPr>
                        <a:t>ABCxxx</a:t>
                      </a:r>
                      <a:r>
                        <a:rPr kumimoji="0" lang="en-IN" sz="1900" b="1" kern="1200" dirty="0">
                          <a:solidFill>
                            <a:schemeClr val="tx1"/>
                          </a:solidFill>
                          <a:effectLst/>
                          <a:latin typeface="Liberation Mono"/>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b="1" kern="1200" dirty="0">
                          <a:solidFill>
                            <a:srgbClr val="365860"/>
                          </a:solidFill>
                          <a:effectLst/>
                          <a:latin typeface="Liberation Mono"/>
                          <a:ea typeface="Times New Roman" panose="02020603050405020304" pitchFamily="18" charset="0"/>
                          <a:cs typeface="+mn-cs"/>
                        </a:rPr>
                        <a:t>SELECT TRIM(BOTH 'x' FROM '</a:t>
                      </a:r>
                      <a:r>
                        <a:rPr kumimoji="0" lang="en-IN" sz="1900" b="1" kern="1200" dirty="0" err="1">
                          <a:solidFill>
                            <a:srgbClr val="365860"/>
                          </a:solidFill>
                          <a:effectLst/>
                          <a:latin typeface="Liberation Mono"/>
                          <a:ea typeface="Times New Roman" panose="02020603050405020304" pitchFamily="18" charset="0"/>
                          <a:cs typeface="+mn-cs"/>
                        </a:rPr>
                        <a:t>xxxABCxxx</a:t>
                      </a:r>
                      <a:r>
                        <a:rPr kumimoji="0" lang="en-IN" sz="1900" b="1" kern="1200" dirty="0">
                          <a:solidFill>
                            <a:srgbClr val="365860"/>
                          </a:solidFill>
                          <a:effectLst/>
                          <a:latin typeface="Liberation Mono"/>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        </a:t>
                      </a:r>
                      <a:r>
                        <a:rPr kumimoji="0" lang="en-IN" sz="1900" b="1" kern="1200" dirty="0">
                          <a:solidFill>
                            <a:schemeClr val="tx1"/>
                          </a:solidFill>
                          <a:effectLst/>
                          <a:latin typeface="Liberation Mono"/>
                          <a:ea typeface="Times New Roman" panose="02020603050405020304" pitchFamily="18" charset="0"/>
                          <a:cs typeface="+mn-cs"/>
                        </a:rPr>
                        <a:t>-&gt; 'ABC'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b="1" kern="1200" dirty="0">
                          <a:solidFill>
                            <a:srgbClr val="365860"/>
                          </a:solidFill>
                          <a:effectLst/>
                          <a:latin typeface="Liberation Mono"/>
                          <a:ea typeface="Times New Roman" panose="02020603050405020304" pitchFamily="18" charset="0"/>
                          <a:cs typeface="+mn-cs"/>
                        </a:rPr>
                        <a:t>SELECT TRIM(TRAILING 'xyz' FROM '</a:t>
                      </a:r>
                      <a:r>
                        <a:rPr kumimoji="0" lang="en-IN" sz="1900" b="1" kern="1200" dirty="0" err="1">
                          <a:solidFill>
                            <a:srgbClr val="365860"/>
                          </a:solidFill>
                          <a:effectLst/>
                          <a:latin typeface="Liberation Mono"/>
                          <a:ea typeface="Times New Roman" panose="02020603050405020304" pitchFamily="18" charset="0"/>
                          <a:cs typeface="+mn-cs"/>
                        </a:rPr>
                        <a:t>ABCxxyz</a:t>
                      </a:r>
                      <a:r>
                        <a:rPr kumimoji="0" lang="en-IN" sz="1900" b="1" kern="1200" dirty="0">
                          <a:solidFill>
                            <a:srgbClr val="365860"/>
                          </a:solidFill>
                          <a:effectLst/>
                          <a:latin typeface="Liberation Mono"/>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b="1" kern="1200" dirty="0">
                          <a:solidFill>
                            <a:schemeClr val="tx1"/>
                          </a:solidFill>
                          <a:effectLst/>
                          <a:latin typeface="Liberation Mono"/>
                          <a:ea typeface="Times New Roman" panose="02020603050405020304" pitchFamily="18" charset="0"/>
                          <a:cs typeface="+mn-cs"/>
                        </a:rPr>
                        <a:t>        -&gt; '</a:t>
                      </a:r>
                      <a:r>
                        <a:rPr kumimoji="0" lang="en-IN" sz="1900" b="1" kern="1200" dirty="0" err="1">
                          <a:solidFill>
                            <a:schemeClr val="tx1"/>
                          </a:solidFill>
                          <a:effectLst/>
                          <a:latin typeface="Liberation Mono"/>
                          <a:ea typeface="Times New Roman" panose="02020603050405020304" pitchFamily="18" charset="0"/>
                          <a:cs typeface="+mn-cs"/>
                        </a:rPr>
                        <a:t>ABCx</a:t>
                      </a:r>
                      <a:r>
                        <a:rPr kumimoji="0" lang="en-IN" sz="19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5817879"/>
            <a:ext cx="11377264" cy="584775"/>
          </a:xfrm>
          <a:prstGeom prst="rect">
            <a:avLst/>
          </a:prstGeom>
          <a:solidFill>
            <a:srgbClr val="E0D612"/>
          </a:solidFill>
        </p:spPr>
        <p:txBody>
          <a:bodyPr wrap="square">
            <a:spAutoFit/>
          </a:bodyPr>
          <a:lstStyle/>
          <a:p>
            <a:r>
              <a:rPr lang="en-IN" sz="1600" b="1" dirty="0">
                <a:latin typeface="Arial" panose="020B0604020202020204" pitchFamily="34" charset="0"/>
                <a:cs typeface="Arial" panose="020B0604020202020204" pitchFamily="34" charset="0"/>
              </a:rPr>
              <a:t>If none of the specifiers BOTH, LEADING, or TRAILING is given, BOTH is assumed. remstr is optional and, if not specified, spaces are removed.</a:t>
            </a:r>
          </a:p>
        </p:txBody>
      </p:sp>
    </p:spTree>
    <p:extLst>
      <p:ext uri="{BB962C8B-B14F-4D97-AF65-F5344CB8AC3E}">
        <p14:creationId xmlns:p14="http://schemas.microsoft.com/office/powerpoint/2010/main" val="2358182600"/>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851822193"/>
              </p:ext>
            </p:extLst>
          </p:nvPr>
        </p:nvGraphicFramePr>
        <p:xfrm>
          <a:off x="407368" y="787405"/>
          <a:ext cx="11449272" cy="5823372"/>
        </p:xfrm>
        <a:graphic>
          <a:graphicData uri="http://schemas.openxmlformats.org/drawingml/2006/table">
            <a:tbl>
              <a:tblPr firstRow="1" bandRow="1">
                <a:tableStyleId>{7E9639D4-E3E2-4D34-9284-5A2195B3D0D7}</a:tableStyleId>
              </a:tblPr>
              <a:tblGrid>
                <a:gridCol w="3062863">
                  <a:extLst>
                    <a:ext uri="{9D8B030D-6E8A-4147-A177-3AD203B41FA5}">
                      <a16:colId xmlns:a16="http://schemas.microsoft.com/office/drawing/2014/main" val="20000"/>
                    </a:ext>
                  </a:extLst>
                </a:gridCol>
                <a:gridCol w="8386409">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FORMAT(X,D)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kern="1200" dirty="0">
                          <a:solidFill>
                            <a:schemeClr val="tx1"/>
                          </a:solidFill>
                          <a:effectLst/>
                          <a:latin typeface="Liberation Mono"/>
                          <a:ea typeface="Times New Roman" panose="02020603050405020304" pitchFamily="18" charset="0"/>
                          <a:cs typeface="+mn-cs"/>
                        </a:rPr>
                        <a:t>Formats the number X to a format like '#,###,###.##', rounded to D decimal places, and returns the result as a string. If D is 0, the result has no decimal point or fractional part.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b="1" kern="1200" dirty="0">
                          <a:solidFill>
                            <a:srgbClr val="FF0000"/>
                          </a:solidFill>
                          <a:effectLst/>
                          <a:latin typeface="Liberation Mono"/>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b="1" kern="1200" dirty="0">
                          <a:solidFill>
                            <a:schemeClr val="tx1"/>
                          </a:solidFill>
                          <a:effectLst/>
                          <a:latin typeface="Liberation Mono"/>
                          <a:ea typeface="Times New Roman" panose="02020603050405020304" pitchFamily="18" charset="0"/>
                          <a:cs typeface="+mn-cs"/>
                        </a:rPr>
                        <a:t>SELECT format(1234.456,2);</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INSTR(str, substr)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REPLACE(str, from_str, to_str)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9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b="1" kern="1200" dirty="0">
                          <a:solidFill>
                            <a:srgbClr val="FF0000"/>
                          </a:solidFill>
                          <a:effectLst/>
                          <a:latin typeface="Liberation Mono"/>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b="1" kern="1200" dirty="0">
                          <a:solidFill>
                            <a:schemeClr val="tx1"/>
                          </a:solidFill>
                          <a:effectLst/>
                          <a:latin typeface="Liberation Mono"/>
                          <a:ea typeface="Times New Roman" panose="02020603050405020304" pitchFamily="18" charset="0"/>
                          <a:cs typeface="+mn-cs"/>
                        </a:rPr>
                        <a:t>SELECT replace('Hello', 'l', 'x');</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REVERSE(str)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SUBSTR(str, pos, len)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9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kern="1200" dirty="0">
                          <a:solidFill>
                            <a:schemeClr val="tx1"/>
                          </a:solidFill>
                          <a:effectLst/>
                          <a:latin typeface="Liberation Mono"/>
                          <a:ea typeface="Times New Roman" panose="02020603050405020304" pitchFamily="18" charset="0"/>
                          <a:cs typeface="+mn-cs"/>
                        </a:rPr>
                        <a:t>SUBSTR() </a:t>
                      </a:r>
                      <a:r>
                        <a:rPr kumimoji="0" lang="en-US" sz="1900" b="1" kern="1200" dirty="0">
                          <a:solidFill>
                            <a:srgbClr val="FF0000"/>
                          </a:solidFill>
                          <a:effectLst/>
                          <a:latin typeface="Liberation Mono"/>
                          <a:ea typeface="Times New Roman" panose="02020603050405020304" pitchFamily="18" charset="0"/>
                          <a:cs typeface="+mn-cs"/>
                        </a:rPr>
                        <a:t>is a synonym for SUBSTRING().</a:t>
                      </a:r>
                      <a:endParaRPr kumimoji="0" lang="en-IN" sz="1900" b="1" kern="1200" dirty="0">
                        <a:solidFill>
                          <a:srgbClr val="FF0000"/>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b="1" kern="1200" dirty="0">
                          <a:solidFill>
                            <a:srgbClr val="FF0000"/>
                          </a:solidFill>
                          <a:effectLst/>
                          <a:latin typeface="Liberation Mono"/>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b="1" kern="1200" dirty="0">
                          <a:solidFill>
                            <a:schemeClr val="tx1"/>
                          </a:solidFill>
                          <a:effectLst/>
                          <a:latin typeface="Liberation Mono"/>
                          <a:ea typeface="Times New Roman" panose="02020603050405020304" pitchFamily="18" charset="0"/>
                          <a:cs typeface="+mn-cs"/>
                        </a:rPr>
                        <a:t>SELECT substr ('This is the test by IWAY', 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b="1" kern="1200" dirty="0">
                          <a:solidFill>
                            <a:schemeClr val="tx1"/>
                          </a:solidFill>
                          <a:effectLst/>
                          <a:latin typeface="Liberation Mono"/>
                          <a:ea typeface="Times New Roman" panose="02020603050405020304" pitchFamily="18" charset="0"/>
                          <a:cs typeface="+mn-cs"/>
                        </a:rPr>
                        <a:t>SELECT substr ('This is the test by IWAY', -4, 4);</a:t>
                      </a:r>
                      <a:endParaRPr kumimoji="0" lang="en-IN" sz="1900" b="1"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MID(str, pos,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MID(str, pos, len) </a:t>
                      </a:r>
                      <a:r>
                        <a:rPr kumimoji="0" lang="en-IN" sz="1900" b="1" kern="1200" dirty="0">
                          <a:solidFill>
                            <a:srgbClr val="FF0000"/>
                          </a:solidFill>
                          <a:effectLst/>
                          <a:latin typeface="Liberation Mono"/>
                          <a:ea typeface="Times New Roman" panose="02020603050405020304" pitchFamily="18" charset="0"/>
                          <a:cs typeface="+mn-cs"/>
                        </a:rPr>
                        <a:t>is a synonym for</a:t>
                      </a:r>
                      <a:r>
                        <a:rPr kumimoji="0" lang="en-IN" sz="1900" kern="1200" dirty="0">
                          <a:solidFill>
                            <a:schemeClr val="tx1"/>
                          </a:solidFill>
                          <a:effectLst/>
                          <a:latin typeface="Liberation Mono"/>
                          <a:ea typeface="Times New Roman" panose="02020603050405020304" pitchFamily="18" charset="0"/>
                          <a:cs typeface="+mn-cs"/>
                        </a:rPr>
                        <a:t> </a:t>
                      </a:r>
                      <a:r>
                        <a:rPr kumimoji="0" lang="en-IN" sz="1900" b="1" kern="1200" dirty="0">
                          <a:solidFill>
                            <a:srgbClr val="FF0000"/>
                          </a:solidFill>
                          <a:effectLst/>
                          <a:latin typeface="Liberation Mono"/>
                          <a:ea typeface="Times New Roman" panose="02020603050405020304" pitchFamily="18" charset="0"/>
                          <a:cs typeface="+mn-cs"/>
                        </a:rPr>
                        <a:t>SUBSTRING(str, pos, len).</a:t>
                      </a:r>
                    </a:p>
                  </a:txBody>
                  <a:tcPr marL="68580" marR="68580" marT="0" marB="0" anchor="ct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549864259"/>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268087266"/>
              </p:ext>
            </p:extLst>
          </p:nvPr>
        </p:nvGraphicFramePr>
        <p:xfrm>
          <a:off x="335360" y="787404"/>
          <a:ext cx="11449272" cy="3522978"/>
        </p:xfrm>
        <a:graphic>
          <a:graphicData uri="http://schemas.openxmlformats.org/drawingml/2006/table">
            <a:tbl>
              <a:tblPr firstRow="1" bandRow="1">
                <a:tableStyleId>{7E9639D4-E3E2-4D34-9284-5A2195B3D0D7}</a:tableStyleId>
              </a:tblPr>
              <a:tblGrid>
                <a:gridCol w="2868548">
                  <a:extLst>
                    <a:ext uri="{9D8B030D-6E8A-4147-A177-3AD203B41FA5}">
                      <a16:colId xmlns:a16="http://schemas.microsoft.com/office/drawing/2014/main" val="20000"/>
                    </a:ext>
                  </a:extLst>
                </a:gridCol>
                <a:gridCol w="8580724">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ABS(X)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CEIL(X)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CEILING(X)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FLOOR(X)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a:t>
                      </a:r>
                      <a:r>
                        <a:rPr kumimoji="0" lang="en-IN" sz="1900" kern="1200">
                          <a:solidFill>
                            <a:schemeClr val="tx1"/>
                          </a:solidFill>
                          <a:effectLst/>
                          <a:latin typeface="Liberation Mono"/>
                          <a:ea typeface="Times New Roman" panose="02020603050405020304" pitchFamily="18" charset="0"/>
                          <a:cs typeface="+mn-cs"/>
                        </a:rPr>
                        <a:t>FLOOR value.</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900" kern="1200" dirty="0">
                          <a:solidFill>
                            <a:srgbClr val="0077AA"/>
                          </a:solidFill>
                          <a:latin typeface="Liberation Mono"/>
                          <a:ea typeface="+mn-ea"/>
                          <a:cs typeface="+mn-cs"/>
                        </a:rPr>
                        <a:t>MOD(N,M),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900" kern="1200" dirty="0">
                          <a:solidFill>
                            <a:srgbClr val="0077AA"/>
                          </a:solidFill>
                          <a:latin typeface="Liberation Mono"/>
                          <a:ea typeface="+mn-ea"/>
                          <a:cs typeface="+mn-cs"/>
                        </a:rPr>
                        <a:t>N %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900" kern="1200" dirty="0">
                          <a:solidFill>
                            <a:srgbClr val="0077AA"/>
                          </a:solidFill>
                          <a:latin typeface="Liberation Mono"/>
                          <a:ea typeface="+mn-ea"/>
                          <a:cs typeface="+mn-cs"/>
                        </a:rPr>
                        <a:t>N MOD M</a:t>
                      </a:r>
                      <a:endParaRPr kumimoji="0" lang="en-IN" sz="19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POWER(X,Y)</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bl>
          </a:graphicData>
        </a:graphic>
      </p:graphicFrame>
      <p:sp>
        <p:nvSpPr>
          <p:cNvPr id="4" name="Rectangle 3">
            <a:extLst>
              <a:ext uri="{FF2B5EF4-FFF2-40B4-BE49-F238E27FC236}">
                <a16:creationId xmlns:a16="http://schemas.microsoft.com/office/drawing/2014/main" id="{3B9100F9-04E1-4F28-8242-1F74AA42824F}"/>
              </a:ext>
            </a:extLst>
          </p:cNvPr>
          <p:cNvSpPr/>
          <p:nvPr/>
        </p:nvSpPr>
        <p:spPr>
          <a:xfrm>
            <a:off x="335360" y="4787860"/>
            <a:ext cx="86868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solidFill>
                  <a:schemeClr val="bg2">
                    <a:lumMod val="50000"/>
                  </a:schemeClr>
                </a:solidFill>
                <a:latin typeface="Arial" panose="020B0604020202020204" pitchFamily="34" charset="0"/>
                <a:ea typeface="Times New Roman" panose="02020603050405020304" pitchFamily="18" charset="0"/>
              </a:rPr>
              <a:t>abs</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-100</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598073951"/>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751341968"/>
              </p:ext>
            </p:extLst>
          </p:nvPr>
        </p:nvGraphicFramePr>
        <p:xfrm>
          <a:off x="335360" y="787404"/>
          <a:ext cx="11449272" cy="2622126"/>
        </p:xfrm>
        <a:graphic>
          <a:graphicData uri="http://schemas.openxmlformats.org/drawingml/2006/table">
            <a:tbl>
              <a:tblPr firstRow="1" bandRow="1">
                <a:tableStyleId>{7E9639D4-E3E2-4D34-9284-5A2195B3D0D7}</a:tableStyleId>
              </a:tblPr>
              <a:tblGrid>
                <a:gridCol w="2868549">
                  <a:extLst>
                    <a:ext uri="{9D8B030D-6E8A-4147-A177-3AD203B41FA5}">
                      <a16:colId xmlns:a16="http://schemas.microsoft.com/office/drawing/2014/main" val="20000"/>
                    </a:ext>
                  </a:extLst>
                </a:gridCol>
                <a:gridCol w="8580723">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RAND([N])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a random floating-point value v</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ROUND(X)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ROUND(X,D)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TRUNCATE(X,D)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10003"/>
                  </a:ext>
                </a:extLst>
              </a:tr>
            </a:tbl>
          </a:graphicData>
        </a:graphic>
      </p:graphicFrame>
      <p:sp>
        <p:nvSpPr>
          <p:cNvPr id="4" name="Rectangle 3"/>
          <p:cNvSpPr/>
          <p:nvPr/>
        </p:nvSpPr>
        <p:spPr>
          <a:xfrm>
            <a:off x="335360" y="4005064"/>
            <a:ext cx="86868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solidFill>
                  <a:schemeClr val="bg2">
                    <a:lumMod val="50000"/>
                  </a:schemeClr>
                </a:solidFill>
                <a:latin typeface="Arial" panose="020B0604020202020204" pitchFamily="34" charset="0"/>
                <a:ea typeface="Times New Roman" panose="02020603050405020304" pitchFamily="18" charset="0"/>
              </a:rPr>
              <a:t>round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chemeClr val="bg2">
                    <a:lumMod val="50000"/>
                  </a:schemeClr>
                </a:solidFill>
                <a:latin typeface="Arial" panose="020B0604020202020204" pitchFamily="34" charset="0"/>
                <a:ea typeface="Times New Roman" panose="02020603050405020304" pitchFamily="18" charset="0"/>
              </a:rPr>
              <a:t>rand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 ;</a:t>
            </a:r>
            <a:endParaRPr lang="en-US"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2629874593"/>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Tree>
    <p:extLst>
      <p:ext uri="{BB962C8B-B14F-4D97-AF65-F5344CB8AC3E}">
        <p14:creationId xmlns:p14="http://schemas.microsoft.com/office/powerpoint/2010/main" val="9673052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5641"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91344" y="3687477"/>
            <a:ext cx="9865096" cy="1200329"/>
          </a:xfrm>
          <a:prstGeom prst="rect">
            <a:avLst/>
          </a:prstGeom>
          <a:noFill/>
        </p:spPr>
        <p:txBody>
          <a:bodyPr wrap="square" rtlCol="0">
            <a:spAutoFit/>
          </a:bodyPr>
          <a:lstStyle/>
          <a:p>
            <a:pPr algn="just"/>
            <a:r>
              <a:rPr lang="en-IN" sz="2000" dirty="0"/>
              <a:t>When you use MySQL, you’re actually using at least two programmes. One program is the MySQL server </a:t>
            </a:r>
            <a:r>
              <a:rPr lang="en-IN" sz="2800" dirty="0"/>
              <a:t>(</a:t>
            </a:r>
            <a:r>
              <a:rPr lang="en-IN" sz="3200" i="1" dirty="0">
                <a:solidFill>
                  <a:srgbClr val="FF0000"/>
                </a:solidFill>
              </a:rPr>
              <a:t>mysqld</a:t>
            </a:r>
            <a:r>
              <a:rPr lang="en-IN" sz="2800" dirty="0"/>
              <a:t>)</a:t>
            </a:r>
            <a:r>
              <a:rPr lang="en-IN" sz="2000" i="1" dirty="0"/>
              <a:t> </a:t>
            </a:r>
            <a:r>
              <a:rPr lang="en-IN" sz="2000" dirty="0"/>
              <a:t>and other program is client program </a:t>
            </a:r>
            <a:r>
              <a:rPr lang="en-IN" sz="2800" dirty="0"/>
              <a:t>(</a:t>
            </a:r>
            <a:r>
              <a:rPr lang="en-IN" sz="3200" i="1" dirty="0">
                <a:solidFill>
                  <a:srgbClr val="FF0000"/>
                </a:solidFill>
              </a:rPr>
              <a:t>mysql</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3379809876"/>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4709462"/>
            <a:ext cx="11089232" cy="1815882"/>
          </a:xfrm>
          <a:prstGeom prst="rect">
            <a:avLst/>
          </a:prstGeom>
          <a:solidFill>
            <a:schemeClr val="bg1"/>
          </a:solidFill>
        </p:spPr>
        <p:txBody>
          <a:bodyPr wrap="square">
            <a:spAutoFit/>
          </a:bodyPr>
          <a:lstStyle/>
          <a:p>
            <a:pPr algn="just"/>
            <a:r>
              <a:rPr lang="en-IN" sz="2400" dirty="0">
                <a:solidFill>
                  <a:srgbClr val="FF0000"/>
                </a:solidFill>
                <a:latin typeface="Arial" panose="020B0604020202020204" pitchFamily="34" charset="0"/>
                <a:cs typeface="Arial" panose="020B0604020202020204" pitchFamily="34" charset="0"/>
              </a:rPr>
              <a:t>Remember:</a:t>
            </a:r>
            <a:r>
              <a:rPr lang="en-IN" dirty="0"/>
              <a:t> </a:t>
            </a:r>
          </a:p>
          <a:p>
            <a:pPr algn="just"/>
            <a:endParaRPr lang="en-IN" sz="800" dirty="0"/>
          </a:p>
          <a:p>
            <a:pPr marL="285750" indent="-285750" algn="just">
              <a:buFont typeface="Arial" panose="020B0604020202020204" pitchFamily="34" charset="0"/>
              <a:buChar char="•"/>
            </a:pPr>
            <a:r>
              <a:rPr lang="en-IN" sz="2000" dirty="0"/>
              <a:t>ALL (the </a:t>
            </a:r>
            <a:r>
              <a:rPr lang="en-IN" sz="2000" b="1" dirty="0"/>
              <a:t>default</a:t>
            </a:r>
            <a:r>
              <a:rPr lang="en-IN" sz="2000" dirty="0"/>
              <a:t>) specifies that all matching rows should be returned, including duplicates. </a:t>
            </a:r>
          </a:p>
          <a:p>
            <a:pPr marL="285750" indent="-285750" algn="just">
              <a:buFont typeface="Arial" panose="020B0604020202020204" pitchFamily="34" charset="0"/>
              <a:buChar char="•"/>
            </a:pPr>
            <a:r>
              <a:rPr lang="en-IN" sz="2000" b="1" dirty="0"/>
              <a:t>DISTINCT</a:t>
            </a:r>
            <a:r>
              <a:rPr lang="en-IN" sz="2000" dirty="0"/>
              <a:t> specifies removal of duplicate rows from the result set.</a:t>
            </a:r>
          </a:p>
          <a:p>
            <a:pPr marL="285750" indent="-285750" algn="just">
              <a:buFont typeface="Arial" panose="020B0604020202020204" pitchFamily="34" charset="0"/>
              <a:buChar char="•"/>
            </a:pPr>
            <a:r>
              <a:rPr lang="en-IN" sz="2000" b="1" dirty="0"/>
              <a:t>DISTINCTROW</a:t>
            </a:r>
            <a:r>
              <a:rPr lang="en-IN" sz="2000" dirty="0"/>
              <a:t> is a synonym for </a:t>
            </a:r>
            <a:r>
              <a:rPr lang="en-IN" sz="2000" b="1" dirty="0"/>
              <a:t>DISTINCT</a:t>
            </a:r>
            <a:r>
              <a:rPr lang="en-IN" sz="2000" dirty="0"/>
              <a:t>.</a:t>
            </a:r>
          </a:p>
          <a:p>
            <a:pPr marL="285750" indent="-285750" algn="just">
              <a:buFont typeface="Arial" panose="020B0604020202020204" pitchFamily="34" charset="0"/>
              <a:buChar char="•"/>
            </a:pPr>
            <a:r>
              <a:rPr lang="en-IN" sz="2000" dirty="0"/>
              <a:t>It is an error to specify both modifiers. </a:t>
            </a:r>
          </a:p>
        </p:txBody>
      </p:sp>
      <p:sp>
        <p:nvSpPr>
          <p:cNvPr id="9" name="Rectangle 8">
            <a:extLst>
              <a:ext uri="{FF2B5EF4-FFF2-40B4-BE49-F238E27FC236}">
                <a16:creationId xmlns:a16="http://schemas.microsoft.com/office/drawing/2014/main" id="{60D289BB-1439-4DB8-B315-C4DAAACB6F54}"/>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1234432"/>
            <a:ext cx="11737304" cy="3266985"/>
          </a:xfrm>
          <a:prstGeom prst="rect">
            <a:avLst/>
          </a:prstGeom>
        </p:spPr>
        <p:txBody>
          <a:bodyPr wrap="square">
            <a:spAutoFit/>
          </a:bodyPr>
          <a:lstStyle/>
          <a:p>
            <a:r>
              <a:rPr lang="en-IN" sz="2000" dirty="0">
                <a:solidFill>
                  <a:schemeClr val="accent6">
                    <a:lumMod val="50000"/>
                  </a:schemeClr>
                </a:solidFill>
                <a:latin typeface="Arial" panose="020B0604020202020204" pitchFamily="34" charset="0"/>
                <a:cs typeface="Arial" panose="020B0604020202020204" pitchFamily="34" charset="0"/>
              </a:rPr>
              <a:t>                              </a:t>
            </a:r>
            <a:r>
              <a:rPr lang="en-IN" sz="2000" b="1" dirty="0">
                <a:solidFill>
                  <a:schemeClr val="accent4">
                    <a:lumMod val="50000"/>
                  </a:schemeClr>
                </a:solidFill>
                <a:latin typeface="Arial" panose="020B0604020202020204" pitchFamily="34" charset="0"/>
                <a:cs typeface="Arial" panose="020B0604020202020204" pitchFamily="34" charset="0"/>
              </a:rPr>
              <a:t>modifiers</a:t>
            </a:r>
            <a:endParaRPr lang="en-US" sz="2000" b="1" dirty="0">
              <a:solidFill>
                <a:schemeClr val="accent4">
                  <a:lumMod val="50000"/>
                </a:schemeClr>
              </a:solidFill>
              <a:latin typeface="Arial" panose="020B0604020202020204" pitchFamily="34" charset="0"/>
              <a:cs typeface="Arial" panose="020B0604020202020204" pitchFamily="34" charset="0"/>
            </a:endParaRPr>
          </a:p>
          <a:p>
            <a:r>
              <a:rPr lang="en-US" sz="2000" dirty="0">
                <a:solidFill>
                  <a:schemeClr val="bg2">
                    <a:lumMod val="50000"/>
                  </a:schemeClr>
                </a:solidFill>
                <a:latin typeface="Arial" panose="020B0604020202020204" pitchFamily="34" charset="0"/>
                <a:cs typeface="Arial" panose="020B0604020202020204" pitchFamily="34" charset="0"/>
              </a:rPr>
              <a:t>SELECT</a:t>
            </a:r>
            <a:r>
              <a:rPr lang="en-US" sz="2000" dirty="0">
                <a:solidFill>
                  <a:schemeClr val="tx1">
                    <a:lumMod val="95000"/>
                    <a:lumOff val="5000"/>
                  </a:schemeClr>
                </a:solidFill>
                <a:latin typeface="Arial" panose="020B0604020202020204" pitchFamily="34" charset="0"/>
                <a:cs typeface="Arial" panose="020B0604020202020204" pitchFamily="34" charset="0"/>
              </a:rPr>
              <a:t> [</a:t>
            </a:r>
            <a:r>
              <a:rPr lang="en-US" sz="2000" b="1" u="sng" dirty="0">
                <a:solidFill>
                  <a:schemeClr val="tx1">
                    <a:lumMod val="95000"/>
                    <a:lumOff val="5000"/>
                  </a:schemeClr>
                </a:solidFill>
                <a:uFill>
                  <a:solidFill>
                    <a:srgbClr val="FF0000"/>
                  </a:solidFill>
                </a:uFill>
                <a:latin typeface="Arial" panose="020B0604020202020204" pitchFamily="34" charset="0"/>
                <a:cs typeface="Arial" panose="020B0604020202020204" pitchFamily="34" charset="0"/>
              </a:rPr>
              <a:t>ALL / DISTINCT / DISTINCTROW</a:t>
            </a:r>
            <a:r>
              <a:rPr lang="en-US" sz="2000" dirty="0">
                <a:solidFill>
                  <a:schemeClr val="tx1">
                    <a:lumMod val="95000"/>
                    <a:lumOff val="5000"/>
                  </a:schemeClr>
                </a:solidFill>
                <a:latin typeface="Arial" panose="020B0604020202020204" pitchFamily="34" charset="0"/>
                <a:cs typeface="Arial" panose="020B0604020202020204" pitchFamily="34" charset="0"/>
              </a:rPr>
              <a:t>] * / </a:t>
            </a:r>
            <a:r>
              <a:rPr lang="en-US" sz="2000" i="1" dirty="0">
                <a:solidFill>
                  <a:schemeClr val="tx1">
                    <a:lumMod val="95000"/>
                    <a:lumOff val="5000"/>
                  </a:schemeClr>
                </a:solidFill>
                <a:latin typeface="Arial" panose="020B0604020202020204" pitchFamily="34" charset="0"/>
                <a:cs typeface="Arial" panose="020B0604020202020204" pitchFamily="34" charset="0"/>
              </a:rPr>
              <a:t>A</a:t>
            </a:r>
            <a:r>
              <a:rPr lang="en-US" sz="2000" i="1" baseline="-25000" dirty="0">
                <a:solidFill>
                  <a:schemeClr val="tx1">
                    <a:lumMod val="95000"/>
                    <a:lumOff val="5000"/>
                  </a:schemeClr>
                </a:solidFill>
                <a:latin typeface="Arial" panose="020B0604020202020204" pitchFamily="34" charset="0"/>
                <a:cs typeface="Arial" panose="020B0604020202020204" pitchFamily="34" charset="0"/>
              </a:rPr>
              <a:t>1</a:t>
            </a:r>
            <a:r>
              <a:rPr lang="en-US" sz="2000" dirty="0">
                <a:solidFill>
                  <a:schemeClr val="tx1">
                    <a:lumMod val="95000"/>
                    <a:lumOff val="5000"/>
                  </a:schemeClr>
                </a:solidFill>
                <a:latin typeface="Arial" panose="020B0604020202020204" pitchFamily="34" charset="0"/>
                <a:cs typeface="Arial" panose="020B0604020202020204" pitchFamily="34" charset="0"/>
              </a:rPr>
              <a:t> [ [as] alias_name], </a:t>
            </a:r>
            <a:r>
              <a:rPr lang="en-US" sz="2000" i="1" dirty="0">
                <a:solidFill>
                  <a:schemeClr val="tx1">
                    <a:lumMod val="95000"/>
                    <a:lumOff val="5000"/>
                  </a:schemeClr>
                </a:solidFill>
                <a:latin typeface="Arial" panose="020B0604020202020204" pitchFamily="34" charset="0"/>
                <a:cs typeface="Arial" panose="020B0604020202020204" pitchFamily="34" charset="0"/>
              </a:rPr>
              <a:t>A</a:t>
            </a:r>
            <a:r>
              <a:rPr lang="en-US" sz="2000" i="1" baseline="-25000" dirty="0">
                <a:solidFill>
                  <a:schemeClr val="tx1">
                    <a:lumMod val="95000"/>
                    <a:lumOff val="5000"/>
                  </a:schemeClr>
                </a:solidFill>
                <a:latin typeface="Arial" panose="020B0604020202020204" pitchFamily="34" charset="0"/>
                <a:cs typeface="Arial" panose="020B0604020202020204" pitchFamily="34" charset="0"/>
              </a:rPr>
              <a:t>2</a:t>
            </a:r>
            <a:r>
              <a:rPr lang="en-US" sz="2000" dirty="0">
                <a:solidFill>
                  <a:schemeClr val="tx1">
                    <a:lumMod val="95000"/>
                    <a:lumOff val="5000"/>
                  </a:schemeClr>
                </a:solidFill>
                <a:latin typeface="Arial" panose="020B0604020202020204" pitchFamily="34" charset="0"/>
                <a:cs typeface="Arial" panose="020B0604020202020204" pitchFamily="34" charset="0"/>
              </a:rPr>
              <a:t> [ [as] alias_name], expressions [ [as] alias_name],... </a:t>
            </a:r>
            <a:r>
              <a:rPr lang="en-US" sz="2000" dirty="0">
                <a:solidFill>
                  <a:schemeClr val="bg2">
                    <a:lumMod val="50000"/>
                  </a:schemeClr>
                </a:solidFill>
                <a:latin typeface="Arial" panose="020B0604020202020204" pitchFamily="34" charset="0"/>
                <a:cs typeface="Arial" panose="020B0604020202020204" pitchFamily="34" charset="0"/>
              </a:rPr>
              <a:t>FROM</a:t>
            </a:r>
            <a:r>
              <a:rPr lang="en-US" sz="2000" dirty="0">
                <a:solidFill>
                  <a:schemeClr val="tx1">
                    <a:lumMod val="95000"/>
                    <a:lumOff val="5000"/>
                  </a:schemeClr>
                </a:solidFill>
                <a:latin typeface="Arial" panose="020B0604020202020204" pitchFamily="34" charset="0"/>
                <a:cs typeface="Arial" panose="020B0604020202020204" pitchFamily="34" charset="0"/>
              </a:rPr>
              <a:t> &lt;</a:t>
            </a:r>
            <a:r>
              <a:rPr lang="en-US" sz="2000" i="1" dirty="0">
                <a:solidFill>
                  <a:schemeClr val="tx1">
                    <a:lumMod val="95000"/>
                    <a:lumOff val="5000"/>
                  </a:schemeClr>
                </a:solidFill>
                <a:latin typeface="Arial" panose="020B0604020202020204" pitchFamily="34" charset="0"/>
                <a:cs typeface="Arial" panose="020B0604020202020204" pitchFamily="34" charset="0"/>
              </a:rPr>
              <a:t>r</a:t>
            </a:r>
            <a:r>
              <a:rPr lang="en-US" sz="2000" dirty="0">
                <a:solidFill>
                  <a:schemeClr val="tx1">
                    <a:lumMod val="95000"/>
                    <a:lumOff val="5000"/>
                  </a:schemeClr>
                </a:solidFill>
                <a:latin typeface="Arial" panose="020B0604020202020204" pitchFamily="34" charset="0"/>
                <a:cs typeface="Arial" panose="020B0604020202020204" pitchFamily="34" charset="0"/>
              </a:rPr>
              <a:t>&gt; [as] alias_name]</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Arial" panose="020B0604020202020204" pitchFamily="34" charset="0"/>
                <a:cs typeface="Arial" panose="020B0604020202020204" pitchFamily="34" charset="0"/>
              </a:rPr>
              <a:t> [</a:t>
            </a:r>
            <a:r>
              <a:rPr lang="en-US" sz="2000" dirty="0">
                <a:solidFill>
                  <a:schemeClr val="bg2">
                    <a:lumMod val="50000"/>
                  </a:schemeClr>
                </a:solidFill>
                <a:latin typeface="Arial" panose="020B0604020202020204" pitchFamily="34" charset="0"/>
                <a:cs typeface="Arial" panose="020B0604020202020204" pitchFamily="34" charset="0"/>
              </a:rPr>
              <a:t>WHERE</a:t>
            </a:r>
            <a:r>
              <a:rPr lang="en-US" sz="2000" dirty="0">
                <a:solidFill>
                  <a:schemeClr val="tx1">
                    <a:lumMod val="95000"/>
                    <a:lumOff val="5000"/>
                  </a:schemeClr>
                </a:solidFill>
                <a:latin typeface="Arial" panose="020B0604020202020204" pitchFamily="34" charset="0"/>
                <a:cs typeface="Arial" panose="020B0604020202020204" pitchFamily="34" charset="0"/>
              </a:rPr>
              <a:t> where_condition]</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Arial" panose="020B0604020202020204" pitchFamily="34" charset="0"/>
                <a:cs typeface="Arial" panose="020B0604020202020204" pitchFamily="34" charset="0"/>
              </a:rPr>
              <a:t> [</a:t>
            </a:r>
            <a:r>
              <a:rPr lang="en-US" sz="2000" dirty="0">
                <a:solidFill>
                  <a:schemeClr val="bg2">
                    <a:lumMod val="50000"/>
                  </a:schemeClr>
                </a:solidFill>
                <a:latin typeface="Arial" panose="020B0604020202020204" pitchFamily="34" charset="0"/>
                <a:cs typeface="Arial" panose="020B0604020202020204" pitchFamily="34" charset="0"/>
              </a:rPr>
              <a:t>GROUP</a:t>
            </a:r>
            <a:r>
              <a:rPr lang="en-US" sz="2000" dirty="0">
                <a:solidFill>
                  <a:schemeClr val="tx1">
                    <a:lumMod val="95000"/>
                    <a:lumOff val="5000"/>
                  </a:schemeClr>
                </a:solidFill>
                <a:latin typeface="Arial" panose="020B0604020202020204" pitchFamily="34" charset="0"/>
                <a:cs typeface="Arial" panose="020B0604020202020204" pitchFamily="34" charset="0"/>
              </a:rPr>
              <a:t> </a:t>
            </a:r>
            <a:r>
              <a:rPr lang="en-US" sz="2000" dirty="0">
                <a:solidFill>
                  <a:schemeClr val="bg2">
                    <a:lumMod val="50000"/>
                  </a:schemeClr>
                </a:solidFill>
                <a:latin typeface="Arial" panose="020B0604020202020204" pitchFamily="34" charset="0"/>
                <a:cs typeface="Arial" panose="020B0604020202020204" pitchFamily="34" charset="0"/>
              </a:rPr>
              <a:t>BY</a:t>
            </a:r>
            <a:r>
              <a:rPr lang="en-US" sz="2000" dirty="0">
                <a:solidFill>
                  <a:schemeClr val="tx1">
                    <a:lumMod val="95000"/>
                    <a:lumOff val="5000"/>
                  </a:schemeClr>
                </a:solidFill>
                <a:latin typeface="Arial" panose="020B0604020202020204" pitchFamily="34" charset="0"/>
                <a:cs typeface="Arial" panose="020B0604020202020204" pitchFamily="34" charset="0"/>
              </a:rPr>
              <a:t> {col_name | expr | position} [ASC | DESC], ... [WITH ROLLUP]]</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Arial" panose="020B0604020202020204" pitchFamily="34" charset="0"/>
                <a:cs typeface="Arial" panose="020B0604020202020204" pitchFamily="34" charset="0"/>
              </a:rPr>
              <a:t> [</a:t>
            </a:r>
            <a:r>
              <a:rPr lang="en-US" sz="2000" dirty="0">
                <a:solidFill>
                  <a:schemeClr val="bg2">
                    <a:lumMod val="50000"/>
                  </a:schemeClr>
                </a:solidFill>
                <a:latin typeface="Arial" panose="020B0604020202020204" pitchFamily="34" charset="0"/>
                <a:cs typeface="Arial" panose="020B0604020202020204" pitchFamily="34" charset="0"/>
              </a:rPr>
              <a:t>HAVING</a:t>
            </a:r>
            <a:r>
              <a:rPr lang="en-US" sz="2000" dirty="0">
                <a:solidFill>
                  <a:schemeClr val="tx1">
                    <a:lumMod val="95000"/>
                    <a:lumOff val="5000"/>
                  </a:schemeClr>
                </a:solidFill>
                <a:latin typeface="Arial" panose="020B0604020202020204" pitchFamily="34" charset="0"/>
                <a:cs typeface="Arial" panose="020B0604020202020204" pitchFamily="34" charset="0"/>
              </a:rPr>
              <a:t> where_condition]</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Arial" panose="020B0604020202020204" pitchFamily="34" charset="0"/>
                <a:cs typeface="Arial" panose="020B0604020202020204" pitchFamily="34" charset="0"/>
              </a:rPr>
              <a:t> [</a:t>
            </a:r>
            <a:r>
              <a:rPr lang="en-US" sz="2000" dirty="0">
                <a:solidFill>
                  <a:schemeClr val="bg2">
                    <a:lumMod val="50000"/>
                  </a:schemeClr>
                </a:solidFill>
                <a:latin typeface="Arial" panose="020B0604020202020204" pitchFamily="34" charset="0"/>
                <a:cs typeface="Arial" panose="020B0604020202020204" pitchFamily="34" charset="0"/>
              </a:rPr>
              <a:t>ORDER</a:t>
            </a:r>
            <a:r>
              <a:rPr lang="en-US" sz="2000" dirty="0">
                <a:solidFill>
                  <a:schemeClr val="tx1">
                    <a:lumMod val="95000"/>
                    <a:lumOff val="5000"/>
                  </a:schemeClr>
                </a:solidFill>
                <a:latin typeface="Arial" panose="020B0604020202020204" pitchFamily="34" charset="0"/>
                <a:cs typeface="Arial" panose="020B0604020202020204" pitchFamily="34" charset="0"/>
              </a:rPr>
              <a:t> </a:t>
            </a:r>
            <a:r>
              <a:rPr lang="en-US" sz="2000" dirty="0">
                <a:solidFill>
                  <a:schemeClr val="bg2">
                    <a:lumMod val="50000"/>
                  </a:schemeClr>
                </a:solidFill>
                <a:latin typeface="Arial" panose="020B0604020202020204" pitchFamily="34" charset="0"/>
                <a:cs typeface="Arial" panose="020B0604020202020204" pitchFamily="34" charset="0"/>
              </a:rPr>
              <a:t>BY</a:t>
            </a:r>
            <a:r>
              <a:rPr lang="en-US" sz="2000" dirty="0">
                <a:solidFill>
                  <a:schemeClr val="tx1">
                    <a:lumMod val="95000"/>
                    <a:lumOff val="5000"/>
                  </a:schemeClr>
                </a:solidFill>
                <a:latin typeface="Arial" panose="020B0604020202020204" pitchFamily="34" charset="0"/>
                <a:cs typeface="Arial" panose="020B0604020202020204" pitchFamily="34" charset="0"/>
              </a:rPr>
              <a:t> {col_name | expr | position}  [ASC | DESC],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Arial" panose="020B0604020202020204" pitchFamily="34" charset="0"/>
                <a:cs typeface="Arial" panose="020B0604020202020204" pitchFamily="34" charset="0"/>
              </a:rPr>
              <a:t> [</a:t>
            </a:r>
            <a:r>
              <a:rPr lang="en-US" sz="2000" dirty="0">
                <a:solidFill>
                  <a:schemeClr val="bg2">
                    <a:lumMod val="50000"/>
                  </a:schemeClr>
                </a:solidFill>
                <a:latin typeface="Arial" panose="020B0604020202020204" pitchFamily="34" charset="0"/>
                <a:cs typeface="Arial" panose="020B0604020202020204" pitchFamily="34" charset="0"/>
              </a:rPr>
              <a:t>LIMIT</a:t>
            </a:r>
            <a:r>
              <a:rPr lang="en-US" sz="2000" dirty="0">
                <a:solidFill>
                  <a:schemeClr val="tx1">
                    <a:lumMod val="95000"/>
                    <a:lumOff val="5000"/>
                  </a:schemeClr>
                </a:solidFill>
                <a:latin typeface="Arial" panose="020B0604020202020204" pitchFamily="34" charset="0"/>
                <a:cs typeface="Arial" panose="020B0604020202020204" pitchFamily="34" charset="0"/>
              </a:rPr>
              <a:t> {[offset,] row_count | row_count OFFSET offset}]</a:t>
            </a:r>
          </a:p>
        </p:txBody>
      </p:sp>
    </p:spTree>
    <p:extLst>
      <p:ext uri="{BB962C8B-B14F-4D97-AF65-F5344CB8AC3E}">
        <p14:creationId xmlns:p14="http://schemas.microsoft.com/office/powerpoint/2010/main" val="2183223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1730" y="3124200"/>
            <a:ext cx="5180925"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To sort a result, use an ORDER BY clause.</a:t>
            </a:r>
          </a:p>
        </p:txBody>
      </p:sp>
      <p:sp>
        <p:nvSpPr>
          <p:cNvPr id="6" name="Rectangle 5"/>
          <p:cNvSpPr/>
          <p:nvPr/>
        </p:nvSpPr>
        <p:spPr>
          <a:xfrm>
            <a:off x="303539" y="3424143"/>
            <a:ext cx="11737304" cy="2236766"/>
          </a:xfrm>
          <a:prstGeom prst="rect">
            <a:avLst/>
          </a:prstGeom>
          <a:solidFill>
            <a:schemeClr val="bg1"/>
          </a:solidFill>
        </p:spPr>
        <p:txBody>
          <a:bodyPr wrap="square">
            <a:spAutoFit/>
          </a:bodyPr>
          <a:lstStyle/>
          <a:p>
            <a:pPr>
              <a:lnSpc>
                <a:spcPct val="107000"/>
              </a:lnSpc>
            </a:pPr>
            <a:r>
              <a:rPr lang="en-IN" sz="2400" dirty="0">
                <a:solidFill>
                  <a:srgbClr val="FF0000"/>
                </a:solidFill>
                <a:latin typeface="Arial" panose="020B0604020202020204" pitchFamily="34" charset="0"/>
                <a:cs typeface="Arial" panose="020B0604020202020204" pitchFamily="34" charset="0"/>
              </a:rPr>
              <a:t>Remember</a:t>
            </a:r>
            <a:r>
              <a:rPr lang="en-IN" sz="2200" dirty="0">
                <a:latin typeface="Segoe UI Light" panose="020B0502040204020203" pitchFamily="34" charset="0"/>
                <a:ea typeface="Calibri" panose="020F0502020204030204" pitchFamily="34" charset="0"/>
                <a:cs typeface="Segoe UI Light" panose="020B0502040204020203" pitchFamily="34" charset="0"/>
              </a:rPr>
              <a:t>:</a:t>
            </a:r>
          </a:p>
          <a:p>
            <a:pPr marL="342900" indent="-342900">
              <a:lnSpc>
                <a:spcPct val="107000"/>
              </a:lnSpc>
              <a:buFont typeface="Arial" panose="020B0604020202020204" pitchFamily="34" charset="0"/>
              <a:buChar char="•"/>
            </a:pPr>
            <a:endParaRPr lang="en-IN" sz="800" dirty="0">
              <a:latin typeface="Segoe UI Light" panose="020B0502040204020203" pitchFamily="34" charset="0"/>
              <a:ea typeface="Calibri" panose="020F0502020204030204" pitchFamily="34" charset="0"/>
              <a:cs typeface="Segoe UI Light" panose="020B0502040204020203" pitchFamily="34" charset="0"/>
            </a:endParaRPr>
          </a:p>
          <a:p>
            <a:pPr marL="342900" indent="-342900">
              <a:lnSpc>
                <a:spcPct val="107000"/>
              </a:lnSpc>
              <a:buFont typeface="Arial" panose="020B0604020202020204" pitchFamily="34" charset="0"/>
              <a:buChar char="•"/>
            </a:pPr>
            <a:r>
              <a:rPr lang="en-IN" sz="2200" dirty="0">
                <a:latin typeface="Segoe UI Light" panose="020B0502040204020203" pitchFamily="34" charset="0"/>
                <a:ea typeface="Calibri" panose="020F0502020204030204" pitchFamily="34" charset="0"/>
                <a:cs typeface="Segoe UI Light" panose="020B0502040204020203" pitchFamily="34" charset="0"/>
              </a:rPr>
              <a:t>The default sort order is ascending </a:t>
            </a:r>
            <a:r>
              <a:rPr lang="en-IN" sz="2200" b="1" dirty="0">
                <a:latin typeface="Segoe UI Light" panose="020B0502040204020203" pitchFamily="34" charset="0"/>
                <a:cs typeface="Segoe UI Light" panose="020B0502040204020203" pitchFamily="34" charset="0"/>
              </a:rPr>
              <a:t>ASC</a:t>
            </a:r>
            <a:r>
              <a:rPr lang="en-IN" sz="2200" dirty="0">
                <a:latin typeface="Segoe UI Light" panose="020B0502040204020203" pitchFamily="34" charset="0"/>
                <a:ea typeface="Calibri" panose="020F0502020204030204" pitchFamily="34" charset="0"/>
                <a:cs typeface="Segoe UI Light" panose="020B0502040204020203" pitchFamily="34" charset="0"/>
              </a:rPr>
              <a:t>, with smallest values first. To sort in descending (reverse) order, add the </a:t>
            </a:r>
            <a:r>
              <a:rPr lang="en-IN" sz="2200" b="1" dirty="0">
                <a:latin typeface="Segoe UI Light" panose="020B0502040204020203" pitchFamily="34" charset="0"/>
                <a:ea typeface="Calibri" panose="020F0502020204030204" pitchFamily="34" charset="0"/>
                <a:cs typeface="Segoe UI Light" panose="020B0502040204020203" pitchFamily="34" charset="0"/>
              </a:rPr>
              <a:t>DESC</a:t>
            </a:r>
            <a:r>
              <a:rPr lang="en-IN" sz="2200" dirty="0">
                <a:latin typeface="Segoe UI Light" panose="020B0502040204020203" pitchFamily="34" charset="0"/>
                <a:ea typeface="Calibri" panose="020F0502020204030204" pitchFamily="34" charset="0"/>
                <a:cs typeface="Segoe UI Light" panose="020B0502040204020203" pitchFamily="34" charset="0"/>
              </a:rPr>
              <a:t> keyword to the name of the column you are sorting by.</a:t>
            </a:r>
          </a:p>
          <a:p>
            <a:pPr marL="171450" indent="-171450">
              <a:lnSpc>
                <a:spcPct val="107000"/>
              </a:lnSpc>
              <a:buFont typeface="Arial" panose="020B0604020202020204" pitchFamily="34" charset="0"/>
              <a:buChar char="•"/>
            </a:pPr>
            <a:endParaRPr lang="en-IN" sz="800" dirty="0">
              <a:latin typeface="Segoe UI Light" panose="020B0502040204020203" pitchFamily="34" charset="0"/>
              <a:ea typeface="Calibri" panose="020F0502020204030204" pitchFamily="34" charset="0"/>
              <a:cs typeface="Segoe UI Light" panose="020B0502040204020203" pitchFamily="34" charset="0"/>
            </a:endParaRPr>
          </a:p>
          <a:p>
            <a:pPr marL="342900" indent="-342900">
              <a:lnSpc>
                <a:spcPct val="107000"/>
              </a:lnSpc>
              <a:buFont typeface="Arial" panose="020B0604020202020204" pitchFamily="34" charset="0"/>
              <a:buChar char="•"/>
            </a:pPr>
            <a:r>
              <a:rPr lang="en-IN" sz="2400" dirty="0">
                <a:latin typeface="Segoe UI Light" panose="020B0502040204020203" pitchFamily="34" charset="0"/>
                <a:cs typeface="Segoe UI Light" panose="020B0502040204020203" pitchFamily="34" charset="0"/>
              </a:rPr>
              <a:t>You can sort on multiple columns, and you can sort different columns in different directions.</a:t>
            </a:r>
          </a:p>
        </p:txBody>
      </p:sp>
      <p:sp>
        <p:nvSpPr>
          <p:cNvPr id="7" name="Rectangle 6"/>
          <p:cNvSpPr/>
          <p:nvPr/>
        </p:nvSpPr>
        <p:spPr>
          <a:xfrm>
            <a:off x="407369" y="5994762"/>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SELECT</a:t>
            </a:r>
            <a:r>
              <a:rPr lang="en-IN" dirty="0">
                <a:solidFill>
                  <a:srgbClr val="000000"/>
                </a:solidFill>
                <a:latin typeface="Arial" panose="020B0604020202020204" pitchFamily="34" charset="0"/>
                <a:cs typeface="Arial" panose="020B0604020202020204" pitchFamily="34" charset="0"/>
              </a:rPr>
              <a:t> id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'a'</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FROM</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tbl_name</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ORDER BY</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a</a:t>
            </a:r>
            <a:r>
              <a:rPr lang="en-IN" dirty="0">
                <a:solidFill>
                  <a:srgbClr val="999999"/>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SELECT</a:t>
            </a:r>
            <a:r>
              <a:rPr lang="en-IN" dirty="0">
                <a:solidFill>
                  <a:srgbClr val="000000"/>
                </a:solidFill>
                <a:latin typeface="Arial" panose="020B0604020202020204" pitchFamily="34" charset="0"/>
                <a:cs typeface="Arial" panose="020B0604020202020204" pitchFamily="34" charset="0"/>
              </a:rPr>
              <a:t> id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'a' </a:t>
            </a:r>
            <a:r>
              <a:rPr lang="en-IN" dirty="0">
                <a:solidFill>
                  <a:srgbClr val="0077AA"/>
                </a:solidFill>
                <a:latin typeface="Arial" panose="020B0604020202020204" pitchFamily="34" charset="0"/>
                <a:cs typeface="Arial" panose="020B0604020202020204" pitchFamily="34" charset="0"/>
              </a:rPr>
              <a:t>FROM</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tbl_name</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ORDER BY</a:t>
            </a:r>
            <a:r>
              <a:rPr lang="en-IN" dirty="0">
                <a:solidFill>
                  <a:srgbClr val="000000"/>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'a'</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191345" y="229116"/>
            <a:ext cx="11737304" cy="1015663"/>
          </a:xfrm>
          <a:prstGeom prst="rect">
            <a:avLst/>
          </a:prstGeom>
        </p:spPr>
        <p:txBody>
          <a:bodyPr wrap="square">
            <a:spAutoFit/>
          </a:bodyPr>
          <a:lstStyle/>
          <a:p>
            <a:pPr algn="just"/>
            <a:r>
              <a:rPr lang="en-IN" sz="2000" dirty="0">
                <a:latin typeface="Segoe UI Light" panose="020B0502040204020203" pitchFamily="34" charset="0"/>
                <a:cs typeface="Segoe UI Light" panose="020B0502040204020203" pitchFamily="34" charset="0"/>
              </a:rPr>
              <a:t>Nulls by default occur at the top, but you can use </a:t>
            </a:r>
            <a:r>
              <a:rPr lang="en-IN" sz="2000" b="1" i="1" dirty="0">
                <a:latin typeface="Segoe UI Light" panose="020B0502040204020203" pitchFamily="34" charset="0"/>
                <a:cs typeface="Segoe UI Light" panose="020B0502040204020203" pitchFamily="34" charset="0"/>
              </a:rPr>
              <a:t>IsNull</a:t>
            </a:r>
            <a:r>
              <a:rPr lang="en-IN" sz="2000" dirty="0">
                <a:latin typeface="Segoe UI Light" panose="020B0502040204020203" pitchFamily="34" charset="0"/>
                <a:cs typeface="Segoe UI Light" panose="020B0502040204020203" pitchFamily="34" charset="0"/>
              </a:rPr>
              <a:t> to assign default values, that will put it in the position you require. </a:t>
            </a:r>
            <a:r>
              <a:rPr lang="en-IN" sz="2000" dirty="0"/>
              <a:t>. The </a:t>
            </a:r>
            <a:r>
              <a:rPr lang="en-IN" sz="2000" i="1" dirty="0"/>
              <a:t>ISNULL()</a:t>
            </a:r>
            <a:r>
              <a:rPr lang="en-IN" sz="2000" dirty="0"/>
              <a:t> function tests whether an expression is NULL. If expression is a NULL value, the ISNULL() function returns 1. Otherwise, it returns 0.</a:t>
            </a:r>
          </a:p>
        </p:txBody>
      </p:sp>
      <p:pic>
        <p:nvPicPr>
          <p:cNvPr id="9" name="Picture 8"/>
          <p:cNvPicPr>
            <a:picLocks noChangeAspect="1"/>
          </p:cNvPicPr>
          <p:nvPr/>
        </p:nvPicPr>
        <p:blipFill>
          <a:blip r:embed="rId2" cstate="print"/>
          <a:stretch>
            <a:fillRect/>
          </a:stretch>
        </p:blipFill>
        <p:spPr>
          <a:xfrm>
            <a:off x="1847528" y="1629135"/>
            <a:ext cx="7995962" cy="440781"/>
          </a:xfrm>
          <a:prstGeom prst="rect">
            <a:avLst/>
          </a:prstGeom>
        </p:spPr>
      </p:pic>
    </p:spTree>
    <p:extLst>
      <p:ext uri="{BB962C8B-B14F-4D97-AF65-F5344CB8AC3E}">
        <p14:creationId xmlns:p14="http://schemas.microsoft.com/office/powerpoint/2010/main" val="1057184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8" grpId="0"/>
    </p:bldLst>
  </p:timing>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aseline="-25000" dirty="0">
                <a:solidFill>
                  <a:srgbClr val="0077AA"/>
                </a:solidFill>
                <a:latin typeface="Liberation Mono"/>
              </a:rPr>
              <a:t> </a:t>
            </a:r>
            <a:r>
              <a:rPr lang="en-US" sz="2000" dirty="0">
                <a:solidFill>
                  <a:srgbClr val="0077AA"/>
                </a:solidFill>
                <a:latin typeface="Liberation Mono"/>
              </a:rPr>
              <a:t> | expr | position}  [ASC | DESC], ...]</a:t>
            </a:r>
          </a:p>
        </p:txBody>
      </p:sp>
      <p:sp>
        <p:nvSpPr>
          <p:cNvPr id="3" name="Rectangle 2"/>
          <p:cNvSpPr/>
          <p:nvPr/>
        </p:nvSpPr>
        <p:spPr>
          <a:xfrm>
            <a:off x="178645" y="5129897"/>
            <a:ext cx="11605987" cy="1323439"/>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If the ASC or DESC modifier is not provided in the ORDER BY clause, the results will be sorted by expression in ascending order. This is equivalent to ORDER BY expression ASC.</a:t>
            </a:r>
          </a:p>
          <a:p>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The ORDER BY clause can be used in a SELECT statement, SELECT LIMIT statement, Update LIMIT, and DELETE LIMIT statement in MySQL.</a:t>
            </a:r>
          </a:p>
        </p:txBody>
      </p:sp>
      <p:sp>
        <p:nvSpPr>
          <p:cNvPr id="6" name="Rectangle 5"/>
          <p:cNvSpPr/>
          <p:nvPr/>
        </p:nvSpPr>
        <p:spPr>
          <a:xfrm>
            <a:off x="119336" y="680593"/>
            <a:ext cx="11881320" cy="830997"/>
          </a:xfrm>
          <a:prstGeom prst="rect">
            <a:avLst/>
          </a:prstGeom>
          <a:solidFill>
            <a:schemeClr val="bg1"/>
          </a:solidFill>
        </p:spPr>
        <p:txBody>
          <a:bodyPr wrap="square">
            <a:spAutoFit/>
          </a:bodyPr>
          <a:lstStyle/>
          <a:p>
            <a:r>
              <a:rPr lang="en-IN" sz="2400" dirty="0">
                <a:latin typeface="Segoe UI Light" panose="020B0502040204020203" pitchFamily="34" charset="0"/>
                <a:cs typeface="Segoe UI Light" panose="020B0502040204020203" pitchFamily="34" charset="0"/>
              </a:rPr>
              <a:t>When doing an ORDER BY, NULL values are placed </a:t>
            </a:r>
            <a:r>
              <a:rPr lang="en-IN" sz="2400" b="1" dirty="0">
                <a:latin typeface="Segoe UI Light" panose="020B0502040204020203" pitchFamily="34" charset="0"/>
                <a:cs typeface="Segoe UI Light" panose="020B0502040204020203" pitchFamily="34" charset="0"/>
              </a:rPr>
              <a:t>first</a:t>
            </a:r>
            <a:r>
              <a:rPr lang="en-IN" sz="2400" dirty="0">
                <a:latin typeface="Segoe UI Light" panose="020B0502040204020203" pitchFamily="34" charset="0"/>
                <a:cs typeface="Segoe UI Light" panose="020B0502040204020203" pitchFamily="34" charset="0"/>
              </a:rPr>
              <a:t> if you do ORDER BY ... ASC and </a:t>
            </a:r>
            <a:r>
              <a:rPr lang="en-IN" sz="2400" b="1" dirty="0">
                <a:latin typeface="Segoe UI Light" panose="020B0502040204020203" pitchFamily="34" charset="0"/>
                <a:cs typeface="Segoe UI Light" panose="020B0502040204020203" pitchFamily="34" charset="0"/>
              </a:rPr>
              <a:t>last</a:t>
            </a:r>
            <a:r>
              <a:rPr lang="en-IN" sz="2400" dirty="0">
                <a:latin typeface="Segoe UI Light" panose="020B0502040204020203" pitchFamily="34" charset="0"/>
                <a:cs typeface="Segoe UI Light" panose="020B0502040204020203" pitchFamily="34" charset="0"/>
              </a:rPr>
              <a:t> if you do ORDER BY ... DESC.</a:t>
            </a:r>
          </a:p>
        </p:txBody>
      </p:sp>
      <p:sp>
        <p:nvSpPr>
          <p:cNvPr id="2" name="Rectangle 1"/>
          <p:cNvSpPr/>
          <p:nvPr/>
        </p:nvSpPr>
        <p:spPr>
          <a:xfrm>
            <a:off x="191347" y="2780928"/>
            <a:ext cx="10382989" cy="2031325"/>
          </a:xfrm>
          <a:prstGeom prst="rect">
            <a:avLst/>
          </a:prstGeom>
        </p:spPr>
        <p:txBody>
          <a:bodyPr wrap="square">
            <a:spAutoFit/>
          </a:bodyPr>
          <a:lstStyle/>
          <a:p>
            <a:pPr>
              <a:lnSpc>
                <a:spcPct val="150000"/>
              </a:lnSpc>
            </a:pPr>
            <a:r>
              <a:rPr lang="en-IN" sz="2400" b="1" i="1" dirty="0">
                <a:solidFill>
                  <a:srgbClr val="E01E1E"/>
                </a:solidFill>
              </a:rPr>
              <a:t>"Ordered by attributes A1, A2, …"</a:t>
            </a:r>
            <a:endParaRPr lang="en-IN" sz="2000" b="1" i="1" dirty="0">
              <a:solidFill>
                <a:srgbClr val="E01E1E"/>
              </a:solidFill>
            </a:endParaRPr>
          </a:p>
          <a:p>
            <a:pPr marL="285750" indent="-285750">
              <a:lnSpc>
                <a:spcPct val="150000"/>
              </a:lnSpc>
              <a:buFont typeface="Arial" panose="020B0604020202020204" pitchFamily="34" charset="0"/>
              <a:buChar char="•"/>
            </a:pPr>
            <a:r>
              <a:rPr lang="en-IN" sz="2000" dirty="0">
                <a:solidFill>
                  <a:schemeClr val="accent4">
                    <a:lumMod val="50000"/>
                  </a:schemeClr>
                </a:solidFill>
              </a:rPr>
              <a:t>Tuples are sorted by specified attributes</a:t>
            </a:r>
          </a:p>
          <a:p>
            <a:pPr marL="285750" indent="-285750">
              <a:lnSpc>
                <a:spcPct val="150000"/>
              </a:lnSpc>
              <a:buFont typeface="Arial" panose="020B0604020202020204" pitchFamily="34" charset="0"/>
              <a:buChar char="•"/>
            </a:pPr>
            <a:r>
              <a:rPr lang="en-IN" sz="2000" dirty="0">
                <a:solidFill>
                  <a:schemeClr val="accent4">
                    <a:lumMod val="50000"/>
                  </a:schemeClr>
                </a:solidFill>
              </a:rPr>
              <a:t>Results are sorted by A1 first</a:t>
            </a:r>
          </a:p>
          <a:p>
            <a:pPr marL="285750" indent="-285750">
              <a:lnSpc>
                <a:spcPct val="150000"/>
              </a:lnSpc>
              <a:buFont typeface="Arial" panose="020B0604020202020204" pitchFamily="34" charset="0"/>
              <a:buChar char="•"/>
            </a:pPr>
            <a:r>
              <a:rPr lang="en-IN" sz="2000" dirty="0">
                <a:solidFill>
                  <a:schemeClr val="accent4">
                    <a:lumMod val="50000"/>
                  </a:schemeClr>
                </a:solidFill>
              </a:rPr>
              <a:t>Within each value of A1, results are sorted by A2</a:t>
            </a:r>
          </a:p>
        </p:txBody>
      </p:sp>
    </p:spTree>
    <p:extLst>
      <p:ext uri="{BB962C8B-B14F-4D97-AF65-F5344CB8AC3E}">
        <p14:creationId xmlns:p14="http://schemas.microsoft.com/office/powerpoint/2010/main" val="1630039859"/>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6" name="Rectangle 5"/>
          <p:cNvSpPr/>
          <p:nvPr/>
        </p:nvSpPr>
        <p:spPr>
          <a:xfrm>
            <a:off x="193417" y="2425929"/>
            <a:ext cx="11809310" cy="3780522"/>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dirty="0">
                <a:solidFill>
                  <a:srgbClr val="000000"/>
                </a:solidFill>
                <a:latin typeface="Arial" panose="020B0604020202020204" pitchFamily="34" charset="0"/>
                <a:ea typeface="Times New Roman" panose="02020603050405020304" pitchFamily="18" charset="0"/>
              </a:rPr>
              <a:t>emp</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dirty="0">
                <a:latin typeface="Arial" panose="020B0604020202020204" pitchFamily="34" charset="0"/>
                <a:ea typeface="Times New Roman" panose="02020603050405020304" pitchFamily="18" charset="0"/>
              </a:rPr>
              <a:t>comm;</a:t>
            </a:r>
            <a:endParaRPr lang="en-IN"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dirty="0">
                <a:solidFill>
                  <a:srgbClr val="000000"/>
                </a:solidFill>
                <a:latin typeface="Arial" panose="020B0604020202020204" pitchFamily="34" charset="0"/>
                <a:ea typeface="Times New Roman" panose="02020603050405020304" pitchFamily="18" charset="0"/>
              </a:rPr>
              <a:t>emp</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dirty="0">
                <a:latin typeface="Arial" panose="020B0604020202020204" pitchFamily="34" charset="0"/>
                <a:ea typeface="Times New Roman" panose="02020603050405020304" pitchFamily="18" charset="0"/>
              </a:rPr>
              <a:t>comm</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IS NULL</a:t>
            </a:r>
            <a:r>
              <a:rPr lang="en-IN" dirty="0">
                <a:latin typeface="Arial" panose="020B0604020202020204" pitchFamily="34" charset="0"/>
                <a:ea typeface="Times New Roman" panose="02020603050405020304" pitchFamily="18" charset="0"/>
              </a:rPr>
              <a:t> ;</a:t>
            </a:r>
            <a:endParaRPr lang="en-IN"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dirty="0">
                <a:latin typeface="Arial" panose="020B0604020202020204" pitchFamily="34" charset="0"/>
                <a:cs typeface="Arial" panose="020B0604020202020204" pitchFamily="34" charset="0"/>
              </a:rPr>
              <a:t>ename, </a:t>
            </a:r>
            <a:r>
              <a:rPr lang="en-IN" dirty="0">
                <a:solidFill>
                  <a:srgbClr val="DD4A68"/>
                </a:solidFill>
                <a:latin typeface="Arial" panose="020B0604020202020204" pitchFamily="34" charset="0"/>
                <a:ea typeface="Times New Roman" panose="02020603050405020304" pitchFamily="18" charset="0"/>
              </a:rPr>
              <a:t>length</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dirty="0">
                <a:solidFill>
                  <a:srgbClr val="DD4A68"/>
                </a:solidFill>
                <a:latin typeface="Arial" panose="020B0604020202020204" pitchFamily="34" charset="0"/>
                <a:ea typeface="Times New Roman" panose="02020603050405020304" pitchFamily="18" charset="0"/>
              </a:rPr>
              <a:t>length</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ename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a:t>
            </a:r>
            <a:r>
              <a:rPr lang="en-IN" dirty="0">
                <a:solidFill>
                  <a:srgbClr val="DD4A68"/>
                </a:solidFill>
                <a:latin typeface="Arial" panose="020B0604020202020204" pitchFamily="34" charset="0"/>
                <a:ea typeface="Times New Roman" panose="02020603050405020304" pitchFamily="18" charset="0"/>
              </a:rPr>
              <a:t> desc</a:t>
            </a:r>
            <a:r>
              <a:rPr lang="en-IN" dirty="0">
                <a:latin typeface="Arial" panose="020B0604020202020204" pitchFamily="34" charset="0"/>
                <a:ea typeface="Times New Roman" panose="02020603050405020304" pitchFamily="18" charset="0"/>
              </a:rPr>
              <a:t> ;</a:t>
            </a:r>
            <a:endParaRPr lang="en-IN"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dirty="0">
                <a:solidFill>
                  <a:srgbClr val="000000"/>
                </a:solidFill>
                <a:latin typeface="Arial" panose="020B0604020202020204" pitchFamily="34" charset="0"/>
                <a:ea typeface="Times New Roman" panose="02020603050405020304" pitchFamily="18" charset="0"/>
              </a:rPr>
              <a:t>emp</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dirty="0">
                <a:solidFill>
                  <a:srgbClr val="DD4A68"/>
                </a:solidFill>
                <a:latin typeface="Arial" panose="020B0604020202020204" pitchFamily="34" charset="0"/>
                <a:ea typeface="Times New Roman" panose="02020603050405020304" pitchFamily="18" charset="0"/>
              </a:rPr>
              <a:t>IF</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‘manager'</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3</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IF</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'salesman'</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null</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endParaRPr lang="en-IN"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dirty="0">
                <a:solidFill>
                  <a:srgbClr val="000000"/>
                </a:solidFill>
                <a:latin typeface="Arial" panose="020B0604020202020204" pitchFamily="34" charset="0"/>
                <a:ea typeface="Times New Roman" panose="02020603050405020304" pitchFamily="18" charset="0"/>
              </a:rPr>
              <a:t>emp</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dirty="0">
                <a:solidFill>
                  <a:srgbClr val="DD4A68"/>
                </a:solidFill>
                <a:latin typeface="Arial" panose="020B0604020202020204" pitchFamily="34" charset="0"/>
                <a:ea typeface="Times New Roman" panose="02020603050405020304" pitchFamily="18" charset="0"/>
              </a:rPr>
              <a:t>FIELD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job</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'manager'</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'salesman'</a:t>
            </a:r>
            <a:r>
              <a:rPr lang="en-US"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endParaRPr lang="en-US"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dirty="0">
                <a:solidFill>
                  <a:srgbClr val="000000"/>
                </a:solidFill>
                <a:latin typeface="Arial" panose="020B0604020202020204" pitchFamily="34" charset="0"/>
                <a:ea typeface="Times New Roman" panose="02020603050405020304" pitchFamily="18" charset="0"/>
              </a:rPr>
              <a:t>emp</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dirty="0">
                <a:solidFill>
                  <a:srgbClr val="DD4A68"/>
                </a:solidFill>
                <a:latin typeface="Arial" panose="020B0604020202020204" pitchFamily="34" charset="0"/>
                <a:ea typeface="Times New Roman" panose="02020603050405020304" pitchFamily="18" charset="0"/>
              </a:rPr>
              <a:t>ISNULL</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comm</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ename `e`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emp</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Arial" panose="020B0604020202020204" pitchFamily="34" charset="0"/>
                <a:ea typeface="Times New Roman" panose="02020603050405020304" pitchFamily="18" charset="0"/>
              </a:rPr>
              <a:t>`e`</a:t>
            </a:r>
            <a:r>
              <a:rPr lang="en-IN" dirty="0">
                <a:latin typeface="Arial" panose="020B0604020202020204" pitchFamily="34" charset="0"/>
                <a:ea typeface="Times New Roman" panose="02020603050405020304" pitchFamily="18" charset="0"/>
              </a:rPr>
              <a:t> ;</a:t>
            </a:r>
            <a:endParaRPr lang="en-IN" dirty="0">
              <a:solidFill>
                <a:schemeClr val="tx1">
                  <a:lumMod val="85000"/>
                  <a:lumOff val="15000"/>
                </a:schemeClr>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ename `e`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emp</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Arial" panose="020B0604020202020204" pitchFamily="34" charset="0"/>
                <a:ea typeface="Times New Roman" panose="02020603050405020304" pitchFamily="18" charset="0"/>
              </a:rPr>
              <a:t>e</a:t>
            </a:r>
            <a:r>
              <a:rPr lang="en-IN" dirty="0">
                <a:latin typeface="Arial" panose="020B0604020202020204" pitchFamily="34" charset="0"/>
                <a:ea typeface="Times New Roman" panose="02020603050405020304" pitchFamily="18" charset="0"/>
              </a:rPr>
              <a:t> ;</a:t>
            </a:r>
            <a:endParaRPr lang="en-IN" dirty="0">
              <a:solidFill>
                <a:schemeClr val="tx1">
                  <a:lumMod val="85000"/>
                  <a:lumOff val="15000"/>
                </a:schemeClr>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ename </a:t>
            </a:r>
            <a:r>
              <a:rPr lang="en-IN" dirty="0">
                <a:latin typeface="Arial" panose="020B0604020202020204" pitchFamily="34" charset="0"/>
                <a:ea typeface="Times New Roman" panose="02020603050405020304" pitchFamily="18" charset="0"/>
              </a:rPr>
              <a:t>'e'</a:t>
            </a:r>
            <a:r>
              <a:rPr lang="en-IN" dirty="0">
                <a:solidFill>
                  <a:srgbClr val="000000"/>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emp</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Arial" panose="020B0604020202020204" pitchFamily="34" charset="0"/>
                <a:ea typeface="Times New Roman" panose="02020603050405020304" pitchFamily="18" charset="0"/>
              </a:rPr>
              <a:t>'e'</a:t>
            </a:r>
            <a:r>
              <a:rPr lang="en-IN" dirty="0">
                <a:latin typeface="Arial" panose="020B0604020202020204" pitchFamily="34" charset="0"/>
                <a:ea typeface="Times New Roman" panose="02020603050405020304" pitchFamily="18" charset="0"/>
              </a:rPr>
              <a:t> ;</a:t>
            </a:r>
            <a:endParaRPr lang="en-IN" dirty="0">
              <a:solidFill>
                <a:schemeClr val="tx1">
                  <a:lumMod val="85000"/>
                  <a:lumOff val="15000"/>
                </a:schemeClr>
              </a:solidFill>
              <a:latin typeface="Arial" panose="020B0604020202020204" pitchFamily="34" charset="0"/>
              <a:ea typeface="Times New Roman" panose="02020603050405020304" pitchFamily="18" charset="0"/>
            </a:endParaRP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aseline="-25000" dirty="0">
                <a:solidFill>
                  <a:srgbClr val="0077AA"/>
                </a:solidFill>
                <a:latin typeface="Liberation Mono"/>
              </a:rPr>
              <a:t> </a:t>
            </a:r>
            <a:r>
              <a:rPr lang="en-US" sz="2000" dirty="0">
                <a:solidFill>
                  <a:srgbClr val="0077AA"/>
                </a:solidFill>
                <a:latin typeface="Liberation Mono"/>
              </a:rPr>
              <a:t> | expr | position}  [ASC | DESC], ...]</a:t>
            </a:r>
          </a:p>
        </p:txBody>
      </p:sp>
    </p:spTree>
    <p:extLst>
      <p:ext uri="{BB962C8B-B14F-4D97-AF65-F5344CB8AC3E}">
        <p14:creationId xmlns:p14="http://schemas.microsoft.com/office/powerpoint/2010/main" val="3515243402"/>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61665"/>
          </a:xfrm>
          <a:prstGeom prst="rect">
            <a:avLst/>
          </a:prstGeom>
          <a:solidFill>
            <a:schemeClr val="bg1"/>
          </a:solidFill>
        </p:spPr>
        <p:txBody>
          <a:bodyPr wrap="square">
            <a:spAutoFit/>
          </a:bodyPr>
          <a:lstStyle/>
          <a:p>
            <a:r>
              <a:rPr lang="en-IN" sz="2400" dirty="0">
                <a:latin typeface="Segoe UI Light" panose="020B0502040204020203" pitchFamily="34" charset="0"/>
                <a:cs typeface="Segoe UI Light" panose="020B0502040204020203" pitchFamily="34" charset="0"/>
              </a:rPr>
              <a:t>When doing an ORDER BY, NULL values are presented </a:t>
            </a:r>
            <a:r>
              <a:rPr lang="en-IN" sz="2400" b="1" dirty="0">
                <a:latin typeface="Segoe UI Light" panose="020B0502040204020203" pitchFamily="34" charset="0"/>
                <a:cs typeface="Segoe UI Light" panose="020B0502040204020203" pitchFamily="34" charset="0"/>
              </a:rPr>
              <a:t>first</a:t>
            </a:r>
            <a:r>
              <a:rPr lang="en-IN" sz="2400" dirty="0">
                <a:latin typeface="Segoe UI Light" panose="020B0502040204020203" pitchFamily="34"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emp</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ORDER BY </a:t>
            </a:r>
            <a:r>
              <a:rPr lang="en-IN" dirty="0">
                <a:latin typeface="Arial" panose="020B0604020202020204" pitchFamily="34" charset="0"/>
                <a:ea typeface="Times New Roman" panose="02020603050405020304" pitchFamily="18" charset="0"/>
                <a:cs typeface="Arial" panose="020B0604020202020204" pitchFamily="34" charset="0"/>
              </a:rPr>
              <a:t>comm </a:t>
            </a:r>
            <a:r>
              <a:rPr lang="en-IN" dirty="0">
                <a:solidFill>
                  <a:srgbClr val="0077AA"/>
                </a:solidFill>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a:t>
            </a:r>
            <a:endParaRPr lang="en-IN" dirty="0">
              <a:solidFill>
                <a:srgbClr val="0077AA"/>
              </a:solidFill>
              <a:latin typeface="Arial" panose="020B0604020202020204" pitchFamily="34" charset="0"/>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0" y="1916832"/>
            <a:ext cx="12072664" cy="4680520"/>
            <a:chOff x="0" y="1916832"/>
            <a:chExt cx="12072664" cy="4680520"/>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1916832"/>
              <a:ext cx="855638" cy="4680520"/>
            </a:xfrm>
            <a:prstGeom prst="rect">
              <a:avLst/>
            </a:prstGeom>
            <a:noFill/>
            <a:ln w="3810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0" y="1916831"/>
            <a:ext cx="12000656" cy="4584265"/>
            <a:chOff x="1549199" y="2076412"/>
            <a:chExt cx="9308388" cy="3880989"/>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076412"/>
              <a:ext cx="758026" cy="3841373"/>
            </a:xfrm>
            <a:prstGeom prst="rect">
              <a:avLst/>
            </a:prstGeom>
            <a:noFill/>
            <a:ln w="3810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61665"/>
          </a:xfrm>
          <a:prstGeom prst="rect">
            <a:avLst/>
          </a:prstGeom>
          <a:solidFill>
            <a:schemeClr val="bg1"/>
          </a:solidFill>
        </p:spPr>
        <p:txBody>
          <a:bodyPr wrap="square">
            <a:spAutoFit/>
          </a:bodyPr>
          <a:lstStyle/>
          <a:p>
            <a:r>
              <a:rPr lang="en-IN" sz="2400" dirty="0">
                <a:latin typeface="Segoe UI Light" panose="020B0502040204020203" pitchFamily="34" charset="0"/>
                <a:cs typeface="Segoe UI Light" panose="020B0502040204020203" pitchFamily="34" charset="0"/>
              </a:rPr>
              <a:t>When doing an ORDER BY, NULL values are presented </a:t>
            </a:r>
            <a:r>
              <a:rPr lang="en-IN" sz="2400" b="1" dirty="0">
                <a:latin typeface="Segoe UI Light" panose="020B0502040204020203" pitchFamily="34" charset="0"/>
                <a:cs typeface="Segoe UI Light" panose="020B0502040204020203" pitchFamily="34" charset="0"/>
              </a:rPr>
              <a:t>last</a:t>
            </a:r>
            <a:r>
              <a:rPr lang="en-IN" sz="2400" dirty="0">
                <a:latin typeface="Segoe UI Light" panose="020B0502040204020203" pitchFamily="34"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emp</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ORDER BY </a:t>
            </a:r>
            <a:r>
              <a:rPr lang="en-IN" dirty="0">
                <a:latin typeface="Arial" panose="020B0604020202020204" pitchFamily="34" charset="0"/>
                <a:ea typeface="Times New Roman" panose="02020603050405020304" pitchFamily="18" charset="0"/>
                <a:cs typeface="Arial" panose="020B0604020202020204" pitchFamily="34" charset="0"/>
              </a:rPr>
              <a:t>comm </a:t>
            </a:r>
            <a:r>
              <a:rPr lang="en-IN" dirty="0">
                <a:solidFill>
                  <a:srgbClr val="0077AA"/>
                </a:solidFill>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4221089"/>
            <a:ext cx="8838049" cy="2110771"/>
          </a:xfrm>
          <a:prstGeom prst="rect">
            <a:avLst/>
          </a:prstGeom>
          <a:solidFill>
            <a:schemeClr val="bg1"/>
          </a:solidFill>
        </p:spPr>
        <p:txBody>
          <a:bodyPr wrap="square">
            <a:spAutoFit/>
          </a:bodyPr>
          <a:lstStyle/>
          <a:p>
            <a:pPr>
              <a:lnSpc>
                <a:spcPct val="107000"/>
              </a:lnSpc>
            </a:pPr>
            <a:r>
              <a:rPr lang="en-IN" sz="2400" dirty="0">
                <a:solidFill>
                  <a:srgbClr val="FF0000"/>
                </a:solidFill>
                <a:latin typeface="Arial" panose="020B0604020202020204" pitchFamily="34" charset="0"/>
                <a:cs typeface="Arial" panose="020B0604020202020204" pitchFamily="34" charset="0"/>
              </a:rPr>
              <a:t>Note:</a:t>
            </a:r>
          </a:p>
          <a:p>
            <a:pPr>
              <a:lnSpc>
                <a:spcPct val="107000"/>
              </a:lnSpc>
            </a:pPr>
            <a:endParaRPr lang="en-IN" sz="8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8838049" cy="2110771"/>
          </a:xfrm>
          <a:prstGeom prst="rect">
            <a:avLst/>
          </a:prstGeom>
          <a:solidFill>
            <a:schemeClr val="bg1"/>
          </a:solidFill>
        </p:spPr>
        <p:txBody>
          <a:bodyPr wrap="square">
            <a:spAutoFit/>
          </a:bodyPr>
          <a:lstStyle/>
          <a:p>
            <a:pPr>
              <a:lnSpc>
                <a:spcPct val="107000"/>
              </a:lnSpc>
            </a:pPr>
            <a:r>
              <a:rPr lang="en-IN" sz="24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8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3059027"/>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Tree>
    <p:extLst>
      <p:ext uri="{BB962C8B-B14F-4D97-AF65-F5344CB8AC3E}">
        <p14:creationId xmlns:p14="http://schemas.microsoft.com/office/powerpoint/2010/main" val="2009809066"/>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53696" y="4437112"/>
            <a:ext cx="10451286" cy="1261884"/>
          </a:xfrm>
          <a:prstGeom prst="rect">
            <a:avLst/>
          </a:prstGeom>
        </p:spPr>
        <p:txBody>
          <a:bodyPr wrap="square">
            <a:spAutoFit/>
          </a:bodyPr>
          <a:lstStyle/>
          <a:p>
            <a:pPr marL="342900" indent="-342900">
              <a:buFont typeface="Arial" pitchFamily="34" charset="0"/>
              <a:buChar char="•"/>
            </a:pPr>
            <a:r>
              <a:rPr lang="en-US" sz="1900" dirty="0">
                <a:solidFill>
                  <a:schemeClr val="tx1">
                    <a:lumMod val="75000"/>
                    <a:lumOff val="25000"/>
                  </a:schemeClr>
                </a:solidFill>
                <a:latin typeface="Arial" panose="020B0604020202020204" pitchFamily="34" charset="0"/>
                <a:cs typeface="Arial" panose="020B0604020202020204" pitchFamily="34" charset="0"/>
              </a:rPr>
              <a:t>A predicate is a condition expression that evaluates to a boolean value, either </a:t>
            </a:r>
            <a:r>
              <a:rPr lang="en-US" sz="1900" b="1" dirty="0">
                <a:solidFill>
                  <a:schemeClr val="tx1">
                    <a:lumMod val="75000"/>
                    <a:lumOff val="25000"/>
                  </a:schemeClr>
                </a:solidFill>
                <a:latin typeface="Arial" panose="020B0604020202020204" pitchFamily="34" charset="0"/>
                <a:cs typeface="Arial" panose="020B0604020202020204" pitchFamily="34" charset="0"/>
              </a:rPr>
              <a:t>true</a:t>
            </a:r>
            <a:r>
              <a:rPr lang="en-US" sz="1900" dirty="0">
                <a:solidFill>
                  <a:schemeClr val="tx1">
                    <a:lumMod val="75000"/>
                    <a:lumOff val="25000"/>
                  </a:schemeClr>
                </a:solidFill>
                <a:latin typeface="Arial" panose="020B0604020202020204" pitchFamily="34" charset="0"/>
                <a:cs typeface="Arial" panose="020B0604020202020204" pitchFamily="34" charset="0"/>
              </a:rPr>
              <a:t> or </a:t>
            </a:r>
            <a:r>
              <a:rPr lang="en-US" sz="1900" b="1" dirty="0">
                <a:solidFill>
                  <a:schemeClr val="tx1">
                    <a:lumMod val="75000"/>
                    <a:lumOff val="25000"/>
                  </a:schemeClr>
                </a:solidFill>
                <a:latin typeface="Arial" panose="020B0604020202020204" pitchFamily="34" charset="0"/>
                <a:cs typeface="Arial" panose="020B0604020202020204" pitchFamily="34" charset="0"/>
              </a:rPr>
              <a:t>false</a:t>
            </a:r>
            <a:r>
              <a:rPr lang="en-US" sz="1900" dirty="0">
                <a:solidFill>
                  <a:schemeClr val="tx1">
                    <a:lumMod val="75000"/>
                    <a:lumOff val="25000"/>
                  </a:schemeClr>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1900" dirty="0">
              <a:solidFill>
                <a:schemeClr val="tx1">
                  <a:lumMod val="75000"/>
                  <a:lumOff val="25000"/>
                </a:schemeClr>
              </a:solidFill>
              <a:latin typeface="Arial" panose="020B0604020202020204" pitchFamily="34" charset="0"/>
              <a:cs typeface="Arial" panose="020B0604020202020204" pitchFamily="34" charset="0"/>
            </a:endParaRPr>
          </a:p>
          <a:p>
            <a:pPr marL="342900" indent="-342900">
              <a:buFont typeface="Arial" pitchFamily="34" charset="0"/>
              <a:buChar char="•"/>
            </a:pPr>
            <a:r>
              <a:rPr lang="en-US" sz="1900" dirty="0">
                <a:solidFill>
                  <a:schemeClr val="tx1">
                    <a:lumMod val="75000"/>
                    <a:lumOff val="25000"/>
                  </a:schemeClr>
                </a:solidFill>
                <a:latin typeface="Arial" panose="020B0604020202020204" pitchFamily="34" charset="0"/>
                <a:cs typeface="Arial" panose="020B0604020202020204" pitchFamily="34" charset="0"/>
              </a:rPr>
              <a:t> Predicates can be used as follows: In a SELECT statement's </a:t>
            </a:r>
            <a:r>
              <a:rPr lang="en-US" sz="1900" b="1" i="1" dirty="0">
                <a:solidFill>
                  <a:schemeClr val="tx1">
                    <a:lumMod val="75000"/>
                    <a:lumOff val="25000"/>
                  </a:schemeClr>
                </a:solidFill>
                <a:latin typeface="Arial" panose="020B0604020202020204" pitchFamily="34" charset="0"/>
                <a:cs typeface="Arial" panose="020B0604020202020204" pitchFamily="34" charset="0"/>
              </a:rPr>
              <a:t>WHERE</a:t>
            </a:r>
            <a:r>
              <a:rPr lang="en-US" sz="1900" dirty="0">
                <a:solidFill>
                  <a:schemeClr val="tx1">
                    <a:lumMod val="75000"/>
                    <a:lumOff val="25000"/>
                  </a:schemeClr>
                </a:solidFill>
                <a:latin typeface="Arial" panose="020B0604020202020204" pitchFamily="34" charset="0"/>
                <a:cs typeface="Arial" panose="020B0604020202020204" pitchFamily="34" charset="0"/>
              </a:rPr>
              <a:t> clause or </a:t>
            </a:r>
            <a:r>
              <a:rPr lang="en-US" sz="1900" b="1" i="1" dirty="0">
                <a:solidFill>
                  <a:schemeClr val="tx1">
                    <a:lumMod val="75000"/>
                    <a:lumOff val="25000"/>
                  </a:schemeClr>
                </a:solidFill>
                <a:latin typeface="Arial" panose="020B0604020202020204" pitchFamily="34" charset="0"/>
                <a:cs typeface="Arial" panose="020B0604020202020204" pitchFamily="34" charset="0"/>
              </a:rPr>
              <a:t>HAVING</a:t>
            </a:r>
            <a:r>
              <a:rPr lang="en-US" sz="1900" dirty="0">
                <a:solidFill>
                  <a:schemeClr val="tx1">
                    <a:lumMod val="75000"/>
                    <a:lumOff val="25000"/>
                  </a:schemeClr>
                </a:solidFill>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440723"/>
            <a:ext cx="8715436" cy="1420325"/>
          </a:xfrm>
          <a:prstGeom prst="rect">
            <a:avLst/>
          </a:prstGeom>
        </p:spPr>
        <p:txBody>
          <a:bodyPr wrap="square">
            <a:spAutoFit/>
          </a:bodyPr>
          <a:lstStyle/>
          <a:p>
            <a:pPr>
              <a:lnSpc>
                <a:spcPct val="150000"/>
              </a:lnSpc>
              <a:buFont typeface="Wingdings" pitchFamily="2" charset="2"/>
              <a:buChar char="v"/>
            </a:pPr>
            <a:r>
              <a:rPr lang="en-US" sz="2000" dirty="0">
                <a:solidFill>
                  <a:schemeClr val="accent2">
                    <a:lumMod val="50000"/>
                  </a:schemeClr>
                </a:solidFill>
                <a:latin typeface="Arial" panose="020B0604020202020204" pitchFamily="34" charset="0"/>
                <a:cs typeface="Arial" panose="020B0604020202020204" pitchFamily="34" charset="0"/>
              </a:rPr>
              <a:t> r</a:t>
            </a:r>
            <a:r>
              <a:rPr lang="en-US" sz="2000" baseline="-25000" dirty="0">
                <a:solidFill>
                  <a:schemeClr val="accent2">
                    <a:lumMod val="50000"/>
                  </a:schemeClr>
                </a:solidFill>
                <a:latin typeface="Arial" panose="020B0604020202020204" pitchFamily="34" charset="0"/>
                <a:cs typeface="Arial" panose="020B0604020202020204" pitchFamily="34" charset="0"/>
              </a:rPr>
              <a:t>i</a:t>
            </a:r>
            <a:r>
              <a:rPr lang="en-US" sz="20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000" dirty="0">
                <a:solidFill>
                  <a:schemeClr val="accent2">
                    <a:lumMod val="50000"/>
                  </a:schemeClr>
                </a:solidFill>
                <a:latin typeface="Arial" panose="020B0604020202020204" pitchFamily="34" charset="0"/>
                <a:cs typeface="Arial" panose="020B0604020202020204" pitchFamily="34" charset="0"/>
              </a:rPr>
              <a:t> A</a:t>
            </a:r>
            <a:r>
              <a:rPr lang="en-US" sz="2000" baseline="-25000" dirty="0">
                <a:solidFill>
                  <a:schemeClr val="accent2">
                    <a:lumMod val="50000"/>
                  </a:schemeClr>
                </a:solidFill>
                <a:latin typeface="Arial" panose="020B0604020202020204" pitchFamily="34" charset="0"/>
                <a:cs typeface="Arial" panose="020B0604020202020204" pitchFamily="34" charset="0"/>
              </a:rPr>
              <a:t>i</a:t>
            </a:r>
            <a:r>
              <a:rPr lang="en-US" sz="20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0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139947438"/>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107606583"/>
              </p:ext>
            </p:extLst>
          </p:nvPr>
        </p:nvGraphicFramePr>
        <p:xfrm>
          <a:off x="325647" y="1628800"/>
          <a:ext cx="8839200" cy="3037840"/>
        </p:xfrm>
        <a:graphic>
          <a:graphicData uri="http://schemas.openxmlformats.org/drawingml/2006/table">
            <a:tbl>
              <a:tblPr firstRow="1" bandRow="1">
                <a:tableStyleId>{7E9639D4-E3E2-4D34-9284-5A2195B3D0D7}</a:tableStyleId>
              </a:tblPr>
              <a:tblGrid>
                <a:gridCol w="1676400">
                  <a:extLst>
                    <a:ext uri="{9D8B030D-6E8A-4147-A177-3AD203B41FA5}">
                      <a16:colId xmlns:a16="http://schemas.microsoft.com/office/drawing/2014/main" val="20000"/>
                    </a:ext>
                  </a:extLst>
                </a:gridCol>
                <a:gridCol w="71628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900" dirty="0">
                          <a:solidFill>
                            <a:srgbClr val="0083A2"/>
                          </a:solidFill>
                          <a:latin typeface="Liberation Mono"/>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Equal operator</a:t>
                      </a:r>
                    </a:p>
                  </a:txBody>
                  <a:tcPr anchor="ctr"/>
                </a:tc>
                <a:extLst>
                  <a:ext uri="{0D108BD9-81ED-4DB2-BD59-A6C34878D82A}">
                    <a16:rowId xmlns:a16="http://schemas.microsoft.com/office/drawing/2014/main" val="10001"/>
                  </a:ext>
                </a:extLst>
              </a:tr>
              <a:tr h="370840">
                <a:tc>
                  <a:txBody>
                    <a:bodyPr/>
                    <a:lstStyle/>
                    <a:p>
                      <a:r>
                        <a:rPr lang="en-IN" sz="1900" dirty="0">
                          <a:solidFill>
                            <a:srgbClr val="0083A2"/>
                          </a:solidFill>
                          <a:latin typeface="Liberation Mono"/>
                          <a:cs typeface="Arial" panose="020B0604020202020204" pitchFamily="34" charset="0"/>
                        </a:rPr>
                        <a:t>&gt;</a:t>
                      </a:r>
                    </a:p>
                  </a:txBody>
                  <a:tcPr anchor="ctr"/>
                </a:tc>
                <a:tc>
                  <a:txBody>
                    <a:bodyPr/>
                    <a:lstStyle/>
                    <a:p>
                      <a:r>
                        <a:rPr lang="en-IN" sz="1900" dirty="0">
                          <a:latin typeface="Liberation Mono"/>
                          <a:cs typeface="Arial" panose="020B0604020202020204" pitchFamily="34" charset="0"/>
                        </a:rPr>
                        <a:t>Greater than operator</a:t>
                      </a:r>
                    </a:p>
                  </a:txBody>
                  <a:tcPr anchor="ctr"/>
                </a:tc>
                <a:extLst>
                  <a:ext uri="{0D108BD9-81ED-4DB2-BD59-A6C34878D82A}">
                    <a16:rowId xmlns:a16="http://schemas.microsoft.com/office/drawing/2014/main" val="10002"/>
                  </a:ext>
                </a:extLst>
              </a:tr>
              <a:tr h="370840">
                <a:tc>
                  <a:txBody>
                    <a:bodyPr/>
                    <a:lstStyle/>
                    <a:p>
                      <a:r>
                        <a:rPr lang="en-IN" sz="1900" dirty="0">
                          <a:solidFill>
                            <a:srgbClr val="0083A2"/>
                          </a:solidFill>
                          <a:latin typeface="Liberation Mono"/>
                          <a:cs typeface="Arial" panose="020B0604020202020204" pitchFamily="34" charset="0"/>
                        </a:rPr>
                        <a:t>&gt;=</a:t>
                      </a:r>
                    </a:p>
                  </a:txBody>
                  <a:tcPr anchor="ctr"/>
                </a:tc>
                <a:tc>
                  <a:txBody>
                    <a:bodyPr/>
                    <a:lstStyle/>
                    <a:p>
                      <a:r>
                        <a:rPr lang="en-IN" sz="1900" dirty="0">
                          <a:latin typeface="Liberation Mono"/>
                          <a:cs typeface="Arial" panose="020B0604020202020204" pitchFamily="34" charset="0"/>
                        </a:rPr>
                        <a:t>Greater than or equal operator</a:t>
                      </a:r>
                    </a:p>
                  </a:txBody>
                  <a:tcPr anchor="ctr"/>
                </a:tc>
                <a:extLst>
                  <a:ext uri="{0D108BD9-81ED-4DB2-BD59-A6C34878D82A}">
                    <a16:rowId xmlns:a16="http://schemas.microsoft.com/office/drawing/2014/main" val="10003"/>
                  </a:ext>
                </a:extLst>
              </a:tr>
              <a:tr h="370840">
                <a:tc>
                  <a:txBody>
                    <a:bodyPr/>
                    <a:lstStyle/>
                    <a:p>
                      <a:r>
                        <a:rPr lang="en-IN" sz="1900" dirty="0">
                          <a:solidFill>
                            <a:srgbClr val="0083A2"/>
                          </a:solidFill>
                          <a:latin typeface="Liberation Mono"/>
                          <a:cs typeface="Arial" panose="020B0604020202020204" pitchFamily="34" charset="0"/>
                        </a:rPr>
                        <a:t>&lt;</a:t>
                      </a:r>
                    </a:p>
                  </a:txBody>
                  <a:tcPr anchor="ctr"/>
                </a:tc>
                <a:tc>
                  <a:txBody>
                    <a:bodyPr/>
                    <a:lstStyle/>
                    <a:p>
                      <a:r>
                        <a:rPr lang="en-IN" sz="1900" dirty="0">
                          <a:latin typeface="Liberation Mono"/>
                          <a:cs typeface="Arial" panose="020B0604020202020204" pitchFamily="34" charset="0"/>
                        </a:rPr>
                        <a:t>Less than operator</a:t>
                      </a:r>
                    </a:p>
                  </a:txBody>
                  <a:tcPr anchor="ctr"/>
                </a:tc>
                <a:extLst>
                  <a:ext uri="{0D108BD9-81ED-4DB2-BD59-A6C34878D82A}">
                    <a16:rowId xmlns:a16="http://schemas.microsoft.com/office/drawing/2014/main" val="10004"/>
                  </a:ext>
                </a:extLst>
              </a:tr>
              <a:tr h="370840">
                <a:tc>
                  <a:txBody>
                    <a:bodyPr/>
                    <a:lstStyle/>
                    <a:p>
                      <a:r>
                        <a:rPr lang="en-IN" sz="1900" dirty="0">
                          <a:solidFill>
                            <a:srgbClr val="0083A2"/>
                          </a:solidFill>
                          <a:latin typeface="Liberation Mono"/>
                          <a:cs typeface="Arial" panose="020B0604020202020204" pitchFamily="34" charset="0"/>
                        </a:rPr>
                        <a:t>&lt;=</a:t>
                      </a:r>
                    </a:p>
                  </a:txBody>
                  <a:tcPr anchor="ctr"/>
                </a:tc>
                <a:tc>
                  <a:txBody>
                    <a:bodyPr/>
                    <a:lstStyle/>
                    <a:p>
                      <a:r>
                        <a:rPr lang="en-IN" sz="1900" dirty="0">
                          <a:latin typeface="Liberation Mono"/>
                          <a:cs typeface="Arial" panose="020B0604020202020204" pitchFamily="34" charset="0"/>
                        </a:rPr>
                        <a:t>Less than or equal operator</a:t>
                      </a:r>
                    </a:p>
                  </a:txBody>
                  <a:tcPr anchor="ctr"/>
                </a:tc>
                <a:extLst>
                  <a:ext uri="{0D108BD9-81ED-4DB2-BD59-A6C34878D82A}">
                    <a16:rowId xmlns:a16="http://schemas.microsoft.com/office/drawing/2014/main" val="10005"/>
                  </a:ext>
                </a:extLst>
              </a:tr>
              <a:tr h="370840">
                <a:tc>
                  <a:txBody>
                    <a:bodyPr/>
                    <a:lstStyle/>
                    <a:p>
                      <a:r>
                        <a:rPr lang="en-IN" sz="1900" dirty="0">
                          <a:solidFill>
                            <a:srgbClr val="0083A2"/>
                          </a:solidFill>
                          <a:latin typeface="Liberation Mono"/>
                          <a:cs typeface="Arial" panose="020B0604020202020204" pitchFamily="34" charset="0"/>
                        </a:rPr>
                        <a:t>!=, &lt;&gt;</a:t>
                      </a:r>
                    </a:p>
                  </a:txBody>
                  <a:tcPr anchor="ctr"/>
                </a:tc>
                <a:tc>
                  <a:txBody>
                    <a:bodyPr/>
                    <a:lstStyle/>
                    <a:p>
                      <a:r>
                        <a:rPr lang="en-IN" sz="1900" dirty="0">
                          <a:latin typeface="Liberation Mono"/>
                          <a:cs typeface="Arial" panose="020B0604020202020204" pitchFamily="34" charset="0"/>
                        </a:rPr>
                        <a:t>Not equal operator</a:t>
                      </a:r>
                    </a:p>
                  </a:txBody>
                  <a:tcPr anchor="ctr"/>
                </a:tc>
                <a:extLst>
                  <a:ext uri="{0D108BD9-81ED-4DB2-BD59-A6C34878D82A}">
                    <a16:rowId xmlns:a16="http://schemas.microsoft.com/office/drawing/2014/main" val="10006"/>
                  </a:ext>
                </a:extLst>
              </a:tr>
              <a:tr h="370840">
                <a:tc>
                  <a:txBody>
                    <a:bodyPr/>
                    <a:lstStyle/>
                    <a:p>
                      <a:r>
                        <a:rPr lang="en-IN" sz="1900" dirty="0">
                          <a:solidFill>
                            <a:srgbClr val="0083A2"/>
                          </a:solidFill>
                          <a:latin typeface="Liberation Mono"/>
                          <a:cs typeface="Arial" panose="020B0604020202020204" pitchFamily="34" charset="0"/>
                        </a:rPr>
                        <a:t>&lt;=&gt;</a:t>
                      </a:r>
                    </a:p>
                  </a:txBody>
                  <a:tcPr anchor="ctr"/>
                </a:tc>
                <a:tc>
                  <a:txBody>
                    <a:bodyPr/>
                    <a:lstStyle/>
                    <a:p>
                      <a:r>
                        <a:rPr lang="en-IN" sz="1900" dirty="0">
                          <a:latin typeface="Liberation Mono"/>
                          <a:cs typeface="Arial" panose="020B0604020202020204" pitchFamily="34" charset="0"/>
                        </a:rPr>
                        <a:t>NULL-safe equal to operator</a:t>
                      </a:r>
                    </a:p>
                  </a:txBody>
                  <a:tcPr anchor="ctr"/>
                </a:tc>
                <a:extLst>
                  <a:ext uri="{0D108BD9-81ED-4DB2-BD59-A6C34878D82A}">
                    <a16:rowId xmlns:a16="http://schemas.microsoft.com/office/drawing/2014/main" val="10007"/>
                  </a:ext>
                </a:extLst>
              </a:tr>
            </a:tbl>
          </a:graphicData>
        </a:graphic>
      </p:graphicFrame>
      <p:grpSp>
        <p:nvGrpSpPr>
          <p:cNvPr id="8" name="Group 7"/>
          <p:cNvGrpSpPr/>
          <p:nvPr/>
        </p:nvGrpSpPr>
        <p:grpSpPr>
          <a:xfrm>
            <a:off x="320711" y="5339189"/>
            <a:ext cx="5362575" cy="742950"/>
            <a:chOff x="180944" y="5500702"/>
            <a:chExt cx="5362575" cy="742950"/>
          </a:xfrm>
        </p:grpSpPr>
        <p:pic>
          <p:nvPicPr>
            <p:cNvPr id="4" name="Picture 3"/>
            <p:cNvPicPr>
              <a:picLocks noChangeAspect="1"/>
            </p:cNvPicPr>
            <p:nvPr/>
          </p:nvPicPr>
          <p:blipFill>
            <a:blip r:embed="rId2" cstate="print"/>
            <a:stretch>
              <a:fillRect/>
            </a:stretch>
          </p:blipFill>
          <p:spPr>
            <a:xfrm>
              <a:off x="180944" y="5500702"/>
              <a:ext cx="5362575" cy="342900"/>
            </a:xfrm>
            <a:prstGeom prst="rect">
              <a:avLst/>
            </a:prstGeom>
          </p:spPr>
        </p:pic>
        <p:pic>
          <p:nvPicPr>
            <p:cNvPr id="7" name="Picture 6"/>
            <p:cNvPicPr>
              <a:picLocks noChangeAspect="1"/>
            </p:cNvPicPr>
            <p:nvPr/>
          </p:nvPicPr>
          <p:blipFill>
            <a:blip r:embed="rId3" cstate="print"/>
            <a:stretch>
              <a:fillRect/>
            </a:stretch>
          </p:blipFill>
          <p:spPr>
            <a:xfrm>
              <a:off x="228600" y="5957902"/>
              <a:ext cx="4629150" cy="285750"/>
            </a:xfrm>
            <a:prstGeom prst="rect">
              <a:avLst/>
            </a:prstGeom>
          </p:spPr>
        </p:pic>
      </p:grpSp>
      <p:sp>
        <p:nvSpPr>
          <p:cNvPr id="10" name="Rectangle 9">
            <a:extLst>
              <a:ext uri="{FF2B5EF4-FFF2-40B4-BE49-F238E27FC236}">
                <a16:creationId xmlns:a16="http://schemas.microsoft.com/office/drawing/2014/main" id="{D68DDBA3-F9D1-4119-B256-98256B31ABF5}"/>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139947438"/>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869084857"/>
              </p:ext>
            </p:extLst>
          </p:nvPr>
        </p:nvGraphicFramePr>
        <p:xfrm>
          <a:off x="335360" y="1628800"/>
          <a:ext cx="11377264" cy="153924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900" dirty="0">
                          <a:solidFill>
                            <a:srgbClr val="0083A2"/>
                          </a:solidFill>
                          <a:latin typeface="Liberation Mono"/>
                          <a:cs typeface="Arial" panose="020B0604020202020204" pitchFamily="34" charset="0"/>
                        </a:rPr>
                        <a:t>AND, &amp;&amp;</a:t>
                      </a:r>
                    </a:p>
                  </a:txBody>
                  <a:tcPr anchor="ctr"/>
                </a:tc>
                <a:tc>
                  <a:txBody>
                    <a:bodyPr/>
                    <a:lstStyle/>
                    <a:p>
                      <a:r>
                        <a:rPr lang="en-IN" sz="1900" dirty="0">
                          <a:latin typeface="Liberation Mono"/>
                          <a:cs typeface="Arial" panose="020B0604020202020204" pitchFamily="34" charset="0"/>
                        </a:rPr>
                        <a:t>Logical AND  eg. SELECT 1 AND 1;</a:t>
                      </a:r>
                    </a:p>
                  </a:txBody>
                  <a:tcPr anchor="ctr"/>
                </a:tc>
                <a:extLst>
                  <a:ext uri="{0D108BD9-81ED-4DB2-BD59-A6C34878D82A}">
                    <a16:rowId xmlns:a16="http://schemas.microsoft.com/office/drawing/2014/main" val="10001"/>
                  </a:ext>
                </a:extLst>
              </a:tr>
              <a:tr h="370840">
                <a:tc>
                  <a:txBody>
                    <a:bodyPr/>
                    <a:lstStyle/>
                    <a:p>
                      <a:r>
                        <a:rPr lang="en-IN" sz="1900" dirty="0">
                          <a:solidFill>
                            <a:srgbClr val="0083A2"/>
                          </a:solidFill>
                          <a:latin typeface="Liberation Mono"/>
                          <a:cs typeface="Arial" panose="020B0604020202020204" pitchFamily="34" charset="0"/>
                        </a:rPr>
                        <a:t>OR,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900" dirty="0">
                          <a:latin typeface="Liberation Mono"/>
                          <a:cs typeface="Arial" panose="020B0604020202020204" pitchFamily="34" charset="0"/>
                        </a:rPr>
                        <a:t>Logical OR    eg. SELECT 1 OR 1;</a:t>
                      </a:r>
                    </a:p>
                  </a:txBody>
                  <a:tcPr anchor="ctr"/>
                </a:tc>
                <a:extLst>
                  <a:ext uri="{0D108BD9-81ED-4DB2-BD59-A6C34878D82A}">
                    <a16:rowId xmlns:a16="http://schemas.microsoft.com/office/drawing/2014/main" val="10002"/>
                  </a:ext>
                </a:extLst>
              </a:tr>
              <a:tr h="370840">
                <a:tc>
                  <a:txBody>
                    <a:bodyPr/>
                    <a:lstStyle/>
                    <a:p>
                      <a:r>
                        <a:rPr lang="en-IN" sz="1900" dirty="0">
                          <a:solidFill>
                            <a:srgbClr val="0083A2"/>
                          </a:solidFill>
                          <a:latin typeface="Liberation Mono"/>
                          <a:cs typeface="Arial" panose="020B0604020202020204" pitchFamily="34" charset="0"/>
                        </a:rPr>
                        <a:t>NOT,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900" dirty="0">
                          <a:latin typeface="Liberation Mono"/>
                          <a:cs typeface="Arial" panose="020B0604020202020204" pitchFamily="34" charset="0"/>
                        </a:rPr>
                        <a:t>Negates value eg. SELECT NOT 1;</a:t>
                      </a:r>
                    </a:p>
                  </a:txBody>
                  <a:tcPr anchor="ctr"/>
                </a:tc>
                <a:extLst>
                  <a:ext uri="{0D108BD9-81ED-4DB2-BD59-A6C34878D82A}">
                    <a16:rowId xmlns:a16="http://schemas.microsoft.com/office/drawing/2014/main" val="10003"/>
                  </a:ext>
                </a:extLst>
              </a:tr>
            </a:tbl>
          </a:graphicData>
        </a:graphic>
      </p:graphicFrame>
      <p:sp>
        <p:nvSpPr>
          <p:cNvPr id="4" name="Rectangle 3"/>
          <p:cNvSpPr/>
          <p:nvPr/>
        </p:nvSpPr>
        <p:spPr>
          <a:xfrm>
            <a:off x="191344" y="3557334"/>
            <a:ext cx="11737304" cy="1815882"/>
          </a:xfrm>
          <a:prstGeom prst="rect">
            <a:avLst/>
          </a:prstGeom>
          <a:noFill/>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Logical AND.</a:t>
            </a:r>
            <a:r>
              <a:rPr lang="en-IN" sz="1600"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Logical OR.</a:t>
            </a:r>
            <a:r>
              <a:rPr lang="en-IN" sz="1600"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Logical NOT.</a:t>
            </a:r>
            <a:r>
              <a:rPr lang="en-IN" sz="1600" dirty="0">
                <a:latin typeface="Arial" panose="020B0604020202020204" pitchFamily="34" charset="0"/>
                <a:cs typeface="Arial" panose="020B0604020202020204" pitchFamily="34" charset="0"/>
              </a:rPr>
              <a:t> Evaluates to 1 if the operand is 0, to 0 if the operand is nonzero, and NOT NULL returns NULL.</a:t>
            </a:r>
          </a:p>
        </p:txBody>
      </p:sp>
      <p:sp>
        <p:nvSpPr>
          <p:cNvPr id="6" name="Rectangle 5">
            <a:extLst>
              <a:ext uri="{FF2B5EF4-FFF2-40B4-BE49-F238E27FC236}">
                <a16:creationId xmlns:a16="http://schemas.microsoft.com/office/drawing/2014/main" id="{7706B19C-03D8-4A81-85D1-F58AE3045716}"/>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40919684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DBMS and RDBMS</a:t>
            </a:r>
          </a:p>
        </p:txBody>
      </p:sp>
    </p:spTree>
  </p:cSld>
  <p:clrMapOvr>
    <a:masterClrMapping/>
  </p:clrMapOvr>
  <p:transition/>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885004574"/>
              </p:ext>
            </p:extLst>
          </p:nvPr>
        </p:nvGraphicFramePr>
        <p:xfrm>
          <a:off x="335360" y="1605136"/>
          <a:ext cx="11449272" cy="3261360"/>
        </p:xfrm>
        <a:graphic>
          <a:graphicData uri="http://schemas.openxmlformats.org/drawingml/2006/table">
            <a:tbl>
              <a:tblPr firstRow="1" bandRow="1">
                <a:tableStyleId>{7E9639D4-E3E2-4D34-9284-5A2195B3D0D7}</a:tableStyleId>
              </a:tblPr>
              <a:tblGrid>
                <a:gridCol w="3849324">
                  <a:extLst>
                    <a:ext uri="{9D8B030D-6E8A-4147-A177-3AD203B41FA5}">
                      <a16:colId xmlns:a16="http://schemas.microsoft.com/office/drawing/2014/main" val="20000"/>
                    </a:ext>
                  </a:extLst>
                </a:gridCol>
                <a:gridCol w="759994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900" dirty="0">
                          <a:solidFill>
                            <a:srgbClr val="005E74"/>
                          </a:solidFill>
                          <a:latin typeface="Liberation Mono"/>
                          <a:cs typeface="Arial" panose="020B0604020202020204" pitchFamily="34" charset="0"/>
                        </a:rPr>
                        <a:t>IS NULL</a:t>
                      </a:r>
                    </a:p>
                  </a:txBody>
                  <a:tcPr anchor="ctr"/>
                </a:tc>
                <a:tc>
                  <a:txBody>
                    <a:bodyPr/>
                    <a:lstStyle/>
                    <a:p>
                      <a:r>
                        <a:rPr lang="en-IN" sz="1900" dirty="0">
                          <a:latin typeface="Liberation Mono"/>
                          <a:cs typeface="Arial" panose="020B0604020202020204" pitchFamily="34" charset="0"/>
                        </a:rPr>
                        <a:t>NULL value test</a:t>
                      </a:r>
                    </a:p>
                  </a:txBody>
                  <a:tcPr anchor="ctr"/>
                </a:tc>
                <a:extLst>
                  <a:ext uri="{0D108BD9-81ED-4DB2-BD59-A6C34878D82A}">
                    <a16:rowId xmlns:a16="http://schemas.microsoft.com/office/drawing/2014/main" val="10001"/>
                  </a:ext>
                </a:extLst>
              </a:tr>
              <a:tr h="370840">
                <a:tc>
                  <a:txBody>
                    <a:bodyPr/>
                    <a:lstStyle/>
                    <a:p>
                      <a:r>
                        <a:rPr lang="en-IN" sz="1900" dirty="0">
                          <a:solidFill>
                            <a:srgbClr val="005E74"/>
                          </a:solidFill>
                          <a:latin typeface="Liberation Mono"/>
                          <a:cs typeface="Arial" panose="020B0604020202020204" pitchFamily="34" charset="0"/>
                        </a:rPr>
                        <a:t>IS NOT NULL</a:t>
                      </a:r>
                    </a:p>
                  </a:txBody>
                  <a:tcPr anchor="ctr"/>
                </a:tc>
                <a:tc>
                  <a:txBody>
                    <a:bodyPr/>
                    <a:lstStyle/>
                    <a:p>
                      <a:r>
                        <a:rPr lang="en-IN" sz="1900" dirty="0">
                          <a:latin typeface="Liberation Mono"/>
                          <a:cs typeface="Arial" panose="020B0604020202020204" pitchFamily="34" charset="0"/>
                        </a:rPr>
                        <a:t>NOT NULL value test</a:t>
                      </a:r>
                    </a:p>
                  </a:txBody>
                  <a:tcPr anchor="ctr"/>
                </a:tc>
                <a:extLst>
                  <a:ext uri="{0D108BD9-81ED-4DB2-BD59-A6C34878D82A}">
                    <a16:rowId xmlns:a16="http://schemas.microsoft.com/office/drawing/2014/main" val="10002"/>
                  </a:ext>
                </a:extLst>
              </a:tr>
              <a:tr h="370840">
                <a:tc>
                  <a:txBody>
                    <a:bodyPr/>
                    <a:lstStyle/>
                    <a:p>
                      <a:r>
                        <a:rPr lang="en-IN" sz="1900" dirty="0">
                          <a:solidFill>
                            <a:srgbClr val="005E74"/>
                          </a:solidFill>
                          <a:latin typeface="Liberation Mono"/>
                          <a:cs typeface="Arial" panose="020B0604020202020204" pitchFamily="34" charset="0"/>
                        </a:rPr>
                        <a:t>ISNULL(expr)</a:t>
                      </a:r>
                    </a:p>
                  </a:txBody>
                  <a:tcPr anchor="ctr"/>
                </a:tc>
                <a:tc>
                  <a:txBody>
                    <a:bodyPr/>
                    <a:lstStyle/>
                    <a:p>
                      <a:r>
                        <a:rPr lang="en-IN" sz="1900" dirty="0">
                          <a:latin typeface="Liberation Mono"/>
                          <a:cs typeface="Arial" panose="020B0604020202020204" pitchFamily="34" charset="0"/>
                        </a:rPr>
                        <a:t>If expr is NULL, ISNULL() returns 1, otherwise it returns 0.</a:t>
                      </a:r>
                    </a:p>
                  </a:txBody>
                  <a:tcPr anchor="ctr"/>
                </a:tc>
                <a:extLst>
                  <a:ext uri="{0D108BD9-81ED-4DB2-BD59-A6C34878D82A}">
                    <a16:rowId xmlns:a16="http://schemas.microsoft.com/office/drawing/2014/main" val="10003"/>
                  </a:ext>
                </a:extLst>
              </a:tr>
              <a:tr h="370840">
                <a:tc>
                  <a:txBody>
                    <a:bodyPr/>
                    <a:lstStyle/>
                    <a:p>
                      <a:r>
                        <a:rPr lang="en-IN" sz="1900" dirty="0">
                          <a:solidFill>
                            <a:srgbClr val="005E74"/>
                          </a:solidFill>
                          <a:latin typeface="Liberation Mono"/>
                          <a:cs typeface="Arial" panose="020B0604020202020204" pitchFamily="34" charset="0"/>
                        </a:rPr>
                        <a:t>STRCMP(expr1,expr2)</a:t>
                      </a:r>
                    </a:p>
                  </a:txBody>
                  <a:tcPr anchor="ctr"/>
                </a:tc>
                <a:tc>
                  <a:txBody>
                    <a:bodyPr/>
                    <a:lstStyle/>
                    <a:p>
                      <a:r>
                        <a:rPr lang="en-IN" sz="1900" dirty="0">
                          <a:latin typeface="Liberation Mono"/>
                          <a:cs typeface="Arial" panose="020B0604020202020204" pitchFamily="34" charset="0"/>
                        </a:rPr>
                        <a:t>STRCMP() returns 0 if the strings are the same, -1 if the first argument is smaller than the second according to the current sort order, and 1 otherwise.</a:t>
                      </a:r>
                    </a:p>
                  </a:txBody>
                  <a:tcPr anchor="ctr"/>
                </a:tc>
                <a:extLst>
                  <a:ext uri="{0D108BD9-81ED-4DB2-BD59-A6C34878D82A}">
                    <a16:rowId xmlns:a16="http://schemas.microsoft.com/office/drawing/2014/main" val="10004"/>
                  </a:ext>
                </a:extLst>
              </a:tr>
              <a:tr h="370840">
                <a:tc>
                  <a:txBody>
                    <a:bodyPr/>
                    <a:lstStyle/>
                    <a:p>
                      <a:r>
                        <a:rPr lang="en-IN" sz="1900" dirty="0">
                          <a:solidFill>
                            <a:srgbClr val="005E74"/>
                          </a:solidFill>
                          <a:latin typeface="Liberation Mono"/>
                          <a:cs typeface="Arial" panose="020B0604020202020204" pitchFamily="34" charset="0"/>
                        </a:rPr>
                        <a:t>LEAST(value1,value2,...)</a:t>
                      </a:r>
                    </a:p>
                  </a:txBody>
                  <a:tcPr anchor="ctr"/>
                </a:tc>
                <a:tc>
                  <a:txBody>
                    <a:bodyPr/>
                    <a:lstStyle/>
                    <a:p>
                      <a:r>
                        <a:rPr lang="en-IN" sz="19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5"/>
                  </a:ext>
                </a:extLst>
              </a:tr>
              <a:tr h="370840">
                <a:tc>
                  <a:txBody>
                    <a:bodyPr/>
                    <a:lstStyle/>
                    <a:p>
                      <a:r>
                        <a:rPr lang="en-IN" sz="1900" dirty="0">
                          <a:solidFill>
                            <a:srgbClr val="005E74"/>
                          </a:solidFill>
                          <a:latin typeface="Liberation Mono"/>
                          <a:cs typeface="Arial" panose="020B0604020202020204" pitchFamily="34" charset="0"/>
                        </a:rPr>
                        <a:t>GREATEST(value1,value2,...)</a:t>
                      </a:r>
                    </a:p>
                  </a:txBody>
                  <a:tcPr anchor="ctr"/>
                </a:tc>
                <a:tc>
                  <a:txBody>
                    <a:bodyPr/>
                    <a:lstStyle/>
                    <a:p>
                      <a:r>
                        <a:rPr lang="en-IN" sz="19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6"/>
                  </a:ext>
                </a:extLst>
              </a:tr>
            </a:tbl>
          </a:graphicData>
        </a:graphic>
      </p:graphicFrame>
      <p:sp>
        <p:nvSpPr>
          <p:cNvPr id="6" name="Rectangle 5"/>
          <p:cNvSpPr/>
          <p:nvPr/>
        </p:nvSpPr>
        <p:spPr>
          <a:xfrm>
            <a:off x="335360" y="5120024"/>
            <a:ext cx="8858312" cy="1477328"/>
          </a:xfrm>
          <a:prstGeom prst="rect">
            <a:avLst/>
          </a:prstGeom>
          <a:solidFill>
            <a:schemeClr val="bg1"/>
          </a:solidFill>
        </p:spPr>
        <p:txBody>
          <a:bodyPr wrap="square">
            <a:spAutoFit/>
          </a:bodyPr>
          <a:lstStyle/>
          <a:p>
            <a:pPr latinLnBrk="1"/>
            <a:r>
              <a:rPr lang="en-US" dirty="0">
                <a:solidFill>
                  <a:srgbClr val="0077AA"/>
                </a:solidFill>
                <a:latin typeface="Arial" panose="020B0604020202020204" pitchFamily="34" charset="0"/>
                <a:cs typeface="Times New Roman" panose="02020603050405020304" pitchFamily="18" charset="0"/>
              </a:rPr>
              <a:t>SELECT</a:t>
            </a:r>
            <a:r>
              <a:rPr lang="en-US" dirty="0">
                <a:solidFill>
                  <a:schemeClr val="tx1">
                    <a:lumMod val="75000"/>
                    <a:lumOff val="25000"/>
                  </a:schemeClr>
                </a:solidFill>
                <a:latin typeface="Arial" panose="020B0604020202020204" pitchFamily="34" charset="0"/>
                <a:cs typeface="Arial" panose="020B0604020202020204" pitchFamily="34" charset="0"/>
              </a:rPr>
              <a:t> GREATEST(10, 20, 30),     </a:t>
            </a:r>
            <a:r>
              <a:rPr lang="en-US" i="1" dirty="0">
                <a:solidFill>
                  <a:srgbClr val="00B050"/>
                </a:solidFill>
                <a:latin typeface="Arial" panose="020B0604020202020204" pitchFamily="34" charset="0"/>
                <a:cs typeface="Arial" panose="020B0604020202020204" pitchFamily="34" charset="0"/>
              </a:rPr>
              <a:t>-- 30</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rgbClr val="00B0F0"/>
                </a:solidFill>
                <a:latin typeface="Arial" panose="020B0604020202020204" pitchFamily="34" charset="0"/>
                <a:cs typeface="Arial" panose="020B0604020202020204" pitchFamily="34" charset="0"/>
              </a:rPr>
              <a:t>               </a:t>
            </a:r>
            <a:r>
              <a:rPr lang="en-US" dirty="0">
                <a:solidFill>
                  <a:schemeClr val="tx1">
                    <a:lumMod val="75000"/>
                    <a:lumOff val="25000"/>
                  </a:schemeClr>
                </a:solidFill>
                <a:latin typeface="Arial" panose="020B0604020202020204" pitchFamily="34" charset="0"/>
                <a:cs typeface="Arial" panose="020B0604020202020204" pitchFamily="34" charset="0"/>
              </a:rPr>
              <a:t>LEAST(10, 20, 30); </a:t>
            </a:r>
            <a:r>
              <a:rPr lang="en-US" dirty="0">
                <a:solidFill>
                  <a:srgbClr val="00B0F0"/>
                </a:solidFill>
                <a:latin typeface="Arial" panose="020B0604020202020204" pitchFamily="34" charset="0"/>
                <a:cs typeface="Arial" panose="020B0604020202020204" pitchFamily="34" charset="0"/>
              </a:rPr>
              <a:t>	 </a:t>
            </a:r>
            <a:r>
              <a:rPr lang="en-US" i="1" dirty="0">
                <a:solidFill>
                  <a:srgbClr val="00B050"/>
                </a:solidFill>
                <a:latin typeface="Arial" panose="020B0604020202020204" pitchFamily="34" charset="0"/>
                <a:cs typeface="Arial" panose="020B0604020202020204" pitchFamily="34" charset="0"/>
              </a:rPr>
              <a:t>-- 10</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rgbClr val="00B0F0"/>
                </a:solidFill>
                <a:latin typeface="Arial" panose="020B0604020202020204" pitchFamily="34" charset="0"/>
                <a:cs typeface="Arial" panose="020B0604020202020204" pitchFamily="34" charset="0"/>
              </a:rPr>
              <a:t>  </a:t>
            </a:r>
          </a:p>
          <a:p>
            <a:pPr latinLnBrk="1"/>
            <a:r>
              <a:rPr lang="en-US" dirty="0">
                <a:solidFill>
                  <a:srgbClr val="0077AA"/>
                </a:solidFill>
                <a:latin typeface="Arial" panose="020B0604020202020204" pitchFamily="34" charset="0"/>
                <a:cs typeface="Times New Roman" panose="02020603050405020304" pitchFamily="18" charset="0"/>
              </a:rPr>
              <a:t>SELECT</a:t>
            </a:r>
            <a:r>
              <a:rPr lang="en-US" dirty="0">
                <a:solidFill>
                  <a:schemeClr val="tx1">
                    <a:lumMod val="75000"/>
                    <a:lumOff val="25000"/>
                  </a:schemeClr>
                </a:solidFill>
                <a:latin typeface="Arial" panose="020B0604020202020204" pitchFamily="34" charset="0"/>
                <a:cs typeface="Arial" panose="020B0604020202020204" pitchFamily="34" charset="0"/>
              </a:rPr>
              <a:t> GREATEST(10, null, 30), </a:t>
            </a:r>
            <a:r>
              <a:rPr lang="en-US" dirty="0">
                <a:solidFill>
                  <a:srgbClr val="00B0F0"/>
                </a:solidFill>
                <a:latin typeface="Arial" panose="020B0604020202020204" pitchFamily="34" charset="0"/>
                <a:cs typeface="Arial" panose="020B0604020202020204" pitchFamily="34" charset="0"/>
              </a:rPr>
              <a:t>   </a:t>
            </a:r>
            <a:r>
              <a:rPr lang="en-US" i="1" dirty="0">
                <a:solidFill>
                  <a:srgbClr val="00B050"/>
                </a:solidFill>
                <a:latin typeface="Arial" panose="020B0604020202020204" pitchFamily="34" charset="0"/>
                <a:cs typeface="Arial" panose="020B0604020202020204" pitchFamily="34" charset="0"/>
              </a:rPr>
              <a:t>-- null</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chemeClr val="tx1">
                    <a:lumMod val="75000"/>
                    <a:lumOff val="25000"/>
                  </a:schemeClr>
                </a:solidFill>
                <a:latin typeface="Arial" panose="020B0604020202020204" pitchFamily="34" charset="0"/>
                <a:cs typeface="Arial" panose="020B0604020202020204" pitchFamily="34" charset="0"/>
              </a:rPr>
              <a:t>               LEAST(10, null , 30);           </a:t>
            </a:r>
            <a:r>
              <a:rPr lang="en-US" i="1" dirty="0">
                <a:solidFill>
                  <a:srgbClr val="00B050"/>
                </a:solidFill>
                <a:latin typeface="Arial" panose="020B0604020202020204" pitchFamily="34" charset="0"/>
                <a:cs typeface="Arial" panose="020B0604020202020204" pitchFamily="34" charset="0"/>
              </a:rPr>
              <a:t>-- null</a:t>
            </a:r>
            <a:endParaRPr lang="en-US" dirty="0">
              <a:solidFill>
                <a:srgbClr val="00B050"/>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81A3A187-27C3-40A4-AF14-1D4A489563C4}"/>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984489557"/>
              </p:ext>
            </p:extLst>
          </p:nvPr>
        </p:nvGraphicFramePr>
        <p:xfrm>
          <a:off x="346786" y="1611668"/>
          <a:ext cx="11437846" cy="3261360"/>
        </p:xfrm>
        <a:graphic>
          <a:graphicData uri="http://schemas.openxmlformats.org/drawingml/2006/table">
            <a:tbl>
              <a:tblPr firstRow="1" bandRow="1">
                <a:tableStyleId>{7E9639D4-E3E2-4D34-9284-5A2195B3D0D7}</a:tableStyleId>
              </a:tblPr>
              <a:tblGrid>
                <a:gridCol w="3944085">
                  <a:extLst>
                    <a:ext uri="{9D8B030D-6E8A-4147-A177-3AD203B41FA5}">
                      <a16:colId xmlns:a16="http://schemas.microsoft.com/office/drawing/2014/main" val="20000"/>
                    </a:ext>
                  </a:extLst>
                </a:gridCol>
                <a:gridCol w="7493761">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900" dirty="0">
                          <a:solidFill>
                            <a:srgbClr val="005E74"/>
                          </a:solidFill>
                          <a:latin typeface="Liberation Mono"/>
                          <a:cs typeface="Arial" panose="020B0604020202020204" pitchFamily="34" charset="0"/>
                        </a:rPr>
                        <a:t>BETWEEN ... AND ...</a:t>
                      </a:r>
                    </a:p>
                  </a:txBody>
                  <a:tcPr anchor="ctr"/>
                </a:tc>
                <a:tc>
                  <a:txBody>
                    <a:bodyPr/>
                    <a:lstStyle/>
                    <a:p>
                      <a:r>
                        <a:rPr lang="en-IN" sz="1900" dirty="0">
                          <a:latin typeface="Liberation Mono"/>
                          <a:cs typeface="Arial" panose="020B0604020202020204" pitchFamily="34" charset="0"/>
                        </a:rPr>
                        <a:t>Check whether a value is within a range of values</a:t>
                      </a:r>
                    </a:p>
                  </a:txBody>
                  <a:tcPr anchor="ctr"/>
                </a:tc>
                <a:extLst>
                  <a:ext uri="{0D108BD9-81ED-4DB2-BD59-A6C34878D82A}">
                    <a16:rowId xmlns:a16="http://schemas.microsoft.com/office/drawing/2014/main" val="10001"/>
                  </a:ext>
                </a:extLst>
              </a:tr>
              <a:tr h="370840">
                <a:tc>
                  <a:txBody>
                    <a:bodyPr/>
                    <a:lstStyle/>
                    <a:p>
                      <a:r>
                        <a:rPr lang="en-IN" sz="1900" dirty="0">
                          <a:solidFill>
                            <a:srgbClr val="005E74"/>
                          </a:solidFill>
                          <a:latin typeface="Liberation Mono"/>
                          <a:cs typeface="Arial" panose="020B0604020202020204" pitchFamily="34" charset="0"/>
                        </a:rPr>
                        <a:t>NOT BETWEEN ... AND ...</a:t>
                      </a:r>
                    </a:p>
                  </a:txBody>
                  <a:tcPr anchor="ctr"/>
                </a:tc>
                <a:tc>
                  <a:txBody>
                    <a:bodyPr/>
                    <a:lstStyle/>
                    <a:p>
                      <a:r>
                        <a:rPr lang="en-IN" sz="1900" dirty="0">
                          <a:latin typeface="Liberation Mono"/>
                          <a:cs typeface="Arial" panose="020B0604020202020204" pitchFamily="34" charset="0"/>
                        </a:rPr>
                        <a:t>Check whether a value is not within a range of values</a:t>
                      </a:r>
                    </a:p>
                  </a:txBody>
                  <a:tcPr anchor="ctr"/>
                </a:tc>
                <a:extLst>
                  <a:ext uri="{0D108BD9-81ED-4DB2-BD59-A6C34878D82A}">
                    <a16:rowId xmlns:a16="http://schemas.microsoft.com/office/drawing/2014/main" val="10002"/>
                  </a:ext>
                </a:extLst>
              </a:tr>
              <a:tr h="370840">
                <a:tc>
                  <a:txBody>
                    <a:bodyPr/>
                    <a:lstStyle/>
                    <a:p>
                      <a:r>
                        <a:rPr lang="en-IN" sz="1900" dirty="0">
                          <a:solidFill>
                            <a:srgbClr val="005E74"/>
                          </a:solidFill>
                          <a:latin typeface="Liberation Mono"/>
                          <a:cs typeface="Arial" panose="020B0604020202020204" pitchFamily="34" charset="0"/>
                        </a:rPr>
                        <a:t>expr IN (value,...)</a:t>
                      </a:r>
                    </a:p>
                  </a:txBody>
                  <a:tcPr anchor="ctr"/>
                </a:tc>
                <a:tc>
                  <a:txBody>
                    <a:bodyPr/>
                    <a:lstStyle/>
                    <a:p>
                      <a:r>
                        <a:rPr lang="en-IN" sz="1900" dirty="0">
                          <a:latin typeface="Liberation Mono"/>
                          <a:cs typeface="Arial" panose="020B0604020202020204" pitchFamily="34" charset="0"/>
                        </a:rPr>
                        <a:t>Check whether a value is within a set of values</a:t>
                      </a:r>
                    </a:p>
                  </a:txBody>
                  <a:tcPr anchor="ctr"/>
                </a:tc>
                <a:extLst>
                  <a:ext uri="{0D108BD9-81ED-4DB2-BD59-A6C34878D82A}">
                    <a16:rowId xmlns:a16="http://schemas.microsoft.com/office/drawing/2014/main" val="10003"/>
                  </a:ext>
                </a:extLst>
              </a:tr>
              <a:tr h="370840">
                <a:tc>
                  <a:txBody>
                    <a:bodyPr/>
                    <a:lstStyle/>
                    <a:p>
                      <a:r>
                        <a:rPr lang="en-IN" sz="1900" dirty="0">
                          <a:solidFill>
                            <a:srgbClr val="005E74"/>
                          </a:solidFill>
                          <a:latin typeface="Liberation Mono"/>
                          <a:cs typeface="Arial" panose="020B0604020202020204" pitchFamily="34" charset="0"/>
                        </a:rPr>
                        <a:t>expr NOT IN (value,...)</a:t>
                      </a:r>
                    </a:p>
                  </a:txBody>
                  <a:tcPr anchor="ctr"/>
                </a:tc>
                <a:tc>
                  <a:txBody>
                    <a:bodyPr/>
                    <a:lstStyle/>
                    <a:p>
                      <a:r>
                        <a:rPr lang="en-IN" sz="1900" dirty="0">
                          <a:latin typeface="Liberation Mono"/>
                          <a:cs typeface="Arial" panose="020B0604020202020204" pitchFamily="34" charset="0"/>
                        </a:rPr>
                        <a:t>Check whether a value is not within a set of values</a:t>
                      </a:r>
                    </a:p>
                  </a:txBody>
                  <a:tcPr anchor="ctr"/>
                </a:tc>
                <a:extLst>
                  <a:ext uri="{0D108BD9-81ED-4DB2-BD59-A6C34878D82A}">
                    <a16:rowId xmlns:a16="http://schemas.microsoft.com/office/drawing/2014/main" val="10004"/>
                  </a:ext>
                </a:extLst>
              </a:tr>
              <a:tr h="370840">
                <a:tc>
                  <a:txBody>
                    <a:bodyPr/>
                    <a:lstStyle/>
                    <a:p>
                      <a:r>
                        <a:rPr lang="en-IN" sz="1900" dirty="0">
                          <a:solidFill>
                            <a:srgbClr val="005E74"/>
                          </a:solidFill>
                          <a:latin typeface="Liberation Mono"/>
                          <a:cs typeface="Arial" panose="020B0604020202020204" pitchFamily="34" charset="0"/>
                        </a:rPr>
                        <a:t>expr LIKE pat [ESCAPE '</a:t>
                      </a:r>
                      <a:r>
                        <a:rPr lang="en-IN" sz="1900" dirty="0" err="1">
                          <a:solidFill>
                            <a:srgbClr val="005E74"/>
                          </a:solidFill>
                          <a:latin typeface="Liberation Mono"/>
                          <a:cs typeface="Arial" panose="020B0604020202020204" pitchFamily="34" charset="0"/>
                        </a:rPr>
                        <a:t>escape_char</a:t>
                      </a:r>
                      <a:r>
                        <a:rPr lang="en-IN" sz="1900" dirty="0">
                          <a:solidFill>
                            <a:srgbClr val="005E74"/>
                          </a:solidFill>
                          <a:latin typeface="Liberation Mono"/>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Pattern matching using an SQL pattern. Returns 1 (TRUE) or 0 (FALSE). If either expr or pat is NULL, the result is NULL.</a:t>
                      </a:r>
                    </a:p>
                  </a:txBody>
                  <a:tcPr anchor="ctr"/>
                </a:tc>
                <a:extLst>
                  <a:ext uri="{0D108BD9-81ED-4DB2-BD59-A6C34878D82A}">
                    <a16:rowId xmlns:a16="http://schemas.microsoft.com/office/drawing/2014/main" val="10005"/>
                  </a:ext>
                </a:extLst>
              </a:tr>
              <a:tr h="370840">
                <a:tc>
                  <a:txBody>
                    <a:bodyPr/>
                    <a:lstStyle/>
                    <a:p>
                      <a:r>
                        <a:rPr lang="en-IN" sz="1900" dirty="0">
                          <a:solidFill>
                            <a:srgbClr val="005E74"/>
                          </a:solidFill>
                          <a:latin typeface="Liberation Mono"/>
                          <a:cs typeface="Arial" panose="020B0604020202020204" pitchFamily="34" charset="0"/>
                        </a:rPr>
                        <a:t>expr NOT LIKE pat [ESCAPE '</a:t>
                      </a:r>
                      <a:r>
                        <a:rPr lang="en-IN" sz="1900" dirty="0" err="1">
                          <a:solidFill>
                            <a:srgbClr val="005E74"/>
                          </a:solidFill>
                          <a:latin typeface="Liberation Mono"/>
                          <a:cs typeface="Arial" panose="020B0604020202020204" pitchFamily="34" charset="0"/>
                        </a:rPr>
                        <a:t>escape_char</a:t>
                      </a:r>
                      <a:r>
                        <a:rPr lang="en-IN" sz="1900" dirty="0">
                          <a:solidFill>
                            <a:srgbClr val="005E74"/>
                          </a:solidFill>
                          <a:latin typeface="Liberation Mono"/>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Negation of simple pattern matching.</a:t>
                      </a:r>
                    </a:p>
                  </a:txBody>
                  <a:tcPr anchor="ctr"/>
                </a:tc>
                <a:extLst>
                  <a:ext uri="{0D108BD9-81ED-4DB2-BD59-A6C34878D82A}">
                    <a16:rowId xmlns:a16="http://schemas.microsoft.com/office/drawing/2014/main" val="10006"/>
                  </a:ext>
                </a:extLst>
              </a:tr>
            </a:tbl>
          </a:graphicData>
        </a:graphic>
      </p:graphicFrame>
      <p:sp>
        <p:nvSpPr>
          <p:cNvPr id="6" name="Rectangle 5">
            <a:extLst>
              <a:ext uri="{FF2B5EF4-FFF2-40B4-BE49-F238E27FC236}">
                <a16:creationId xmlns:a16="http://schemas.microsoft.com/office/drawing/2014/main" id="{0A98997F-BA0F-4972-8C40-17969AECA8E2}"/>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139534799"/>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946753663"/>
              </p:ext>
            </p:extLst>
          </p:nvPr>
        </p:nvGraphicFramePr>
        <p:xfrm>
          <a:off x="346786" y="1596400"/>
          <a:ext cx="11437846" cy="1158240"/>
        </p:xfrm>
        <a:graphic>
          <a:graphicData uri="http://schemas.openxmlformats.org/drawingml/2006/table">
            <a:tbl>
              <a:tblPr firstRow="1" bandRow="1">
                <a:tableStyleId>{7E9639D4-E3E2-4D34-9284-5A2195B3D0D7}</a:tableStyleId>
              </a:tblPr>
              <a:tblGrid>
                <a:gridCol w="3944085">
                  <a:extLst>
                    <a:ext uri="{9D8B030D-6E8A-4147-A177-3AD203B41FA5}">
                      <a16:colId xmlns:a16="http://schemas.microsoft.com/office/drawing/2014/main" val="20000"/>
                    </a:ext>
                  </a:extLst>
                </a:gridCol>
                <a:gridCol w="7493761">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Group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900" dirty="0">
                          <a:solidFill>
                            <a:srgbClr val="005E74"/>
                          </a:solidFill>
                          <a:latin typeface="Liberation Mono"/>
                          <a:cs typeface="Arial" panose="020B0604020202020204" pitchFamily="34" charset="0"/>
                        </a:rPr>
                        <a:t>(expr, [expr]…)</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900" dirty="0">
                          <a:solidFill>
                            <a:srgbClr val="005E74"/>
                          </a:solidFill>
                          <a:latin typeface="Liberation Mono"/>
                          <a:cs typeface="Arial" panose="020B0604020202020204" pitchFamily="34" charset="0"/>
                        </a:rPr>
                        <a:t>ROW(expr, [expr]…)</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2"/>
                  </a:ext>
                </a:extLst>
              </a:tr>
            </a:tbl>
          </a:graphicData>
        </a:graphic>
      </p:graphicFrame>
      <p:sp>
        <p:nvSpPr>
          <p:cNvPr id="6" name="Rectangle 5"/>
          <p:cNvSpPr/>
          <p:nvPr/>
        </p:nvSpPr>
        <p:spPr>
          <a:xfrm>
            <a:off x="346786" y="3541131"/>
            <a:ext cx="11437846"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IN" dirty="0">
                <a:latin typeface="Arial" panose="020B0604020202020204" pitchFamily="34" charset="0"/>
                <a:cs typeface="Arial" panose="020B0604020202020204" pitchFamily="34" charset="0"/>
              </a:rPr>
              <a: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pwd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a:latin typeface="Arial" panose="020B0604020202020204" pitchFamily="34"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cs typeface="Arial" panose="020B0604020202020204" pitchFamily="34" charset="0"/>
              </a:rPr>
              <a:t> pwd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dept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latin typeface="Arial" panose="020B0604020202020204" pitchFamily="34" charset="0"/>
                <a:ea typeface="Times New Roman" panose="02020603050405020304" pitchFamily="18" charset="0"/>
                <a:cs typeface="Arial" panose="020B0604020202020204" pitchFamily="34" charset="0"/>
              </a:rPr>
              <a:t>deptno </a:t>
            </a:r>
            <a:r>
              <a:rPr lang="en-IN" dirty="0">
                <a:solidFill>
                  <a:schemeClr val="accent5">
                    <a:lumMod val="7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tx1">
                    <a:lumMod val="85000"/>
                    <a:lumOff val="15000"/>
                  </a:schemeClr>
                </a:solidFill>
                <a:latin typeface="Arial" panose="020B0604020202020204" pitchFamily="34" charset="0"/>
                <a:ea typeface="Times New Roman" panose="02020603050405020304" pitchFamily="18" charset="0"/>
                <a:cs typeface="Arial" panose="020B0604020202020204" pitchFamily="34" charset="0"/>
              </a:rPr>
              <a:t>30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IN" dirty="0">
                <a:latin typeface="Arial" panose="020B0604020202020204" pitchFamily="34" charset="0"/>
                <a:cs typeface="Arial" panose="020B0604020202020204" pitchFamily="34" charset="0"/>
              </a:rPr>
              <a: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ROW </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pwd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a:latin typeface="Arial" panose="020B0604020202020204" pitchFamily="34"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cs typeface="Arial" panose="020B0604020202020204" pitchFamily="34" charset="0"/>
              </a:rPr>
              <a:t> pwd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dept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latin typeface="Arial" panose="020B0604020202020204" pitchFamily="34" charset="0"/>
                <a:ea typeface="Times New Roman" panose="02020603050405020304" pitchFamily="18" charset="0"/>
                <a:cs typeface="Arial" panose="020B0604020202020204" pitchFamily="34" charset="0"/>
              </a:rPr>
              <a:t>deptno </a:t>
            </a:r>
            <a:r>
              <a:rPr lang="en-IN" dirty="0">
                <a:solidFill>
                  <a:schemeClr val="accent5">
                    <a:lumMod val="7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tx1">
                    <a:lumMod val="85000"/>
                    <a:lumOff val="15000"/>
                  </a:schemeClr>
                </a:solidFill>
                <a:latin typeface="Arial" panose="020B0604020202020204" pitchFamily="34" charset="0"/>
                <a:ea typeface="Times New Roman" panose="02020603050405020304" pitchFamily="18" charset="0"/>
                <a:cs typeface="Arial" panose="020B0604020202020204" pitchFamily="34" charset="0"/>
              </a:rPr>
              <a:t>30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8" name="Rectangle 7"/>
          <p:cNvSpPr/>
          <p:nvPr/>
        </p:nvSpPr>
        <p:spPr>
          <a:xfrm>
            <a:off x="346786" y="2931312"/>
            <a:ext cx="3962400" cy="369332"/>
          </a:xfrm>
          <a:prstGeom prst="rect">
            <a:avLst/>
          </a:prstGeom>
          <a:solidFill>
            <a:schemeClr val="bg1"/>
          </a:solidFill>
        </p:spPr>
        <p:txBody>
          <a:bodyPr wrap="square">
            <a:spAutoFit/>
          </a:bodyPr>
          <a:lstStyle/>
          <a:p>
            <a:r>
              <a:rPr lang="en-IN" dirty="0">
                <a:solidFill>
                  <a:srgbClr val="FF0000"/>
                </a:solidFill>
                <a:latin typeface="Arial" panose="020B0604020202020204" pitchFamily="34" charset="0"/>
                <a:cs typeface="Arial" panose="020B0604020202020204" pitchFamily="34" charset="0"/>
              </a:rPr>
              <a:t>Note:</a:t>
            </a:r>
            <a:r>
              <a:rPr lang="en-IN" dirty="0">
                <a:latin typeface="Arial" panose="020B0604020202020204" pitchFamily="34" charset="0"/>
                <a:cs typeface="Arial" panose="020B0604020202020204" pitchFamily="34" charset="0"/>
              </a:rPr>
              <a:t> Both the statements are same.</a:t>
            </a:r>
          </a:p>
        </p:txBody>
      </p:sp>
      <p:sp>
        <p:nvSpPr>
          <p:cNvPr id="7" name="Rectangle 6">
            <a:extLst>
              <a:ext uri="{FF2B5EF4-FFF2-40B4-BE49-F238E27FC236}">
                <a16:creationId xmlns:a16="http://schemas.microsoft.com/office/drawing/2014/main" id="{944EE8D3-4354-41F0-81F0-15AEF65665DB}"/>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4189364523"/>
      </p:ext>
    </p:extLst>
  </p:cSld>
  <p:clrMapOvr>
    <a:masterClrMapping/>
  </p:clrMapOvr>
  <p:transition/>
</p:sld>
</file>

<file path=ppt/slides/slide21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CE628209-6D2A-411C-9590-E8F003C6DB5C}"/>
              </a:ext>
            </a:extLst>
          </p:cNvPr>
          <p:cNvGraphicFramePr>
            <a:graphicFrameLocks noGrp="1"/>
          </p:cNvGraphicFramePr>
          <p:nvPr>
            <p:extLst>
              <p:ext uri="{D42A27DB-BD31-4B8C-83A1-F6EECF244321}">
                <p14:modId xmlns:p14="http://schemas.microsoft.com/office/powerpoint/2010/main" val="1118630145"/>
              </p:ext>
            </p:extLst>
          </p:nvPr>
        </p:nvGraphicFramePr>
        <p:xfrm>
          <a:off x="346740" y="1556792"/>
          <a:ext cx="11437098" cy="2026884"/>
        </p:xfrm>
        <a:graphic>
          <a:graphicData uri="http://schemas.openxmlformats.org/drawingml/2006/table">
            <a:tbl>
              <a:tblPr firstRow="1" bandRow="1">
                <a:tableStyleId>{7E9639D4-E3E2-4D34-9284-5A2195B3D0D7}</a:tableStyleId>
              </a:tblPr>
              <a:tblGrid>
                <a:gridCol w="3228186">
                  <a:extLst>
                    <a:ext uri="{9D8B030D-6E8A-4147-A177-3AD203B41FA5}">
                      <a16:colId xmlns:a16="http://schemas.microsoft.com/office/drawing/2014/main" val="20000"/>
                    </a:ext>
                  </a:extLst>
                </a:gridCol>
                <a:gridCol w="8208912">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579045">
                <a:tc>
                  <a:txBody>
                    <a:bodyPr/>
                    <a:lstStyle/>
                    <a:p>
                      <a:r>
                        <a:rPr lang="en-IN" sz="1900" dirty="0">
                          <a:solidFill>
                            <a:srgbClr val="005E74"/>
                          </a:solidFill>
                          <a:latin typeface="Liberation Mono"/>
                          <a:cs typeface="Arial" panose="020B0604020202020204" pitchFamily="34" charset="0"/>
                        </a:rPr>
                        <a:t>COALESCE(value,...)</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10001"/>
                  </a:ext>
                </a:extLst>
              </a:tr>
              <a:tr h="822853">
                <a:tc>
                  <a:txBody>
                    <a:bodyPr/>
                    <a:lstStyle/>
                    <a:p>
                      <a:r>
                        <a:rPr kumimoji="0" lang="en-IN" sz="1900" kern="1200" dirty="0">
                          <a:solidFill>
                            <a:srgbClr val="005E74"/>
                          </a:solidFill>
                          <a:latin typeface="Liberation Mono"/>
                          <a:ea typeface="+mn-ea"/>
                          <a:cs typeface="Arial" panose="020B0604020202020204" pitchFamily="34" charset="0"/>
                        </a:rPr>
                        <a:t>INTERVAL(N,N1,N2,N3,...)</a:t>
                      </a:r>
                    </a:p>
                  </a:txBody>
                  <a:tcPr marL="91428" marR="91428" marT="45714" marB="45714" anchor="ctr"/>
                </a:tc>
                <a:tc>
                  <a:txBody>
                    <a:bodyPr/>
                    <a:lstStyle/>
                    <a:p>
                      <a:r>
                        <a:rPr kumimoji="0" lang="en-IN" sz="1900" kern="1200" dirty="0">
                          <a:solidFill>
                            <a:schemeClr val="tx1"/>
                          </a:solidFill>
                          <a:latin typeface="Liberation Mono"/>
                          <a:ea typeface="+mn-ea"/>
                          <a:cs typeface="Arial" panose="020B0604020202020204" pitchFamily="34" charset="0"/>
                        </a:rPr>
                        <a:t>Returns 0 if N &lt; N1, 1 if N &lt; N2 and so on or -1 if N is NULL. All arguments are treated as integers. It is required that N1 &lt; N2 &lt; N3 &lt; ... &lt; Nn for this function to work correctly.</a:t>
                      </a:r>
                    </a:p>
                  </a:txBody>
                  <a:tcPr marL="91428" marR="91428" marT="45714" marB="45714" anchor="ctr"/>
                </a:tc>
                <a:extLst>
                  <a:ext uri="{0D108BD9-81ED-4DB2-BD59-A6C34878D82A}">
                    <a16:rowId xmlns:a16="http://schemas.microsoft.com/office/drawing/2014/main" val="10002"/>
                  </a:ext>
                </a:extLst>
              </a:tr>
            </a:tbl>
          </a:graphicData>
        </a:graphic>
      </p:graphicFrame>
      <p:sp>
        <p:nvSpPr>
          <p:cNvPr id="8" name="Rectangle 7">
            <a:extLst>
              <a:ext uri="{FF2B5EF4-FFF2-40B4-BE49-F238E27FC236}">
                <a16:creationId xmlns:a16="http://schemas.microsoft.com/office/drawing/2014/main" id="{B67E7256-D4BB-4E84-A99A-ABBCE15FC4CC}"/>
              </a:ext>
            </a:extLst>
          </p:cNvPr>
          <p:cNvSpPr/>
          <p:nvPr/>
        </p:nvSpPr>
        <p:spPr>
          <a:xfrm>
            <a:off x="191344" y="3932166"/>
            <a:ext cx="11653916"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Arial" panose="020B0604020202020204" pitchFamily="34" charset="0"/>
                <a:cs typeface="Arial" panose="020B0604020202020204" pitchFamily="34" charset="0"/>
              </a:rPr>
              <a:t>EMP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ea typeface="Times New Roman" panose="02020603050405020304" pitchFamily="18" charset="0"/>
                <a:cs typeface="Arial" panose="020B0604020202020204" pitchFamily="34" charset="0"/>
              </a:rPr>
              <a:t>JOB</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accent5">
                    <a:lumMod val="7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'MANAGER'</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FF0000"/>
                </a:solidFill>
                <a:latin typeface="Arial" panose="020B0604020202020204" pitchFamily="34" charset="0"/>
                <a:ea typeface="Times New Roman" panose="02020603050405020304" pitchFamily="18" charset="0"/>
                <a:cs typeface="Arial" panose="020B0604020202020204" pitchFamily="34" charset="0"/>
              </a:rPr>
              <a:t>UNION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Arial" panose="020B0604020202020204" pitchFamily="34" charset="0"/>
                <a:cs typeface="Arial" panose="020B0604020202020204" pitchFamily="34" charset="0"/>
              </a:rPr>
              <a:t>EMP</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ea typeface="Times New Roman" panose="02020603050405020304" pitchFamily="18" charset="0"/>
                <a:cs typeface="Arial" panose="020B0604020202020204" pitchFamily="34" charset="0"/>
              </a:rPr>
              <a:t>JOB</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accent5">
                    <a:lumMod val="7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'SALESMAN'</a:t>
            </a:r>
            <a:endPar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p:txBody>
      </p:sp>
      <p:sp>
        <p:nvSpPr>
          <p:cNvPr id="7" name="Rectangle 6">
            <a:extLst>
              <a:ext uri="{FF2B5EF4-FFF2-40B4-BE49-F238E27FC236}">
                <a16:creationId xmlns:a16="http://schemas.microsoft.com/office/drawing/2014/main" id="{D027937C-35B7-44AF-AB4D-39942F48B1F7}"/>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680069024"/>
      </p:ext>
    </p:extLst>
  </p:cSld>
  <p:clrMapOvr>
    <a:masterClrMapping/>
  </p:clrMapOvr>
  <p:transition/>
</p:sld>
</file>

<file path=ppt/slides/slide2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completed = 1;</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completed = True;</a:t>
            </a:r>
          </a:p>
        </p:txBody>
      </p:sp>
      <p:sp>
        <p:nvSpPr>
          <p:cNvPr id="10" name="Rectangle 9">
            <a:extLst>
              <a:ext uri="{FF2B5EF4-FFF2-40B4-BE49-F238E27FC236}">
                <a16:creationId xmlns:a16="http://schemas.microsoft.com/office/drawing/2014/main" id="{C6993B56-9E5E-492B-8011-B6BCE93D8C26}"/>
              </a:ext>
            </a:extLst>
          </p:cNvPr>
          <p:cNvSpPr/>
          <p:nvPr/>
        </p:nvSpPr>
        <p:spPr>
          <a:xfrm>
            <a:off x="407368" y="5157192"/>
            <a:ext cx="5832648"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completed = 0;</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completed = False;</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936116"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401268974"/>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35360" y="2464388"/>
            <a:ext cx="11449272" cy="336502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cs typeface="Times New Roman" panose="02020603050405020304" pitchFamily="18" charset="0"/>
              </a:rPr>
              <a:t>SELECT</a:t>
            </a:r>
            <a:r>
              <a:rPr lang="en-US" dirty="0">
                <a:solidFill>
                  <a:srgbClr val="006C86"/>
                </a:solidFill>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cs typeface="Times New Roman" panose="02020603050405020304" pitchFamily="18" charset="0"/>
              </a:rPr>
              <a:t>FROM</a:t>
            </a:r>
            <a:r>
              <a:rPr lang="en-US" dirty="0">
                <a:solidFill>
                  <a:srgbClr val="006C86"/>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emp</a:t>
            </a:r>
            <a:r>
              <a:rPr lang="en-US" dirty="0">
                <a:solidFill>
                  <a:srgbClr val="006C86"/>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Times New Roman" panose="02020603050405020304" pitchFamily="18" charset="0"/>
              </a:rPr>
              <a:t>WHERE</a:t>
            </a:r>
            <a:r>
              <a:rPr lang="en-US" dirty="0">
                <a:solidFill>
                  <a:srgbClr val="006C86"/>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cs typeface="Times New Roman" panose="02020603050405020304" pitchFamily="18" charset="0"/>
              </a:rPr>
              <a:t>SELECT</a:t>
            </a:r>
            <a:r>
              <a:rPr lang="en-US" dirty="0">
                <a:solidFill>
                  <a:srgbClr val="006C86"/>
                </a:solidFill>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cs typeface="Times New Roman" panose="02020603050405020304" pitchFamily="18" charset="0"/>
              </a:rPr>
              <a:t>FROM</a:t>
            </a:r>
            <a:r>
              <a:rPr lang="en-US" dirty="0">
                <a:solidFill>
                  <a:srgbClr val="006C86"/>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emp</a:t>
            </a:r>
            <a:r>
              <a:rPr lang="en-US" dirty="0">
                <a:solidFill>
                  <a:srgbClr val="006C86"/>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Times New Roman" panose="02020603050405020304" pitchFamily="18" charset="0"/>
              </a:rPr>
              <a:t>WHERE</a:t>
            </a:r>
            <a:r>
              <a:rPr lang="en-US" dirty="0">
                <a:solidFill>
                  <a:srgbClr val="006C86"/>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True;</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cs typeface="Times New Roman" panose="02020603050405020304" pitchFamily="18" charset="0"/>
              </a:rPr>
              <a:t>SELECT</a:t>
            </a:r>
            <a:r>
              <a:rPr lang="en-US" dirty="0">
                <a:solidFill>
                  <a:srgbClr val="006C86"/>
                </a:solidFill>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cs typeface="Times New Roman" panose="02020603050405020304" pitchFamily="18" charset="0"/>
              </a:rPr>
              <a:t>FROM</a:t>
            </a:r>
            <a:r>
              <a:rPr lang="en-US" dirty="0">
                <a:solidFill>
                  <a:srgbClr val="006C86"/>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emp</a:t>
            </a:r>
            <a:r>
              <a:rPr lang="en-US" dirty="0">
                <a:solidFill>
                  <a:srgbClr val="006C86"/>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Times New Roman" panose="02020603050405020304" pitchFamily="18" charset="0"/>
              </a:rPr>
              <a:t>WHERE</a:t>
            </a:r>
            <a:r>
              <a:rPr lang="en-US" dirty="0">
                <a:solidFill>
                  <a:srgbClr val="006C86"/>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0;</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cs typeface="Times New Roman" panose="02020603050405020304" pitchFamily="18" charset="0"/>
              </a:rPr>
              <a:t>SELECT</a:t>
            </a:r>
            <a:r>
              <a:rPr lang="en-US" dirty="0">
                <a:solidFill>
                  <a:srgbClr val="006C86"/>
                </a:solidFill>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cs typeface="Times New Roman" panose="02020603050405020304" pitchFamily="18" charset="0"/>
              </a:rPr>
              <a:t>FROM</a:t>
            </a:r>
            <a:r>
              <a:rPr lang="en-US" dirty="0">
                <a:solidFill>
                  <a:srgbClr val="006C86"/>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emp</a:t>
            </a:r>
            <a:r>
              <a:rPr lang="en-US" dirty="0">
                <a:solidFill>
                  <a:srgbClr val="006C86"/>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Times New Roman" panose="02020603050405020304" pitchFamily="18" charset="0"/>
              </a:rPr>
              <a:t>WHERE</a:t>
            </a:r>
            <a:r>
              <a:rPr lang="en-US" dirty="0">
                <a:solidFill>
                  <a:srgbClr val="006C86"/>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False;</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cs typeface="Times New Roman" panose="02020603050405020304" pitchFamily="18" charset="0"/>
              </a:rPr>
              <a:t>SELECT</a:t>
            </a:r>
            <a:r>
              <a:rPr lang="en-US" dirty="0">
                <a:solidFill>
                  <a:srgbClr val="006C86"/>
                </a:solidFill>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cs typeface="Times New Roman" panose="02020603050405020304" pitchFamily="18" charset="0"/>
              </a:rPr>
              <a:t>FROM</a:t>
            </a:r>
            <a:r>
              <a:rPr lang="en-US" dirty="0">
                <a:solidFill>
                  <a:srgbClr val="006C86"/>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emp</a:t>
            </a:r>
            <a:r>
              <a:rPr lang="en-US" dirty="0">
                <a:solidFill>
                  <a:srgbClr val="006C86"/>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Times New Roman" panose="02020603050405020304" pitchFamily="18" charset="0"/>
              </a:rPr>
              <a:t>WHERE</a:t>
            </a:r>
            <a:r>
              <a:rPr lang="en-US" dirty="0">
                <a:solidFill>
                  <a:srgbClr val="006C86"/>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ename</a:t>
            </a:r>
            <a:r>
              <a:rPr lang="en-US" dirty="0">
                <a:solidFill>
                  <a:srgbClr val="006C86"/>
                </a:solidFill>
                <a:latin typeface="Arial" panose="020B0604020202020204" pitchFamily="34" charset="0"/>
                <a:cs typeface="Arial" panose="020B0604020202020204" pitchFamily="34" charset="0"/>
              </a:rPr>
              <a:t> </a:t>
            </a:r>
            <a:r>
              <a:rPr lang="en-US" dirty="0">
                <a:solidFill>
                  <a:schemeClr val="accent5">
                    <a:lumMod val="75000"/>
                  </a:schemeClr>
                </a:solidFill>
                <a:latin typeface="Arial" panose="020B0604020202020204" pitchFamily="34" charset="0"/>
                <a:cs typeface="Arial" panose="020B0604020202020204" pitchFamily="34" charset="0"/>
              </a:rPr>
              <a:t>=</a:t>
            </a:r>
            <a:r>
              <a:rPr lang="en-US" dirty="0">
                <a:solidFill>
                  <a:srgbClr val="006C86"/>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 or 1 </a:t>
            </a:r>
            <a:r>
              <a:rPr lang="en-US" dirty="0">
                <a:solidFill>
                  <a:schemeClr val="accent5">
                    <a:lumMod val="75000"/>
                  </a:schemeClr>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cs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cs typeface="Times New Roman" panose="02020603050405020304" pitchFamily="18" charset="0"/>
              </a:rPr>
              <a:t>FROM</a:t>
            </a:r>
            <a:r>
              <a:rPr lang="en-US" dirty="0">
                <a:latin typeface="Arial" panose="020B0604020202020204" pitchFamily="34" charset="0"/>
                <a:cs typeface="Arial" panose="020B0604020202020204" pitchFamily="34" charset="0"/>
              </a:rPr>
              <a:t> emp </a:t>
            </a:r>
            <a:r>
              <a:rPr lang="en-US" dirty="0">
                <a:solidFill>
                  <a:srgbClr val="0077AA"/>
                </a:solidFill>
                <a:latin typeface="Arial" panose="020B0604020202020204" pitchFamily="34" charset="0"/>
                <a:cs typeface="Times New Roman" panose="02020603050405020304" pitchFamily="18" charset="0"/>
              </a:rPr>
              <a:t>WHERE</a:t>
            </a:r>
            <a:r>
              <a:rPr lang="en-US" dirty="0">
                <a:latin typeface="Arial" panose="020B0604020202020204" pitchFamily="34" charset="0"/>
                <a:cs typeface="Arial" panose="020B0604020202020204" pitchFamily="34" charset="0"/>
              </a:rPr>
              <a:t> ename</a:t>
            </a:r>
            <a:r>
              <a:rPr lang="en-US" dirty="0">
                <a:solidFill>
                  <a:schemeClr val="accent5">
                    <a:lumMod val="75000"/>
                  </a:schemeClr>
                </a:solidFill>
                <a:latin typeface="Arial" panose="020B0604020202020204" pitchFamily="34" charset="0"/>
                <a:cs typeface="Arial" panose="020B0604020202020204" pitchFamily="34" charset="0"/>
              </a:rPr>
              <a:t>=</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'smith'</a:t>
            </a:r>
            <a:r>
              <a:rPr lang="en-US" dirty="0">
                <a:latin typeface="Arial" panose="020B0604020202020204" pitchFamily="34" charset="0"/>
                <a:cs typeface="Arial" panose="020B0604020202020204" pitchFamily="34" charset="0"/>
              </a:rPr>
              <a:t> or True;</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cs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cs typeface="Times New Roman" panose="02020603050405020304" pitchFamily="18" charset="0"/>
              </a:rPr>
              <a:t>FROM</a:t>
            </a:r>
            <a:r>
              <a:rPr lang="en-US" dirty="0">
                <a:latin typeface="Arial" panose="020B0604020202020204" pitchFamily="34" charset="0"/>
                <a:cs typeface="Arial" panose="020B0604020202020204" pitchFamily="34" charset="0"/>
              </a:rPr>
              <a:t> emp </a:t>
            </a:r>
            <a:r>
              <a:rPr lang="en-US" dirty="0">
                <a:solidFill>
                  <a:srgbClr val="0077AA"/>
                </a:solidFill>
                <a:latin typeface="Arial" panose="020B0604020202020204" pitchFamily="34" charset="0"/>
                <a:cs typeface="Times New Roman" panose="02020603050405020304" pitchFamily="18" charset="0"/>
              </a:rPr>
              <a:t>WHERE</a:t>
            </a:r>
            <a:r>
              <a:rPr lang="en-US" dirty="0">
                <a:latin typeface="Arial" panose="020B0604020202020204" pitchFamily="34" charset="0"/>
                <a:cs typeface="Arial" panose="020B0604020202020204" pitchFamily="34" charset="0"/>
              </a:rPr>
              <a:t> ename</a:t>
            </a:r>
            <a:r>
              <a:rPr lang="en-US" dirty="0">
                <a:solidFill>
                  <a:schemeClr val="accent5">
                    <a:lumMod val="75000"/>
                  </a:schemeClr>
                </a:solidFill>
                <a:latin typeface="Arial" panose="020B0604020202020204" pitchFamily="34" charset="0"/>
                <a:cs typeface="Arial" panose="020B0604020202020204" pitchFamily="34" charset="0"/>
              </a:rPr>
              <a:t>=</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'smith'</a:t>
            </a:r>
            <a:r>
              <a:rPr lang="en-US" dirty="0">
                <a:latin typeface="Arial" panose="020B0604020202020204" pitchFamily="34" charset="0"/>
                <a:cs typeface="Arial" panose="020B0604020202020204" pitchFamily="34" charset="0"/>
              </a:rPr>
              <a:t> and True;</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cs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cs typeface="Times New Roman" panose="02020603050405020304" pitchFamily="18" charset="0"/>
              </a:rPr>
              <a:t>FROM</a:t>
            </a:r>
            <a:r>
              <a:rPr lang="en-US" dirty="0">
                <a:latin typeface="Arial" panose="020B0604020202020204" pitchFamily="34" charset="0"/>
                <a:cs typeface="Arial" panose="020B0604020202020204" pitchFamily="34" charset="0"/>
              </a:rPr>
              <a:t> emp </a:t>
            </a:r>
            <a:r>
              <a:rPr lang="en-US" dirty="0">
                <a:solidFill>
                  <a:srgbClr val="0077AA"/>
                </a:solidFill>
                <a:latin typeface="Arial" panose="020B0604020202020204" pitchFamily="34" charset="0"/>
                <a:cs typeface="Times New Roman" panose="02020603050405020304" pitchFamily="18" charset="0"/>
              </a:rPr>
              <a:t>WHERE</a:t>
            </a:r>
            <a:r>
              <a:rPr lang="en-US" dirty="0">
                <a:latin typeface="Arial" panose="020B0604020202020204" pitchFamily="34" charset="0"/>
                <a:cs typeface="Arial" panose="020B0604020202020204" pitchFamily="34" charset="0"/>
              </a:rPr>
              <a:t> ename </a:t>
            </a:r>
            <a:r>
              <a:rPr lang="en-US" dirty="0">
                <a:solidFill>
                  <a:schemeClr val="accent5">
                    <a:lumMod val="75000"/>
                  </a:schemeClr>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'smith'</a:t>
            </a:r>
            <a:r>
              <a:rPr lang="en-US" dirty="0">
                <a:latin typeface="Arial" panose="020B0604020202020204" pitchFamily="34" charset="0"/>
                <a:cs typeface="Arial" panose="020B0604020202020204" pitchFamily="34" charset="0"/>
              </a:rPr>
              <a:t>, True);</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8" name="Rectangle 7">
            <a:extLst>
              <a:ext uri="{FF2B5EF4-FFF2-40B4-BE49-F238E27FC236}">
                <a16:creationId xmlns:a16="http://schemas.microsoft.com/office/drawing/2014/main" id="{BBE6ECAD-0A11-4B6C-996A-63FE0663B44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9" name="Rectangle 8">
            <a:extLst>
              <a:ext uri="{FF2B5EF4-FFF2-40B4-BE49-F238E27FC236}">
                <a16:creationId xmlns:a16="http://schemas.microsoft.com/office/drawing/2014/main" id="{B63285CB-ED3B-4052-8414-0786FAEF4CA6}"/>
              </a:ext>
            </a:extLst>
          </p:cNvPr>
          <p:cNvSpPr/>
          <p:nvPr/>
        </p:nvSpPr>
        <p:spPr>
          <a:xfrm>
            <a:off x="407368" y="1191577"/>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spTree>
    <p:extLst>
      <p:ext uri="{BB962C8B-B14F-4D97-AF65-F5344CB8AC3E}">
        <p14:creationId xmlns:p14="http://schemas.microsoft.com/office/powerpoint/2010/main" val="2370911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1461939"/>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sp>
        <p:nvSpPr>
          <p:cNvPr id="4" name="Title 1">
            <a:extLst>
              <a:ext uri="{FF2B5EF4-FFF2-40B4-BE49-F238E27FC236}">
                <a16:creationId xmlns:a16="http://schemas.microsoft.com/office/drawing/2014/main" id="{92C55477-4E0C-4941-8B18-AEDBB02B75DD}"/>
              </a:ext>
            </a:extLst>
          </p:cNvPr>
          <p:cNvSpPr txBox="1">
            <a:spLocks/>
          </p:cNvSpPr>
          <p:nvPr/>
        </p:nvSpPr>
        <p:spPr>
          <a:xfrm>
            <a:off x="1671866" y="1484784"/>
            <a:ext cx="8839200" cy="914400"/>
          </a:xfrm>
          <a:prstGeom prst="rect">
            <a:avLst/>
          </a:prstGeom>
        </p:spPr>
        <p:txBody>
          <a:bodyPr>
            <a:normAutofit fontScale="92500"/>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UNKNOWN / IS NOT UNKNOWN</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comm </a:t>
            </a:r>
            <a:r>
              <a:rPr lang="en-IN" dirty="0">
                <a:solidFill>
                  <a:schemeClr val="accent4">
                    <a:lumMod val="50000"/>
                  </a:schemeClr>
                </a:solidFill>
                <a:latin typeface="Arial" panose="020B0604020202020204" pitchFamily="34" charset="0"/>
                <a:cs typeface="Arial" panose="020B0604020202020204" pitchFamily="34" charset="0"/>
              </a:rPr>
              <a:t>IS UNKNOWN</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comm </a:t>
            </a:r>
            <a:r>
              <a:rPr lang="en-IN" dirty="0">
                <a:solidFill>
                  <a:schemeClr val="accent4">
                    <a:lumMod val="50000"/>
                  </a:schemeClr>
                </a:solidFill>
                <a:latin typeface="Arial" panose="020B0604020202020204" pitchFamily="34" charset="0"/>
                <a:cs typeface="Arial" panose="020B0604020202020204" pitchFamily="34" charset="0"/>
              </a:rPr>
              <a:t>IS NOT UNKNOWN</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49775833"/>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144016" y="92193"/>
            <a:ext cx="5735960" cy="384721"/>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IN" dirty="0">
                <a:latin typeface="Liberation Mono"/>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comm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NULL;  </a:t>
            </a:r>
            <a:r>
              <a:rPr lang="en-IN" sz="1900" dirty="0">
                <a:solidFill>
                  <a:srgbClr val="00B050"/>
                </a:solidFill>
                <a:latin typeface="Liberation Mono"/>
                <a:ea typeface="Times New Roman" panose="02020603050405020304" pitchFamily="18" charset="0"/>
              </a:rPr>
              <a:t>//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empno, ename, job, sal, comm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comm is not null;</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tx1">
                    <a:lumMod val="85000"/>
                    <a:lumOff val="15000"/>
                  </a:schemeClr>
                </a:solidFill>
                <a:latin typeface="Liberation Mono"/>
              </a:rPr>
              <a:t>empno, ename, job, sal, comm</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a:t>
            </a:r>
            <a:r>
              <a:rPr lang="en-IN" dirty="0">
                <a:solidFill>
                  <a:schemeClr val="tx1">
                    <a:lumMod val="85000"/>
                    <a:lumOff val="15000"/>
                  </a:schemeClr>
                </a:solidFill>
                <a:latin typeface="Liberation Mono"/>
              </a:rPr>
              <a:t>emp</a:t>
            </a:r>
            <a:r>
              <a:rPr lang="en-IN" dirty="0">
                <a:latin typeface="Liberation Mono"/>
              </a:rPr>
              <a:t>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IN" dirty="0">
                <a:solidFill>
                  <a:schemeClr val="tx1">
                    <a:lumMod val="85000"/>
                    <a:lumOff val="15000"/>
                  </a:schemeClr>
                </a:solidFill>
                <a:latin typeface="Liberation Mono"/>
              </a:rPr>
              <a:t>comm</a:t>
            </a:r>
            <a:r>
              <a:rPr lang="en-IN" dirty="0">
                <a:latin typeface="Liberation Mono"/>
              </a:rPr>
              <a:t> is </a:t>
            </a:r>
            <a:r>
              <a:rPr lang="en-IN" dirty="0">
                <a:solidFill>
                  <a:schemeClr val="accent4">
                    <a:lumMod val="50000"/>
                  </a:schemeClr>
                </a:solidFill>
                <a:latin typeface="Liberation Mono"/>
              </a:rPr>
              <a:t>TRUE</a:t>
            </a:r>
            <a:r>
              <a:rPr lang="en-IN" dirty="0">
                <a:latin typeface="Liberation Mono"/>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790686506"/>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3" name="Rectangle 2"/>
          <p:cNvSpPr/>
          <p:nvPr/>
        </p:nvSpPr>
        <p:spPr>
          <a:xfrm>
            <a:off x="263352" y="404664"/>
            <a:ext cx="6500858" cy="958660"/>
          </a:xfrm>
          <a:prstGeom prst="rect">
            <a:avLst/>
          </a:prstGeom>
        </p:spPr>
        <p:txBody>
          <a:bodyPr wrap="square">
            <a:spAutoFit/>
          </a:bodyPr>
          <a:lstStyle/>
          <a:p>
            <a:pPr>
              <a:lnSpc>
                <a:spcPct val="150000"/>
              </a:lnSpc>
            </a:pPr>
            <a:r>
              <a:rPr lang="en-US" sz="2000" dirty="0">
                <a:solidFill>
                  <a:srgbClr val="0077AA"/>
                </a:solidFill>
                <a:latin typeface="Liberation Mono"/>
                <a:ea typeface="Times New Roman" panose="02020603050405020304" pitchFamily="18" charset="0"/>
                <a:cs typeface="Times New Roman" panose="02020603050405020304" pitchFamily="18" charset="0"/>
              </a:rPr>
              <a:t>SELECT</a:t>
            </a:r>
            <a:r>
              <a:rPr lang="en-US" sz="2000" dirty="0">
                <a:latin typeface="Liberation Mono"/>
                <a:cs typeface="Arial" pitchFamily="34" charset="0"/>
              </a:rPr>
              <a:t> * </a:t>
            </a:r>
            <a:r>
              <a:rPr lang="en-US" sz="2000" dirty="0">
                <a:solidFill>
                  <a:srgbClr val="0077AA"/>
                </a:solidFill>
                <a:latin typeface="Liberation Mono"/>
                <a:ea typeface="Times New Roman" panose="02020603050405020304" pitchFamily="18" charset="0"/>
                <a:cs typeface="Times New Roman" panose="02020603050405020304" pitchFamily="18" charset="0"/>
              </a:rPr>
              <a:t>from</a:t>
            </a:r>
            <a:r>
              <a:rPr lang="en-US" sz="2000" dirty="0">
                <a:latin typeface="Liberation Mono"/>
                <a:cs typeface="Arial" pitchFamily="34" charset="0"/>
              </a:rPr>
              <a:t> emp </a:t>
            </a:r>
            <a:r>
              <a:rPr lang="en-US" sz="2000" dirty="0">
                <a:solidFill>
                  <a:srgbClr val="0077AA"/>
                </a:solidFill>
                <a:latin typeface="Liberation Mono"/>
                <a:ea typeface="Times New Roman" panose="02020603050405020304" pitchFamily="18" charset="0"/>
                <a:cs typeface="Times New Roman" panose="02020603050405020304" pitchFamily="18" charset="0"/>
              </a:rPr>
              <a:t>where</a:t>
            </a:r>
            <a:r>
              <a:rPr lang="en-US" sz="2000" dirty="0">
                <a:latin typeface="Liberation Mono"/>
                <a:cs typeface="Arial" pitchFamily="34" charset="0"/>
              </a:rPr>
              <a:t> ename </a:t>
            </a:r>
            <a:r>
              <a:rPr lang="en-US" sz="2000" dirty="0">
                <a:solidFill>
                  <a:schemeClr val="accent5">
                    <a:lumMod val="75000"/>
                  </a:schemeClr>
                </a:solidFill>
                <a:latin typeface="Liberation Mono"/>
                <a:cs typeface="Arial" pitchFamily="34" charset="0"/>
              </a:rPr>
              <a:t>=</a:t>
            </a:r>
            <a:r>
              <a:rPr lang="en-US" sz="2000" dirty="0">
                <a:latin typeface="Liberation Mono"/>
                <a:cs typeface="Arial" pitchFamily="34" charset="0"/>
              </a:rPr>
              <a:t> </a:t>
            </a:r>
            <a:r>
              <a:rPr lang="en-IN" sz="2000" dirty="0">
                <a:solidFill>
                  <a:srgbClr val="92D050"/>
                </a:solidFill>
                <a:latin typeface="Liberation Mono"/>
                <a:ea typeface="Times New Roman" panose="02020603050405020304" pitchFamily="18" charset="0"/>
              </a:rPr>
              <a:t>'smith'</a:t>
            </a:r>
            <a:r>
              <a:rPr lang="en-US" sz="2000" dirty="0">
                <a:latin typeface="Liberation Mono"/>
                <a:cs typeface="Arial" pitchFamily="34" charset="0"/>
              </a:rPr>
              <a:t> or True;</a:t>
            </a:r>
          </a:p>
          <a:p>
            <a:pPr>
              <a:lnSpc>
                <a:spcPct val="150000"/>
              </a:lnSpc>
            </a:pPr>
            <a:r>
              <a:rPr lang="en-US" sz="2000" dirty="0">
                <a:solidFill>
                  <a:srgbClr val="0077AA"/>
                </a:solidFill>
                <a:latin typeface="Liberation Mono"/>
                <a:ea typeface="Times New Roman" panose="02020603050405020304" pitchFamily="18" charset="0"/>
                <a:cs typeface="Times New Roman" panose="02020603050405020304" pitchFamily="18" charset="0"/>
              </a:rPr>
              <a:t>SELECT</a:t>
            </a:r>
            <a:r>
              <a:rPr lang="en-US" sz="2000" dirty="0">
                <a:latin typeface="Liberation Mono"/>
                <a:cs typeface="Arial" pitchFamily="34" charset="0"/>
              </a:rPr>
              <a:t> * </a:t>
            </a:r>
            <a:r>
              <a:rPr lang="en-US" sz="2000" dirty="0">
                <a:solidFill>
                  <a:srgbClr val="0077AA"/>
                </a:solidFill>
                <a:latin typeface="Liberation Mono"/>
                <a:ea typeface="Times New Roman" panose="02020603050405020304" pitchFamily="18" charset="0"/>
                <a:cs typeface="Times New Roman" panose="02020603050405020304" pitchFamily="18" charset="0"/>
              </a:rPr>
              <a:t>from</a:t>
            </a:r>
            <a:r>
              <a:rPr lang="en-US" sz="2000" dirty="0">
                <a:latin typeface="Liberation Mono"/>
                <a:cs typeface="Arial" pitchFamily="34" charset="0"/>
              </a:rPr>
              <a:t> emp </a:t>
            </a:r>
            <a:r>
              <a:rPr lang="en-US" sz="2000" dirty="0">
                <a:solidFill>
                  <a:srgbClr val="0077AA"/>
                </a:solidFill>
                <a:latin typeface="Liberation Mono"/>
                <a:ea typeface="Times New Roman" panose="02020603050405020304" pitchFamily="18" charset="0"/>
                <a:cs typeface="Times New Roman" panose="02020603050405020304" pitchFamily="18" charset="0"/>
              </a:rPr>
              <a:t>where</a:t>
            </a:r>
            <a:r>
              <a:rPr lang="en-US" sz="2000" dirty="0">
                <a:latin typeface="Liberation Mono"/>
                <a:cs typeface="Arial" pitchFamily="34" charset="0"/>
              </a:rPr>
              <a:t> ename </a:t>
            </a:r>
            <a:r>
              <a:rPr lang="en-US" sz="2000" dirty="0">
                <a:solidFill>
                  <a:schemeClr val="accent5">
                    <a:lumMod val="75000"/>
                  </a:schemeClr>
                </a:solidFill>
                <a:latin typeface="Liberation Mono"/>
                <a:cs typeface="Arial" pitchFamily="34" charset="0"/>
              </a:rPr>
              <a:t>in</a:t>
            </a:r>
            <a:r>
              <a:rPr lang="en-US" sz="2000" dirty="0">
                <a:latin typeface="Liberation Mono"/>
                <a:cs typeface="Arial" pitchFamily="34" charset="0"/>
              </a:rPr>
              <a:t> (</a:t>
            </a:r>
            <a:r>
              <a:rPr lang="en-IN" sz="2000" dirty="0">
                <a:solidFill>
                  <a:srgbClr val="92D050"/>
                </a:solidFill>
                <a:latin typeface="Liberation Mono"/>
                <a:ea typeface="Times New Roman" panose="02020603050405020304" pitchFamily="18" charset="0"/>
              </a:rPr>
              <a:t>'smith'</a:t>
            </a:r>
            <a:r>
              <a:rPr lang="en-US" sz="2000" dirty="0">
                <a:latin typeface="Liberation Mono"/>
                <a:cs typeface="Arial" pitchFamily="34" charset="0"/>
              </a:rPr>
              <a:t>, True);</a:t>
            </a:r>
          </a:p>
        </p:txBody>
      </p:sp>
    </p:spTree>
    <p:extLst>
      <p:ext uri="{BB962C8B-B14F-4D97-AF65-F5344CB8AC3E}">
        <p14:creationId xmlns:p14="http://schemas.microsoft.com/office/powerpoint/2010/main" val="3829025191"/>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4" name="Rectangle 3"/>
          <p:cNvSpPr/>
          <p:nvPr/>
        </p:nvSpPr>
        <p:spPr>
          <a:xfrm>
            <a:off x="335361" y="1084674"/>
            <a:ext cx="4917787"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expr LIKE pat [ESCAPE 'escape_char']</a:t>
            </a:r>
            <a:endParaRPr lang="en-US" sz="2000" dirty="0">
              <a:solidFill>
                <a:srgbClr val="0077AA"/>
              </a:solidFill>
              <a:latin typeface="Liberation Mono"/>
              <a:cs typeface="Arial" panose="020B0604020202020204"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endParaRPr lang="en-US" sz="2800" b="1" i="1" dirty="0">
              <a:solidFill>
                <a:schemeClr val="bg1">
                  <a:lumMod val="85000"/>
                </a:schemeClr>
              </a:solidFill>
              <a:latin typeface="Arial" pitchFamily="34" charset="0"/>
              <a:cs typeface="Arial" pitchFamily="34" charset="0"/>
            </a:endParaRPr>
          </a:p>
        </p:txBody>
      </p:sp>
      <p:sp>
        <p:nvSpPr>
          <p:cNvPr id="3" name="Rectangle 2"/>
          <p:cNvSpPr/>
          <p:nvPr/>
        </p:nvSpPr>
        <p:spPr>
          <a:xfrm>
            <a:off x="335360" y="1772816"/>
            <a:ext cx="11305256" cy="2026196"/>
          </a:xfrm>
          <a:prstGeom prst="rect">
            <a:avLst/>
          </a:prstGeom>
          <a:solidFill>
            <a:schemeClr val="bg1"/>
          </a:solidFill>
        </p:spPr>
        <p:txBody>
          <a:bodyPr wrap="square">
            <a:spAutoFit/>
          </a:bodyPr>
          <a:lstStyle/>
          <a:p>
            <a:pPr>
              <a:lnSpc>
                <a:spcPct val="150000"/>
              </a:lnSpc>
            </a:pPr>
            <a:r>
              <a:rPr lang="en-IN" sz="24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lnSpc>
                <a:spcPct val="150000"/>
              </a:lnSpc>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4221088"/>
            <a:ext cx="11305256" cy="1415772"/>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4005064"/>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877272"/>
            <a:ext cx="11269633"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15355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3805354430"/>
              </p:ext>
            </p:extLst>
          </p:nvPr>
        </p:nvGraphicFramePr>
        <p:xfrm>
          <a:off x="263352" y="962010"/>
          <a:ext cx="11593288" cy="4666608"/>
        </p:xfrm>
        <a:graphic>
          <a:graphicData uri="http://schemas.openxmlformats.org/drawingml/2006/table">
            <a:tbl>
              <a:tblPr firstRow="1" bandRow="1">
                <a:tableStyleId>{5940675A-B579-460E-94D1-54222C63F5DA}</a:tableStyleId>
              </a:tblPr>
              <a:tblGrid>
                <a:gridCol w="5796644">
                  <a:extLst>
                    <a:ext uri="{9D8B030D-6E8A-4147-A177-3AD203B41FA5}">
                      <a16:colId xmlns:a16="http://schemas.microsoft.com/office/drawing/2014/main" val="20000"/>
                    </a:ext>
                  </a:extLst>
                </a:gridCol>
                <a:gridCol w="5796644">
                  <a:extLst>
                    <a:ext uri="{9D8B030D-6E8A-4147-A177-3AD203B41FA5}">
                      <a16:colId xmlns:a16="http://schemas.microsoft.com/office/drawing/2014/main" val="20001"/>
                    </a:ext>
                  </a:extLst>
                </a:gridCol>
              </a:tblGrid>
              <a:tr h="576174">
                <a:tc>
                  <a:txBody>
                    <a:bodyPr/>
                    <a:lstStyle/>
                    <a:p>
                      <a:pPr algn="ctr"/>
                      <a:r>
                        <a:rPr lang="en-US" sz="3200" dirty="0">
                          <a:latin typeface="Arial" pitchFamily="34" charset="0"/>
                          <a:cs typeface="Arial" pitchFamily="34" charset="0"/>
                        </a:rPr>
                        <a:t>DBMS</a:t>
                      </a:r>
                    </a:p>
                  </a:txBody>
                  <a:tcPr/>
                </a:tc>
                <a:tc>
                  <a:txBody>
                    <a:bodyPr/>
                    <a:lstStyle/>
                    <a:p>
                      <a:pPr algn="ctr"/>
                      <a:r>
                        <a:rPr kumimoji="0" lang="en-US" sz="3200" kern="1200" dirty="0">
                          <a:solidFill>
                            <a:schemeClr val="tx1"/>
                          </a:solidFill>
                          <a:latin typeface="Arial" pitchFamily="34" charset="0"/>
                          <a:ea typeface="+mn-ea"/>
                          <a:cs typeface="Arial" pitchFamily="34" charset="0"/>
                        </a:rPr>
                        <a:t>RDBMS</a:t>
                      </a:r>
                    </a:p>
                  </a:txBody>
                  <a:tcPr/>
                </a:tc>
                <a:extLst>
                  <a:ext uri="{0D108BD9-81ED-4DB2-BD59-A6C34878D82A}">
                    <a16:rowId xmlns:a16="http://schemas.microsoft.com/office/drawing/2014/main" val="10000"/>
                  </a:ext>
                </a:extLst>
              </a:tr>
              <a:tr h="458256">
                <a:tc>
                  <a:txBody>
                    <a:bodyPr/>
                    <a:lstStyle/>
                    <a:p>
                      <a:r>
                        <a:rPr lang="en-US" sz="2000" dirty="0">
                          <a:latin typeface="Arial" pitchFamily="34" charset="0"/>
                          <a:cs typeface="Arial" pitchFamily="34" charset="0"/>
                        </a:rPr>
                        <a:t>DBMS applications store data as file.</a:t>
                      </a:r>
                    </a:p>
                  </a:txBody>
                  <a:tcPr/>
                </a:tc>
                <a:tc>
                  <a:txBody>
                    <a:bodyPr/>
                    <a:lstStyle/>
                    <a:p>
                      <a:r>
                        <a:rPr kumimoji="0" lang="en-US" sz="2000" b="0" i="0" kern="1200" dirty="0">
                          <a:solidFill>
                            <a:schemeClr val="tx1"/>
                          </a:solidFill>
                          <a:latin typeface="Arial" pitchFamily="34" charset="0"/>
                          <a:ea typeface="+mn-ea"/>
                          <a:cs typeface="Arial" pitchFamily="34" charset="0"/>
                        </a:rPr>
                        <a:t>RDBMS applications store data in a tabular form.</a:t>
                      </a:r>
                      <a:endParaRPr lang="en-US" sz="2000" b="0" dirty="0">
                        <a:latin typeface="Arial" pitchFamily="34" charset="0"/>
                        <a:cs typeface="Arial" pitchFamily="34" charset="0"/>
                      </a:endParaRPr>
                    </a:p>
                  </a:txBody>
                  <a:tcPr/>
                </a:tc>
                <a:extLst>
                  <a:ext uri="{0D108BD9-81ED-4DB2-BD59-A6C34878D82A}">
                    <a16:rowId xmlns:a16="http://schemas.microsoft.com/office/drawing/2014/main" val="10001"/>
                  </a:ext>
                </a:extLst>
              </a:tr>
              <a:tr h="458256">
                <a:tc>
                  <a:txBody>
                    <a:bodyPr/>
                    <a:lstStyle/>
                    <a:p>
                      <a:r>
                        <a:rPr kumimoji="0" lang="en-US" sz="2000" kern="1200" dirty="0">
                          <a:solidFill>
                            <a:schemeClr val="tx1"/>
                          </a:solidFill>
                          <a:latin typeface="Arial" pitchFamily="34" charset="0"/>
                          <a:ea typeface="+mn-ea"/>
                          <a:cs typeface="Arial" pitchFamily="34" charset="0"/>
                        </a:rPr>
                        <a:t>Normalization is not present in DBMS.</a:t>
                      </a:r>
                    </a:p>
                  </a:txBody>
                  <a:tcPr/>
                </a:tc>
                <a:tc>
                  <a:txBody>
                    <a:bodyPr/>
                    <a:lstStyle/>
                    <a:p>
                      <a:pPr marL="0" algn="l" rtl="0" eaLnBrk="1" latinLnBrk="0" hangingPunct="1"/>
                      <a:r>
                        <a:rPr kumimoji="0" lang="en-US" sz="2000" kern="1200" dirty="0">
                          <a:solidFill>
                            <a:schemeClr val="tx1"/>
                          </a:solidFill>
                          <a:latin typeface="Arial" pitchFamily="34" charset="0"/>
                          <a:ea typeface="+mn-ea"/>
                          <a:cs typeface="Arial" pitchFamily="34" charset="0"/>
                        </a:rPr>
                        <a:t>Normalization is present in RDBMS.</a:t>
                      </a:r>
                    </a:p>
                  </a:txBody>
                  <a:tcPr/>
                </a:tc>
                <a:extLst>
                  <a:ext uri="{0D108BD9-81ED-4DB2-BD59-A6C34878D82A}">
                    <a16:rowId xmlns:a16="http://schemas.microsoft.com/office/drawing/2014/main" val="10002"/>
                  </a:ext>
                </a:extLst>
              </a:tr>
              <a:tr h="458256">
                <a:tc>
                  <a:txBody>
                    <a:bodyPr/>
                    <a:lstStyle/>
                    <a:p>
                      <a:r>
                        <a:rPr kumimoji="0" lang="en-US" sz="2000" kern="1200" dirty="0">
                          <a:solidFill>
                            <a:schemeClr val="tx1"/>
                          </a:solidFill>
                          <a:latin typeface="Arial" pitchFamily="34" charset="0"/>
                          <a:ea typeface="+mn-ea"/>
                          <a:cs typeface="Arial" pitchFamily="34" charset="0"/>
                        </a:rPr>
                        <a:t>DBMS does not apply any security with regards to data manipulation.</a:t>
                      </a:r>
                    </a:p>
                  </a:txBody>
                  <a:tcPr/>
                </a:tc>
                <a:tc>
                  <a:txBody>
                    <a:bodyPr/>
                    <a:lstStyle/>
                    <a:p>
                      <a:r>
                        <a:rPr kumimoji="0" lang="en-US" sz="2000" kern="1200" dirty="0">
                          <a:solidFill>
                            <a:schemeClr val="tx1"/>
                          </a:solidFill>
                          <a:latin typeface="Arial" pitchFamily="34" charset="0"/>
                          <a:ea typeface="+mn-ea"/>
                          <a:cs typeface="Arial" pitchFamily="34" charset="0"/>
                        </a:rPr>
                        <a:t>RDBMS defines the integrity constraint for the purpose of ACID (Atomocity, Consistency, Isolation and Durability) property.</a:t>
                      </a:r>
                    </a:p>
                  </a:txBody>
                  <a:tcPr/>
                </a:tc>
                <a:extLst>
                  <a:ext uri="{0D108BD9-81ED-4DB2-BD59-A6C34878D82A}">
                    <a16:rowId xmlns:a16="http://schemas.microsoft.com/office/drawing/2014/main" val="10003"/>
                  </a:ext>
                </a:extLst>
              </a:tr>
              <a:tr h="458256">
                <a:tc>
                  <a:txBody>
                    <a:bodyPr/>
                    <a:lstStyle/>
                    <a:p>
                      <a:r>
                        <a:rPr kumimoji="0" lang="en-US" sz="2000" kern="1200" dirty="0">
                          <a:solidFill>
                            <a:schemeClr val="tx1"/>
                          </a:solidFill>
                          <a:latin typeface="Arial" pitchFamily="34" charset="0"/>
                          <a:ea typeface="+mn-ea"/>
                          <a:cs typeface="Arial" pitchFamily="34" charset="0"/>
                        </a:rPr>
                        <a:t>DBMS uses file system to store data, so there will be no relation between the tables.</a:t>
                      </a:r>
                    </a:p>
                  </a:txBody>
                  <a:tcPr/>
                </a:tc>
                <a:tc>
                  <a:txBody>
                    <a:bodyPr/>
                    <a:lstStyle/>
                    <a:p>
                      <a:pPr marL="0" algn="l" rtl="0" eaLnBrk="1" latinLnBrk="0" hangingPunct="1"/>
                      <a:r>
                        <a:rPr kumimoji="0" lang="en-US" sz="2000" kern="1200" dirty="0">
                          <a:solidFill>
                            <a:schemeClr val="tx1"/>
                          </a:solidFill>
                          <a:latin typeface="Arial" pitchFamily="34" charset="0"/>
                          <a:ea typeface="+mn-ea"/>
                          <a:cs typeface="Arial" pitchFamily="34" charset="0"/>
                        </a:rPr>
                        <a:t>in RDBMS, data are stored in the form of tables, so a relationship between these data will be stored.</a:t>
                      </a:r>
                    </a:p>
                  </a:txBody>
                  <a:tcPr/>
                </a:tc>
                <a:extLst>
                  <a:ext uri="{0D108BD9-81ED-4DB2-BD59-A6C34878D82A}">
                    <a16:rowId xmlns:a16="http://schemas.microsoft.com/office/drawing/2014/main" val="10004"/>
                  </a:ext>
                </a:extLst>
              </a:tr>
              <a:tr h="458256">
                <a:tc>
                  <a:txBody>
                    <a:bodyPr/>
                    <a:lstStyle/>
                    <a:p>
                      <a:r>
                        <a:rPr kumimoji="0" lang="en-US" sz="2000" kern="1200" dirty="0">
                          <a:solidFill>
                            <a:schemeClr val="tx1"/>
                          </a:solidFill>
                          <a:latin typeface="Arial" pitchFamily="34" charset="0"/>
                          <a:ea typeface="+mn-ea"/>
                          <a:cs typeface="Arial" pitchFamily="34" charset="0"/>
                        </a:rPr>
                        <a:t>DBMS does not support distributed database.</a:t>
                      </a:r>
                    </a:p>
                  </a:txBody>
                  <a:tcPr/>
                </a:tc>
                <a:tc>
                  <a:txBody>
                    <a:bodyPr/>
                    <a:lstStyle/>
                    <a:p>
                      <a:pPr marL="0" algn="l" rtl="0" eaLnBrk="1" latinLnBrk="0" hangingPunct="1"/>
                      <a:r>
                        <a:rPr kumimoji="0" lang="en-US" sz="2000" kern="1200" dirty="0">
                          <a:solidFill>
                            <a:schemeClr val="tx1"/>
                          </a:solidFill>
                          <a:latin typeface="Arial" pitchFamily="34" charset="0"/>
                          <a:ea typeface="+mn-ea"/>
                          <a:cs typeface="Arial" pitchFamily="34" charset="0"/>
                        </a:rPr>
                        <a:t>RDBMS supports distributed database.</a:t>
                      </a:r>
                    </a:p>
                  </a:txBody>
                  <a:tcPr/>
                </a:tc>
                <a:extLst>
                  <a:ext uri="{0D108BD9-81ED-4DB2-BD59-A6C34878D82A}">
                    <a16:rowId xmlns:a16="http://schemas.microsoft.com/office/drawing/2014/main" val="10005"/>
                  </a:ext>
                </a:extLst>
              </a:tr>
              <a:tr h="458256">
                <a:tc>
                  <a:txBody>
                    <a:bodyPr/>
                    <a:lstStyle/>
                    <a:p>
                      <a:r>
                        <a:rPr kumimoji="0" lang="en-US" sz="2000" kern="1200" dirty="0">
                          <a:solidFill>
                            <a:schemeClr val="tx1"/>
                          </a:solidFill>
                          <a:latin typeface="Arial" pitchFamily="34" charset="0"/>
                          <a:ea typeface="+mn-ea"/>
                          <a:cs typeface="Arial" pitchFamily="34" charset="0"/>
                        </a:rPr>
                        <a:t>Examples of DBMS are file systems, xml etc.</a:t>
                      </a:r>
                    </a:p>
                  </a:txBody>
                  <a:tcPr/>
                </a:tc>
                <a:tc>
                  <a:txBody>
                    <a:bodyPr/>
                    <a:lstStyle/>
                    <a:p>
                      <a:pPr marL="0" algn="l" rtl="0" eaLnBrk="1" latinLnBrk="0" hangingPunct="1"/>
                      <a:r>
                        <a:rPr kumimoji="0" lang="en-US" sz="2000" kern="1200" dirty="0">
                          <a:solidFill>
                            <a:schemeClr val="tx1"/>
                          </a:solidFill>
                          <a:latin typeface="Arial" pitchFamily="34" charset="0"/>
                          <a:ea typeface="+mn-ea"/>
                          <a:cs typeface="Arial" pitchFamily="34" charset="0"/>
                        </a:rPr>
                        <a:t>Example of RDBMS are </a:t>
                      </a:r>
                      <a:r>
                        <a:rPr kumimoji="0" lang="en-US" sz="2000" kern="1200" dirty="0" err="1">
                          <a:solidFill>
                            <a:schemeClr val="tx1"/>
                          </a:solidFill>
                          <a:latin typeface="Arial" pitchFamily="34" charset="0"/>
                          <a:ea typeface="+mn-ea"/>
                          <a:cs typeface="Arial" pitchFamily="34" charset="0"/>
                        </a:rPr>
                        <a:t>mysql</a:t>
                      </a:r>
                      <a:r>
                        <a:rPr kumimoji="0" lang="en-US" sz="2000" kern="1200" dirty="0">
                          <a:solidFill>
                            <a:schemeClr val="tx1"/>
                          </a:solidFill>
                          <a:latin typeface="Arial" pitchFamily="34" charset="0"/>
                          <a:ea typeface="+mn-ea"/>
                          <a:cs typeface="Arial" pitchFamily="34" charset="0"/>
                        </a:rPr>
                        <a:t>, postgre, sql server, oracle etc.</a:t>
                      </a:r>
                    </a:p>
                  </a:txBody>
                  <a:tcPr/>
                </a:tc>
                <a:extLst>
                  <a:ext uri="{0D108BD9-81ED-4DB2-BD59-A6C34878D82A}">
                    <a16:rowId xmlns:a16="http://schemas.microsoft.com/office/drawing/2014/main" val="10006"/>
                  </a:ext>
                </a:extLst>
              </a:tr>
            </a:tbl>
          </a:graphicData>
        </a:graphic>
      </p:graphicFrame>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DBMS and RDBMS?</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Tree>
  </p:cSld>
  <p:clrMapOvr>
    <a:masterClrMapping/>
  </p:clrMapOvr>
  <p:transition/>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9589" y="89806"/>
            <a:ext cx="3599223" cy="242479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not to be given within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nonnegative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3663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4" name="Rectangle 3"/>
          <p:cNvSpPr/>
          <p:nvPr/>
        </p:nvSpPr>
        <p:spPr>
          <a:xfrm>
            <a:off x="194997" y="589042"/>
            <a:ext cx="11453454" cy="958660"/>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6" name="Rectangle 5"/>
          <p:cNvSpPr/>
          <p:nvPr/>
        </p:nvSpPr>
        <p:spPr>
          <a:xfrm>
            <a:off x="221899" y="2852936"/>
            <a:ext cx="11354717"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rand()</a:t>
            </a:r>
            <a:r>
              <a:rPr lang="en-IN" dirty="0">
                <a:latin typeface="Liberation Mono"/>
                <a:cs typeface="Arial" pitchFamily="34" charset="0"/>
              </a:rPr>
              <a:t>, </a:t>
            </a:r>
            <a:r>
              <a:rPr lang="en-US" dirty="0">
                <a:solidFill>
                  <a:srgbClr val="000000"/>
                </a:solidFill>
                <a:latin typeface="Liberation Mono"/>
                <a:ea typeface="Times New Roman" panose="02020603050405020304" pitchFamily="18" charset="0"/>
                <a:cs typeface="Arial" panose="020B0604020202020204" pitchFamily="34" charset="0"/>
              </a:rPr>
              <a:t>emp</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p:txBody>
      </p:sp>
      <p:sp>
        <p:nvSpPr>
          <p:cNvPr id="7" name="Rectangle 6"/>
          <p:cNvSpPr/>
          <p:nvPr/>
        </p:nvSpPr>
        <p:spPr>
          <a:xfrm>
            <a:off x="239813" y="1861765"/>
            <a:ext cx="9501403" cy="677108"/>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spTree>
    <p:extLst>
      <p:ext uri="{BB962C8B-B14F-4D97-AF65-F5344CB8AC3E}">
        <p14:creationId xmlns:p14="http://schemas.microsoft.com/office/powerpoint/2010/main" val="1241378008"/>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551873"/>
            <a:ext cx="6610703" cy="1056123"/>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{value | DEFAULT}</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5075892"/>
            <a:ext cx="3566433"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0000"/>
                </a:solidFill>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1991374729"/>
      </p:ext>
    </p:extLst>
  </p:cSld>
  <p:clrMapOvr>
    <a:masterClrMapping/>
  </p:clrMapOvr>
  <p:transition/>
</p:sld>
</file>

<file path=ppt/slides/slide22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b="1" i="1" dirty="0">
                <a:solidFill>
                  <a:srgbClr val="DC525C"/>
                </a:solidFill>
                <a:latin typeface="Segoe UI Light" panose="020B0502040204020203" pitchFamily="34" charset="0"/>
                <a:cs typeface="Segoe UI Light" panose="020B0502040204020203" pitchFamily="34" charset="0"/>
              </a:rPr>
              <a:t>SELECT …</a:t>
            </a:r>
            <a:r>
              <a:rPr lang="en-US"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expressions</a:t>
            </a:r>
          </a:p>
        </p:txBody>
      </p:sp>
    </p:spTree>
    <p:extLst>
      <p:ext uri="{BB962C8B-B14F-4D97-AF65-F5344CB8AC3E}">
        <p14:creationId xmlns:p14="http://schemas.microsoft.com/office/powerpoint/2010/main" val="980339252"/>
      </p:ext>
    </p:extLst>
  </p:cSld>
  <p:clrMapOvr>
    <a:masterClrMapping/>
  </p:clrMapOvr>
  <p:transition/>
</p:sld>
</file>

<file path=ppt/slides/slide22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expressions</a:t>
            </a:r>
            <a:endParaRPr lang="en-IN" sz="3200" i="1" dirty="0">
              <a:solidFill>
                <a:srgbClr val="FF9900"/>
              </a:solidFill>
              <a:latin typeface="Arial" pitchFamily="34" charset="0"/>
              <a:cs typeface="Arial" pitchFamily="34" charset="0"/>
            </a:endParaRPr>
          </a:p>
        </p:txBody>
      </p:sp>
      <p:sp>
        <p:nvSpPr>
          <p:cNvPr id="4" name="Rectangle 3"/>
          <p:cNvSpPr/>
          <p:nvPr/>
        </p:nvSpPr>
        <p:spPr>
          <a:xfrm>
            <a:off x="1676400" y="1349514"/>
            <a:ext cx="8839200" cy="400110"/>
          </a:xfrm>
          <a:prstGeom prst="rect">
            <a:avLst/>
          </a:prstGeom>
        </p:spPr>
        <p:txBody>
          <a:bodyPr wrap="square">
            <a:spAutoFit/>
          </a:bodyPr>
          <a:lstStyle/>
          <a:p>
            <a:r>
              <a:rPr lang="en-US" sz="2000" dirty="0">
                <a:solidFill>
                  <a:srgbClr val="0077AA"/>
                </a:solidFill>
                <a:latin typeface="Liberation Mono"/>
              </a:rPr>
              <a:t>SELECT expressions,... FROM </a:t>
            </a:r>
            <a:r>
              <a:rPr lang="en-US" sz="2000" b="1" i="1" dirty="0">
                <a:solidFill>
                  <a:srgbClr val="0077AA"/>
                </a:solidFill>
                <a:latin typeface="Liberation Mono"/>
              </a:rPr>
              <a:t>r</a:t>
            </a:r>
          </a:p>
        </p:txBody>
      </p:sp>
      <p:sp>
        <p:nvSpPr>
          <p:cNvPr id="7" name="Rectangle 6"/>
          <p:cNvSpPr/>
          <p:nvPr/>
        </p:nvSpPr>
        <p:spPr>
          <a:xfrm>
            <a:off x="1676401" y="663714"/>
            <a:ext cx="2845651" cy="523220"/>
          </a:xfrm>
          <a:prstGeom prst="rect">
            <a:avLst/>
          </a:prstGeom>
        </p:spPr>
        <p:txBody>
          <a:bodyPr wrap="none">
            <a:spAutoFit/>
          </a:bodyPr>
          <a:lstStyle/>
          <a:p>
            <a:r>
              <a:rPr lang="en-US" sz="2800" b="1" i="1" dirty="0">
                <a:latin typeface="Arial" pitchFamily="34" charset="0"/>
                <a:cs typeface="Arial" pitchFamily="34" charset="0"/>
              </a:rPr>
              <a:t>SELECT</a:t>
            </a:r>
            <a:r>
              <a:rPr lang="en-US" b="1" i="1" dirty="0">
                <a:latin typeface="Arial" pitchFamily="34" charset="0"/>
                <a:cs typeface="Arial" pitchFamily="34" charset="0"/>
              </a:rPr>
              <a:t> </a:t>
            </a:r>
            <a:r>
              <a:rPr lang="en-US" sz="2800" b="1" i="1" dirty="0">
                <a:latin typeface="Arial" pitchFamily="34" charset="0"/>
                <a:cs typeface="Arial" pitchFamily="34" charset="0"/>
              </a:rPr>
              <a:t>syntax</a:t>
            </a:r>
          </a:p>
        </p:txBody>
      </p:sp>
      <p:sp>
        <p:nvSpPr>
          <p:cNvPr id="8" name="Rectangle 7"/>
          <p:cNvSpPr/>
          <p:nvPr/>
        </p:nvSpPr>
        <p:spPr>
          <a:xfrm>
            <a:off x="1676400" y="1771471"/>
            <a:ext cx="8763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 'smith'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p>
        </p:txBody>
      </p:sp>
    </p:spTree>
    <p:extLst>
      <p:ext uri="{BB962C8B-B14F-4D97-AF65-F5344CB8AC3E}">
        <p14:creationId xmlns:p14="http://schemas.microsoft.com/office/powerpoint/2010/main" val="1070194761"/>
      </p:ext>
    </p:extLst>
  </p:cSld>
  <p:clrMapOvr>
    <a:masterClrMapping/>
  </p:clrMapOvr>
  <p:transition/>
</p:sld>
</file>

<file path=ppt/slides/slide2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48880"/>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cstate="print"/>
          <a:stretch>
            <a:fillRect/>
          </a:stretch>
        </p:blipFill>
        <p:spPr>
          <a:xfrm>
            <a:off x="3219826" y="3115645"/>
            <a:ext cx="5752351" cy="600075"/>
          </a:xfrm>
          <a:prstGeom prst="rect">
            <a:avLst/>
          </a:prstGeom>
        </p:spPr>
      </p:pic>
      <p:grpSp>
        <p:nvGrpSpPr>
          <p:cNvPr id="7" name="Group 6">
            <a:extLst>
              <a:ext uri="{FF2B5EF4-FFF2-40B4-BE49-F238E27FC236}">
                <a16:creationId xmlns:a16="http://schemas.microsoft.com/office/drawing/2014/main" id="{9D05B159-4748-481A-8897-8192F79151CF}"/>
              </a:ext>
            </a:extLst>
          </p:cNvPr>
          <p:cNvGrpSpPr/>
          <p:nvPr/>
        </p:nvGrpSpPr>
        <p:grpSpPr>
          <a:xfrm>
            <a:off x="1710991" y="4008275"/>
            <a:ext cx="8270704" cy="1939693"/>
            <a:chOff x="1710197" y="3911370"/>
            <a:chExt cx="8270704" cy="1939693"/>
          </a:xfrm>
        </p:grpSpPr>
        <p:pic>
          <p:nvPicPr>
            <p:cNvPr id="14" name="Picture 13"/>
            <p:cNvPicPr>
              <a:picLocks noChangeAspect="1"/>
            </p:cNvPicPr>
            <p:nvPr/>
          </p:nvPicPr>
          <p:blipFill>
            <a:blip r:embed="rId3" cstate="print"/>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89291" cy="461665"/>
            </a:xfrm>
            <a:prstGeom prst="rect">
              <a:avLst/>
            </a:prstGeom>
            <a:noFill/>
          </p:spPr>
          <p:txBody>
            <a:bodyPr wrap="none" rtlCol="0">
              <a:spAutoFit/>
            </a:bodyPr>
            <a:lstStyle/>
            <a:p>
              <a:r>
                <a:rPr lang="en-IN" sz="2400" dirty="0">
                  <a:solidFill>
                    <a:srgbClr val="92D050"/>
                  </a:solidFill>
                </a:rPr>
                <a:t>// ERROR</a:t>
              </a:r>
            </a:p>
          </p:txBody>
        </p:sp>
      </p:grpSp>
    </p:spTree>
    <p:extLst>
      <p:ext uri="{BB962C8B-B14F-4D97-AF65-F5344CB8AC3E}">
        <p14:creationId xmlns:p14="http://schemas.microsoft.com/office/powerpoint/2010/main" val="2014507551"/>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406574" y="476672"/>
            <a:ext cx="11161240" cy="2031325"/>
          </a:xfrm>
          <a:prstGeom prst="rect">
            <a:avLst/>
          </a:prstGeom>
        </p:spPr>
        <p:txBody>
          <a:bodyPr wrap="square">
            <a:spAutoFit/>
          </a:bodyPr>
          <a:lstStyle/>
          <a:p>
            <a:r>
              <a:rPr lang="en-IN" sz="2400" dirty="0">
                <a:solidFill>
                  <a:srgbClr val="FF0000"/>
                </a:solidFill>
                <a:latin typeface="Palatino Linotype" panose="02040502050505030304" pitchFamily="18" charset="0"/>
              </a:rPr>
              <a:t>Remember:</a:t>
            </a:r>
          </a:p>
          <a:p>
            <a:endParaRPr lang="en-IN" sz="800" dirty="0">
              <a:latin typeface="Palatino Linotype" panose="02040502050505030304" pitchFamily="18" charset="0"/>
            </a:endParaRPr>
          </a:p>
          <a:p>
            <a:r>
              <a:rPr lang="en-IN" sz="2000" b="1" dirty="0">
                <a:latin typeface="Palatino Linotype" panose="02040502050505030304" pitchFamily="18" charset="0"/>
              </a:rPr>
              <a:t>There are 3 places where aggregate functions can appear in a query.</a:t>
            </a:r>
          </a:p>
          <a:p>
            <a:endParaRPr lang="en-IN" sz="800" dirty="0">
              <a:latin typeface="Palatino Linotype" panose="02040502050505030304" pitchFamily="18" charset="0"/>
            </a:endParaRP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SELECT-LIST</a:t>
            </a:r>
            <a:r>
              <a:rPr lang="en-IN" sz="2200" dirty="0">
                <a:latin typeface="Palatino Linotype" panose="02040502050505030304" pitchFamily="18" charset="0"/>
              </a:rPr>
              <a:t> (the items before the FROM 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ORDER BY</a:t>
            </a:r>
            <a:r>
              <a:rPr lang="en-IN" sz="2200" dirty="0">
                <a:solidFill>
                  <a:schemeClr val="accent4">
                    <a:lumMod val="50000"/>
                  </a:schemeClr>
                </a:solidFill>
                <a:latin typeface="Palatino Linotype" panose="02040502050505030304" pitchFamily="18" charset="0"/>
              </a:rPr>
              <a:t> </a:t>
            </a:r>
            <a:r>
              <a:rPr lang="en-IN" sz="2200" dirty="0">
                <a:latin typeface="Palatino Linotype" panose="02040502050505030304" pitchFamily="18" charset="0"/>
              </a:rPr>
              <a:t>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HAVING</a:t>
            </a:r>
            <a:r>
              <a:rPr lang="en-IN" sz="2200" dirty="0">
                <a:latin typeface="Palatino Linotype" panose="02040502050505030304" pitchFamily="18"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965589"/>
            <a:ext cx="11608540" cy="3631763"/>
          </a:xfrm>
          <a:prstGeom prst="rect">
            <a:avLst/>
          </a:prstGeom>
        </p:spPr>
        <p:txBody>
          <a:bodyPr wrap="square">
            <a:spAutoFit/>
          </a:bodyPr>
          <a:lstStyle/>
          <a:p>
            <a:r>
              <a:rPr lang="en-IN" sz="2400" dirty="0">
                <a:solidFill>
                  <a:srgbClr val="FF0000"/>
                </a:solidFill>
                <a:latin typeface="Palatino Linotype" panose="02040502050505030304" pitchFamily="18" charset="0"/>
              </a:rPr>
              <a:t>Note:</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single value</a:t>
            </a:r>
            <a:r>
              <a:rPr lang="en-IN" dirty="0">
                <a:latin typeface="Palatino Linotype" panose="02040502050505030304" pitchFamily="18" charset="0"/>
                <a:cs typeface="Segoe UI Light" panose="020B0502040204020203" pitchFamily="34" charset="0"/>
              </a:rPr>
              <a:t>.</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WHERE clause cannot refer 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HAVING clause can refer to aggregate functions.</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 is also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Times New Roman" panose="02020603050405020304" pitchFamily="18" charset="0"/>
              </a:rPr>
              <a:t>SELECT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Times New Roman" panose="02020603050405020304" pitchFamily="18" charset="0"/>
              </a:rPr>
              <a:t>MAX</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0077AA"/>
                </a:solidFill>
                <a:latin typeface="Palatino Linotype" panose="02040502050505030304" pitchFamily="18" charset="0"/>
                <a:cs typeface="Times New Roman" panose="02020603050405020304" pitchFamily="18" charset="0"/>
              </a:rPr>
              <a:t>COUNT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job</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(SUM, MIN, MAX, COUNT)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cs typeface="Times New Roman" panose="0202060305040502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chemeClr val="bg1">
                    <a:lumMod val="65000"/>
                  </a:schemeClr>
                </a:solid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sal</a:t>
            </a:r>
            <a:r>
              <a:rPr lang="en-IN" dirty="0">
                <a:solidFill>
                  <a:schemeClr val="bg1">
                    <a:lumMod val="65000"/>
                  </a:schemeClr>
                </a:solid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 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Tree>
    <p:extLst>
      <p:ext uri="{BB962C8B-B14F-4D97-AF65-F5344CB8AC3E}">
        <p14:creationId xmlns:p14="http://schemas.microsoft.com/office/powerpoint/2010/main" val="1099243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7368" y="764704"/>
            <a:ext cx="11377264" cy="6063198"/>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0070C0"/>
              </a:solidFill>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AVG()</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SUM()</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MAX()</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a:t>
            </a:r>
            <a:r>
              <a:rPr lang="en-IN" dirty="0">
                <a:solidFill>
                  <a:schemeClr val="tx1">
                    <a:lumMod val="85000"/>
                    <a:lumOff val="15000"/>
                  </a:schemeClr>
                </a:solidFill>
                <a:latin typeface="Palatino Linotype" panose="02040502050505030304" pitchFamily="18" charset="0"/>
                <a:cs typeface="Arial" panose="020B0604020202020204" pitchFamily="34" charset="0"/>
              </a:rPr>
              <a:t>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endParaRPr lang="en-IN" dirty="0">
              <a:solidFill>
                <a:schemeClr val="tx1">
                  <a:lumMod val="85000"/>
                  <a:lumOff val="15000"/>
                </a:schemeClr>
              </a:solidFill>
              <a:latin typeface="Palatino Linotype" panose="02040502050505030304" pitchFamily="18" charset="0"/>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MIN()</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endParaRPr lang="en-IN" dirty="0">
              <a:solidFill>
                <a:schemeClr val="tx1">
                  <a:lumMod val="85000"/>
                  <a:lumOff val="15000"/>
                </a:schemeClr>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COUNT()</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 is somewhat different in that it returns a count of the number of rows retrieved, whether or not they contain 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3" y="303039"/>
            <a:ext cx="2736304" cy="461665"/>
          </a:xfrm>
          <a:prstGeom prst="rect">
            <a:avLst/>
          </a:prstGeom>
        </p:spPr>
        <p:txBody>
          <a:bodyPr wrap="square">
            <a:spAutoFit/>
          </a:bodyPr>
          <a:lstStyle/>
          <a:p>
            <a:r>
              <a:rPr lang="en-IN" sz="2400" dirty="0">
                <a:solidFill>
                  <a:schemeClr val="bg2">
                    <a:lumMod val="25000"/>
                  </a:schemeClr>
                </a:solidFill>
                <a:latin typeface="Arial" panose="020B0604020202020204" pitchFamily="34" charset="0"/>
                <a:cs typeface="Arial" panose="020B0604020202020204" pitchFamily="34" charset="0"/>
              </a:rPr>
              <a:t>Rules to…</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31245201"/>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9337" y="4655953"/>
            <a:ext cx="8838049" cy="1415772"/>
          </a:xfrm>
          <a:prstGeom prst="rect">
            <a:avLst/>
          </a:prstGeom>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SELECT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distinct</a:t>
            </a:r>
            <a:r>
              <a:rPr lang="en-US" dirty="0">
                <a:solidFill>
                  <a:schemeClr val="accent6">
                    <a:lumMod val="50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COUNT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ename</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emp;</a:t>
            </a:r>
          </a:p>
        </p:txBody>
      </p:sp>
      <p:sp>
        <p:nvSpPr>
          <p:cNvPr id="11" name="Rectangle 10"/>
          <p:cNvSpPr/>
          <p:nvPr/>
        </p:nvSpPr>
        <p:spPr>
          <a:xfrm>
            <a:off x="1127449" y="1676403"/>
            <a:ext cx="7776864" cy="646331"/>
          </a:xfrm>
          <a:prstGeom prst="rect">
            <a:avLst/>
          </a:prstGeom>
        </p:spPr>
        <p:txBody>
          <a:bodyPr wrap="square">
            <a:spAutoFit/>
          </a:bodyPr>
          <a:lstStyle/>
          <a:p>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n</a:t>
            </a:r>
            <a:r>
              <a:rPr lang="en-IN" sz="3000" i="1" dirty="0">
                <a:solidFill>
                  <a:srgbClr val="FFC000"/>
                </a:solidFill>
                <a:latin typeface="Verdana" panose="020B0604030504040204" pitchFamily="34" charset="0"/>
                <a:ea typeface="Verdana" panose="020B0604030504040204" pitchFamily="34" charset="0"/>
              </a:rPr>
              <a:t> </a:t>
            </a:r>
            <a:r>
              <a:rPr lang="en-IN" sz="4800" i="1" baseline="30000" dirty="0">
                <a:solidFill>
                  <a:srgbClr val="FFC000"/>
                </a:solidFill>
                <a:latin typeface="Verdana" panose="020B0604030504040204" pitchFamily="34" charset="0"/>
                <a:ea typeface="Verdana" panose="020B0604030504040204" pitchFamily="34" charset="0"/>
              </a:rPr>
              <a:t>G</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t>
            </a:r>
            <a:r>
              <a:rPr lang="en-IN" sz="3200" i="1" dirty="0">
                <a:solidFill>
                  <a:srgbClr val="FFC000"/>
                </a:solidFill>
                <a:latin typeface="Verdana" panose="020B0604030504040204" pitchFamily="34" charset="0"/>
                <a:ea typeface="Verdana" panose="020B0604030504040204" pitchFamily="34" charset="0"/>
              </a:rPr>
              <a:t> </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t>
            </a:r>
            <a:r>
              <a:rPr lang="en-IN" sz="3000" i="1" baseline="-25000" dirty="0">
                <a:solidFill>
                  <a:srgbClr val="FFC000"/>
                </a:solidFill>
                <a:latin typeface="Verdana" panose="020B0604030504040204" pitchFamily="34" charset="0"/>
                <a:ea typeface="Verdana" panose="020B0604030504040204" pitchFamily="34" charset="0"/>
              </a:rPr>
              <a:t>…..</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t>
            </a:r>
            <a:r>
              <a:rPr lang="en-IN" sz="5400" i="1" baseline="30000" dirty="0">
                <a:solidFill>
                  <a:srgbClr val="FFC000"/>
                </a:solidFill>
                <a:latin typeface="Verdana" panose="020B0604030504040204" pitchFamily="34" charset="0"/>
                <a:ea typeface="Verdana" panose="020B0604030504040204" pitchFamily="34" charset="0"/>
              </a:rPr>
              <a:t> </a:t>
            </a:r>
            <a:r>
              <a:rPr lang="en-IN" sz="4800" baseline="30000" dirty="0">
                <a:solidFill>
                  <a:srgbClr val="FFC000"/>
                </a:solidFill>
                <a:latin typeface="Verdana" panose="020B0604030504040204" pitchFamily="34" charset="0"/>
                <a:ea typeface="Verdana" panose="020B060403050404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231580"/>
            <a:ext cx="11817276" cy="113877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Remember:</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MySQL also allows you to sort the groups in ascending or descending orders while the standard SQL does not.</a:t>
            </a:r>
          </a:p>
        </p:txBody>
      </p:sp>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601128" y="53392"/>
            <a:ext cx="3449545" cy="1682078"/>
          </a:xfrm>
          <a:prstGeom prst="rect">
            <a:avLst/>
          </a:prstGeom>
        </p:spPr>
      </p:pic>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2172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720757"/>
            <a:ext cx="6090968" cy="374056"/>
          </a:xfrm>
          <a:prstGeom prst="rect">
            <a:avLst/>
          </a:prstGeom>
        </p:spPr>
      </p:pic>
    </p:spTree>
    <p:extLst>
      <p:ext uri="{BB962C8B-B14F-4D97-AF65-F5344CB8AC3E}">
        <p14:creationId xmlns:p14="http://schemas.microsoft.com/office/powerpoint/2010/main" val="3487672610"/>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10" name="Rectangle 9"/>
          <p:cNvSpPr/>
          <p:nvPr/>
        </p:nvSpPr>
        <p:spPr>
          <a:xfrm>
            <a:off x="263352" y="4321025"/>
            <a:ext cx="1531188"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For example:</a:t>
            </a:r>
            <a:endParaRPr lang="en-IN" dirty="0"/>
          </a:p>
        </p:txBody>
      </p:sp>
      <p:grpSp>
        <p:nvGrpSpPr>
          <p:cNvPr id="7" name="Group 6"/>
          <p:cNvGrpSpPr/>
          <p:nvPr/>
        </p:nvGrpSpPr>
        <p:grpSpPr>
          <a:xfrm>
            <a:off x="263352" y="5110060"/>
            <a:ext cx="8686800" cy="875768"/>
            <a:chOff x="228600" y="4976693"/>
            <a:chExt cx="8686800" cy="875768"/>
          </a:xfrm>
        </p:grpSpPr>
        <p:sp>
          <p:nvSpPr>
            <p:cNvPr id="9" name="Rectangle 8"/>
            <p:cNvSpPr/>
            <p:nvPr/>
          </p:nvSpPr>
          <p:spPr>
            <a:xfrm>
              <a:off x="228600" y="4976693"/>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COUNT</a:t>
              </a:r>
              <a:r>
                <a:rPr lang="en-US" dirty="0">
                  <a:solidFill>
                    <a:srgbClr val="999999"/>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solidFill>
                    <a:srgbClr val="999999"/>
                  </a:solidFill>
                  <a:latin typeface="Liberation Mono"/>
                  <a:ea typeface="Times New Roman" panose="02020603050405020304" pitchFamily="18" charset="0"/>
                </a:rPr>
                <a:t>;</a:t>
              </a:r>
              <a:endParaRPr lang="en-IN" dirty="0">
                <a:latin typeface="Liberation Mono"/>
              </a:endParaRPr>
            </a:p>
          </p:txBody>
        </p:sp>
        <p:sp>
          <p:nvSpPr>
            <p:cNvPr id="2" name="Rectangle 1"/>
            <p:cNvSpPr/>
            <p:nvPr/>
          </p:nvSpPr>
          <p:spPr>
            <a:xfrm>
              <a:off x="228600" y="5478704"/>
              <a:ext cx="8686800" cy="373757"/>
            </a:xfrm>
            <a:prstGeom prst="rect">
              <a:avLst/>
            </a:prstGeom>
          </p:spPr>
          <p:txBody>
            <a:bodyPr wrap="square">
              <a:spAutoFit/>
            </a:bodyPr>
            <a:lstStyle/>
            <a:p>
              <a:pPr>
                <a:lnSpc>
                  <a:spcPct val="107000"/>
                </a:lnSpc>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ea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'MANAGER'</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solidFill>
                    <a:srgbClr val="999999"/>
                  </a:solidFill>
                  <a:latin typeface="Liberation Mono"/>
                  <a:ea typeface="Times New Roman" panose="02020603050405020304" pitchFamily="18" charset="0"/>
                </a:rPr>
                <a:t>;</a:t>
              </a:r>
              <a:endParaRPr lang="en-IN" dirty="0">
                <a:solidFill>
                  <a:srgbClr val="999999"/>
                </a:solidFill>
                <a:latin typeface="Liberation Mono"/>
                <a:ea typeface="Times New Roman" panose="02020603050405020304" pitchFamily="18" charset="0"/>
              </a:endParaRPr>
            </a:p>
          </p:txBody>
        </p:sp>
      </p:grpSp>
    </p:spTree>
    <p:extLst>
      <p:ext uri="{BB962C8B-B14F-4D97-AF65-F5344CB8AC3E}">
        <p14:creationId xmlns:p14="http://schemas.microsoft.com/office/powerpoint/2010/main" val="2997125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263352" y="959237"/>
            <a:ext cx="11593288" cy="3477875"/>
          </a:xfrm>
          <a:prstGeom prst="rect">
            <a:avLst/>
          </a:prstGeom>
          <a:solidFill>
            <a:schemeClr val="bg1"/>
          </a:solidFill>
        </p:spPr>
        <p:txBody>
          <a:bodyPr wrap="square">
            <a:spAutoFit/>
          </a:bodyPr>
          <a:lstStyle/>
          <a:p>
            <a:r>
              <a:rPr lang="en-US" sz="2000" b="1" u="sng" dirty="0">
                <a:latin typeface="Arial" pitchFamily="34" charset="0"/>
                <a:cs typeface="Arial" pitchFamily="34" charset="0"/>
              </a:rPr>
              <a:t>Atomicity</a:t>
            </a:r>
            <a:r>
              <a:rPr lang="en-US" sz="2000" dirty="0">
                <a:latin typeface="Arial" pitchFamily="34" charset="0"/>
                <a:cs typeface="Arial" pitchFamily="34" charset="0"/>
              </a:rPr>
              <a:t>. In a transaction involving two or more separate</a:t>
            </a:r>
            <a:r>
              <a:rPr lang="en-US" sz="2000" dirty="0"/>
              <a:t> </a:t>
            </a:r>
            <a:r>
              <a:rPr lang="en-US" sz="2000" dirty="0">
                <a:latin typeface="Arial" pitchFamily="34" charset="0"/>
                <a:cs typeface="Arial" pitchFamily="34" charset="0"/>
              </a:rPr>
              <a:t>pieces of information, either all of the pieces are committed or none are.</a:t>
            </a:r>
          </a:p>
          <a:p>
            <a:endParaRPr lang="en-US" sz="2000" dirty="0">
              <a:latin typeface="Arial" pitchFamily="34" charset="0"/>
              <a:cs typeface="Arial" pitchFamily="34" charset="0"/>
            </a:endParaRPr>
          </a:p>
          <a:p>
            <a:r>
              <a:rPr lang="en-US" sz="2000" b="1" u="sng" dirty="0">
                <a:latin typeface="Arial" pitchFamily="34" charset="0"/>
                <a:cs typeface="Arial" pitchFamily="34" charset="0"/>
              </a:rPr>
              <a:t>Consistency</a:t>
            </a:r>
            <a:r>
              <a:rPr lang="en-US" sz="2000" dirty="0">
                <a:latin typeface="Arial" pitchFamily="34" charset="0"/>
                <a:cs typeface="Arial" pitchFamily="34" charset="0"/>
              </a:rPr>
              <a:t>. A transaction either creates a new and valid state of data, or, if any failure occurs, returns all data to its state before the transaction was started.</a:t>
            </a:r>
          </a:p>
          <a:p>
            <a:endParaRPr lang="en-US" sz="2000" dirty="0">
              <a:latin typeface="Arial" pitchFamily="34" charset="0"/>
              <a:cs typeface="Arial" pitchFamily="34" charset="0"/>
            </a:endParaRPr>
          </a:p>
          <a:p>
            <a:r>
              <a:rPr lang="en-US" sz="2000" b="1" u="sng" dirty="0">
                <a:latin typeface="Arial" pitchFamily="34" charset="0"/>
                <a:cs typeface="Arial" pitchFamily="34" charset="0"/>
              </a:rPr>
              <a:t>Isolation</a:t>
            </a:r>
            <a:r>
              <a:rPr lang="en-US" sz="2000" dirty="0">
                <a:latin typeface="Arial" pitchFamily="34" charset="0"/>
                <a:cs typeface="Arial" pitchFamily="34" charset="0"/>
              </a:rPr>
              <a:t>. A transaction in process and not yet committed must remain isolated from any other transaction.</a:t>
            </a:r>
          </a:p>
          <a:p>
            <a:endParaRPr lang="en-US" sz="2000" dirty="0">
              <a:latin typeface="Arial" pitchFamily="34" charset="0"/>
              <a:cs typeface="Arial" pitchFamily="34" charset="0"/>
            </a:endParaRPr>
          </a:p>
          <a:p>
            <a:r>
              <a:rPr lang="en-US" sz="2000" b="1" u="sng" dirty="0">
                <a:latin typeface="Arial" pitchFamily="34" charset="0"/>
                <a:cs typeface="Arial" pitchFamily="34" charset="0"/>
              </a:rPr>
              <a:t>Durability</a:t>
            </a:r>
            <a:r>
              <a:rPr lang="en-US" sz="2000" dirty="0">
                <a:latin typeface="Arial" pitchFamily="34" charset="0"/>
                <a:cs typeface="Arial" pitchFamily="34" charset="0"/>
              </a:rPr>
              <a:t>. Committed data is saved by the system such that, even in the event of a failure and system restart, the data is available in its correct state.</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2116583"/>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 . .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 .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 . . </a:t>
            </a: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 . .</a:t>
            </a:r>
            <a:r>
              <a:rPr lang="en-US" sz="2000" dirty="0">
                <a:solidFill>
                  <a:srgbClr val="0077AA"/>
                </a:solidFill>
                <a:latin typeface="Liberation Mono"/>
              </a:rPr>
              <a:t> | expr | position} [ASC | DESC], ... [WITH ROLLUP]]</a:t>
            </a:r>
          </a:p>
        </p:txBody>
      </p:sp>
      <p:sp>
        <p:nvSpPr>
          <p:cNvPr id="2" name="Rectangle 1"/>
          <p:cNvSpPr/>
          <p:nvPr/>
        </p:nvSpPr>
        <p:spPr>
          <a:xfrm>
            <a:off x="335360" y="1203252"/>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7" name="Rectangle 6"/>
          <p:cNvSpPr/>
          <p:nvPr/>
        </p:nvSpPr>
        <p:spPr>
          <a:xfrm>
            <a:off x="206709" y="4172700"/>
            <a:ext cx="10308891"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solidFill>
                  <a:schemeClr val="bg1">
                    <a:lumMod val="65000"/>
                  </a:schemeClr>
                </a:solidFill>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'Total'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solidFill>
                  <a:schemeClr val="bg1">
                    <a:lumMod val="65000"/>
                  </a:schemeClr>
                </a:solidFill>
                <a:latin typeface="Liberation Mono"/>
                <a:ea typeface="Times New Roman" panose="02020603050405020304" pitchFamily="18" charset="0"/>
              </a:rPr>
              <a:t>;</a:t>
            </a:r>
          </a:p>
        </p:txBody>
      </p:sp>
      <p:sp>
        <p:nvSpPr>
          <p:cNvPr id="3" name="Rectangle 2"/>
          <p:cNvSpPr/>
          <p:nvPr/>
        </p:nvSpPr>
        <p:spPr>
          <a:xfrm>
            <a:off x="206709" y="56853"/>
            <a:ext cx="5432091" cy="646331"/>
          </a:xfrm>
          <a:prstGeom prst="rect">
            <a:avLst/>
          </a:prstGeom>
          <a:solidFill>
            <a:srgbClr val="F9DAFE"/>
          </a:solidFill>
        </p:spPr>
        <p:txBody>
          <a:bodyPr wrap="square">
            <a:spAutoFit/>
          </a:bodyPr>
          <a:lstStyle/>
          <a:p>
            <a:r>
              <a:rPr lang="en-IN" i="1" dirty="0">
                <a:latin typeface="Arial" panose="020B0604020202020204" pitchFamily="34" charset="0"/>
                <a:cs typeface="Arial" panose="020B0604020202020204" pitchFamily="34" charset="0"/>
              </a:rPr>
              <a:t>This function's will produce a single value for an entire group or a table.</a:t>
            </a:r>
          </a:p>
        </p:txBody>
      </p:sp>
    </p:spTree>
    <p:extLst>
      <p:ext uri="{BB962C8B-B14F-4D97-AF65-F5344CB8AC3E}">
        <p14:creationId xmlns:p14="http://schemas.microsoft.com/office/powerpoint/2010/main" val="1256834162"/>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0"/>
            <a:ext cx="9144000" cy="1077218"/>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AVG and COUNT Aggregate (GROUP BY) Function </a:t>
            </a:r>
            <a:endParaRPr lang="en-IN" sz="3200" i="1" dirty="0">
              <a:solidFill>
                <a:srgbClr val="FF9900"/>
              </a:solidFill>
              <a:latin typeface="Arial" pitchFamily="34" charset="0"/>
              <a:cs typeface="Arial" pitchFamily="34" charset="0"/>
            </a:endParaRPr>
          </a:p>
        </p:txBody>
      </p:sp>
      <p:sp>
        <p:nvSpPr>
          <p:cNvPr id="2" name="Rectangle 1"/>
          <p:cNvSpPr/>
          <p:nvPr/>
        </p:nvSpPr>
        <p:spPr>
          <a:xfrm>
            <a:off x="551384" y="1613699"/>
            <a:ext cx="10873208" cy="1295868"/>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COUNT</a:t>
            </a:r>
            <a:r>
              <a:rPr lang="en-US" dirty="0">
                <a:latin typeface="Liberation Mono"/>
                <a:ea typeface="Times New Roman" panose="02020603050405020304" pitchFamily="18" charset="0"/>
              </a:rPr>
              <a:t>(job)</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p>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COUNT</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p>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COUNT</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emp</a:t>
            </a:r>
            <a:r>
              <a:rPr lang="en-US" dirty="0">
                <a:solidFill>
                  <a:srgbClr val="DD4A68"/>
                </a:solidFill>
                <a:latin typeface="Liberation Mono"/>
                <a:ea typeface="Times New Roman" panose="02020603050405020304" pitchFamily="18" charset="0"/>
              </a:rPr>
              <a:t>.*</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p>
          <a:p>
            <a:pPr>
              <a:lnSpc>
                <a:spcPct val="150000"/>
              </a:lnSpc>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COUNT</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 </a:t>
            </a:r>
            <a:r>
              <a:rPr lang="en-IN" dirty="0">
                <a:solidFill>
                  <a:schemeClr val="accent5">
                    <a:lumMod val="75000"/>
                  </a:schemeClr>
                </a:solidFill>
                <a:latin typeface="Liberation Mono"/>
                <a:ea typeface="Times New Roman" panose="02020603050405020304" pitchFamily="18" charset="0"/>
              </a:rPr>
              <a:t>IS NULL</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COUNT</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 </a:t>
            </a:r>
            <a:r>
              <a:rPr lang="en-IN" dirty="0">
                <a:solidFill>
                  <a:schemeClr val="accent5">
                    <a:lumMod val="75000"/>
                  </a:schemeClr>
                </a:solidFill>
                <a:latin typeface="Liberation Mono"/>
                <a:ea typeface="Times New Roman" panose="02020603050405020304" pitchFamily="18" charset="0"/>
              </a:rPr>
              <a:t>IS</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NOT</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NULL</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0</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NULL</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p>
        </p:txBody>
      </p:sp>
      <p:sp>
        <p:nvSpPr>
          <p:cNvPr id="3" name="Rectangle 2"/>
          <p:cNvSpPr/>
          <p:nvPr/>
        </p:nvSpPr>
        <p:spPr>
          <a:xfrm>
            <a:off x="1752600" y="4114801"/>
            <a:ext cx="4876800" cy="1056123"/>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IGNORE_SPACE;</a:t>
            </a:r>
          </a:p>
        </p:txBody>
      </p:sp>
      <p:sp>
        <p:nvSpPr>
          <p:cNvPr id="6" name="Rectangle 5">
            <a:extLst>
              <a:ext uri="{FF2B5EF4-FFF2-40B4-BE49-F238E27FC236}">
                <a16:creationId xmlns:a16="http://schemas.microsoft.com/office/drawing/2014/main" id="{F1B963B8-2805-436C-BE44-BF6FCD92ACB5}"/>
              </a:ext>
            </a:extLst>
          </p:cNvPr>
          <p:cNvSpPr/>
          <p:nvPr/>
        </p:nvSpPr>
        <p:spPr>
          <a:xfrm>
            <a:off x="119336" y="563530"/>
            <a:ext cx="7776864" cy="646331"/>
          </a:xfrm>
          <a:prstGeom prst="rect">
            <a:avLst/>
          </a:prstGeom>
        </p:spPr>
        <p:txBody>
          <a:bodyPr wrap="square">
            <a:spAutoFit/>
          </a:bodyPr>
          <a:lstStyle/>
          <a:p>
            <a:r>
              <a:rPr lang="en-IN" i="1" dirty="0">
                <a:solidFill>
                  <a:schemeClr val="tx1">
                    <a:lumMod val="65000"/>
                    <a:lumOff val="35000"/>
                  </a:schemeClr>
                </a:solidFill>
                <a:latin typeface="Arial" panose="020B0604020202020204" pitchFamily="34" charset="0"/>
                <a:cs typeface="Arial" panose="020B0604020202020204" pitchFamily="34" charset="0"/>
              </a:rPr>
              <a:t>Blank space between aggregate functions like (SUM, MIN, MAX, COUNT) are not allowed. Eg. SELECT SUM (sal) from EMP;</a:t>
            </a:r>
          </a:p>
        </p:txBody>
      </p:sp>
    </p:spTree>
    <p:extLst>
      <p:ext uri="{BB962C8B-B14F-4D97-AF65-F5344CB8AC3E}">
        <p14:creationId xmlns:p14="http://schemas.microsoft.com/office/powerpoint/2010/main" val="4077305590"/>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1755569" y="1219201"/>
            <a:ext cx="8686800" cy="1711366"/>
          </a:xfrm>
          <a:prstGeom prst="rect">
            <a:avLst/>
          </a:prstGeom>
        </p:spPr>
        <p:txBody>
          <a:bodyPr wrap="square">
            <a:spAutoFit/>
          </a:bodyPr>
          <a:lstStyle/>
          <a:p>
            <a:pPr>
              <a:lnSpc>
                <a:spcPct val="150000"/>
              </a:lnSpc>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a:lnSpc>
                <a:spcPct val="150000"/>
              </a:lnSpc>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DD4A68"/>
                </a:solidFill>
                <a:latin typeface="Liberation Mono"/>
                <a:ea typeface="Times New Roman" panose="02020603050405020304" pitchFamily="18" charset="0"/>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//error</a:t>
            </a:r>
          </a:p>
          <a:p>
            <a:pPr>
              <a:lnSpc>
                <a:spcPct val="150000"/>
              </a:lnSpc>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1001</a:t>
            </a:r>
            <a:r>
              <a:rPr lang="en-IN" dirty="0">
                <a:latin typeface="Liberation Mono"/>
                <a:ea typeface="Times New Roman" panose="02020603050405020304" pitchFamily="18" charset="0"/>
              </a:rPr>
              <a:t>;</a:t>
            </a:r>
          </a:p>
          <a:p>
            <a:pPr>
              <a:lnSpc>
                <a:spcPct val="150000"/>
              </a:lnSpc>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a:t>
            </a:r>
            <a:r>
              <a:rPr lang="en-IN" dirty="0">
                <a:latin typeface="Liberation Mono"/>
                <a:ea typeface="Times New Roman" panose="02020603050405020304" pitchFamily="18" charset="0"/>
              </a:rPr>
              <a:t>e,</a:t>
            </a:r>
            <a:r>
              <a:rPr lang="en-IN" dirty="0">
                <a:solidFill>
                  <a:srgbClr val="DD4A68"/>
                </a:solidFill>
                <a:latin typeface="Liberation Mono"/>
                <a:ea typeface="Times New Roman" panose="02020603050405020304" pitchFamily="18" charset="0"/>
              </a:rPr>
              <a:t> 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R1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p:txBody>
      </p:sp>
      <p:sp>
        <p:nvSpPr>
          <p:cNvPr id="10" name="Rectangle 9"/>
          <p:cNvSpPr/>
          <p:nvPr/>
        </p:nvSpPr>
        <p:spPr>
          <a:xfrm>
            <a:off x="1734787" y="717454"/>
            <a:ext cx="1261884"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Examples:</a:t>
            </a:r>
            <a:endParaRPr lang="en-IN" dirty="0"/>
          </a:p>
        </p:txBody>
      </p:sp>
      <p:sp>
        <p:nvSpPr>
          <p:cNvPr id="3" name="Rectangle 2"/>
          <p:cNvSpPr/>
          <p:nvPr/>
        </p:nvSpPr>
        <p:spPr>
          <a:xfrm>
            <a:off x="1600201" y="3915729"/>
            <a:ext cx="6254982" cy="1056123"/>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'ONLY_FULL_GROUP_BY';</a:t>
            </a:r>
          </a:p>
        </p:txBody>
      </p:sp>
    </p:spTree>
    <p:extLst>
      <p:ext uri="{BB962C8B-B14F-4D97-AF65-F5344CB8AC3E}">
        <p14:creationId xmlns:p14="http://schemas.microsoft.com/office/powerpoint/2010/main" val="2471028438"/>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297118682"/>
      </p:ext>
    </p:extLst>
  </p:cSld>
  <p:clrMapOvr>
    <a:masterClrMapping/>
  </p:clrMapOvr>
  <p:transition/>
</p:sld>
</file>

<file path=ppt/slides/slide2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1755569" y="1230868"/>
            <a:ext cx="86868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DD4A68"/>
                </a:solidFill>
                <a:latin typeface="Arial" panose="020B0604020202020204" pitchFamily="34" charset="0"/>
                <a:ea typeface="Times New Roman" panose="02020603050405020304" pitchFamily="18" charset="0"/>
              </a:rPr>
              <a:t>for</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UPDATE</a:t>
            </a:r>
            <a:r>
              <a:rPr lang="en-US" dirty="0">
                <a:solidFill>
                  <a:srgbClr val="000000"/>
                </a:solidFill>
                <a:latin typeface="Arial" panose="020B0604020202020204" pitchFamily="34" charset="0"/>
                <a:ea typeface="Times New Roman" panose="02020603050405020304" pitchFamily="18" charset="0"/>
              </a:rPr>
              <a:t>;</a:t>
            </a:r>
            <a:endParaRPr lang="en-IN" dirty="0">
              <a:solidFill>
                <a:srgbClr val="000000"/>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1390326922"/>
      </p:ext>
    </p:extLst>
  </p:cSld>
  <p:clrMapOvr>
    <a:masterClrMapping/>
  </p:clrMapOvr>
  <p:transition/>
</p:sld>
</file>

<file path=ppt/slides/slide2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4" name="Rectangle 3"/>
          <p:cNvSpPr/>
          <p:nvPr/>
        </p:nvSpPr>
        <p:spPr>
          <a:xfrm>
            <a:off x="479376" y="3405635"/>
            <a:ext cx="11233248" cy="1138773"/>
          </a:xfrm>
          <a:prstGeom prst="rect">
            <a:avLst/>
          </a:prstGeom>
        </p:spPr>
        <p:txBody>
          <a:bodyPr wrap="square">
            <a:spAutoFit/>
          </a:bodyPr>
          <a:lstStyle/>
          <a:p>
            <a:r>
              <a:rPr lang="en-IN" sz="2400" dirty="0">
                <a:solidFill>
                  <a:srgbClr val="FF0000"/>
                </a:solidFill>
                <a:latin typeface="Palatino Linotype" panose="02040502050505030304" pitchFamily="18" charset="0"/>
              </a:rPr>
              <a:t>Remember:</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WHERE clause cannot refer 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HAVING clause can refer to aggregate functions.</a:t>
            </a:r>
          </a:p>
        </p:txBody>
      </p:sp>
      <p:sp>
        <p:nvSpPr>
          <p:cNvPr id="5" name="Rectangle 4">
            <a:extLst>
              <a:ext uri="{FF2B5EF4-FFF2-40B4-BE49-F238E27FC236}">
                <a16:creationId xmlns:a16="http://schemas.microsoft.com/office/drawing/2014/main" id="{218112A8-A5F5-414F-B8FB-1BCC09DB2104}"/>
              </a:ext>
            </a:extLst>
          </p:cNvPr>
          <p:cNvSpPr/>
          <p:nvPr/>
        </p:nvSpPr>
        <p:spPr>
          <a:xfrm>
            <a:off x="500561" y="4869160"/>
            <a:ext cx="11233248" cy="861774"/>
          </a:xfrm>
          <a:prstGeom prst="rect">
            <a:avLst/>
          </a:prstGeom>
        </p:spPr>
        <p:txBody>
          <a:bodyPr wrap="square">
            <a:spAutoFit/>
          </a:bodyPr>
          <a:lstStyle/>
          <a:p>
            <a:r>
              <a:rPr lang="en-US" sz="2400" dirty="0">
                <a:solidFill>
                  <a:srgbClr val="FF0000"/>
                </a:solidFill>
                <a:latin typeface="Arial" pitchFamily="34" charset="0"/>
                <a:cs typeface="Arial" pitchFamily="34" charset="0"/>
              </a:rPr>
              <a:t>Note:</a:t>
            </a:r>
          </a:p>
          <a:p>
            <a:endParaRPr lang="en-US" sz="8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itchFamily="34" charset="0"/>
                <a:cs typeface="Arial" pitchFamily="34" charset="0"/>
              </a:rPr>
              <a:t>If the </a:t>
            </a:r>
            <a:r>
              <a:rPr lang="en-US" i="1" dirty="0">
                <a:latin typeface="Arial" pitchFamily="34" charset="0"/>
                <a:cs typeface="Arial" pitchFamily="34" charset="0"/>
              </a:rPr>
              <a:t>GROUP</a:t>
            </a:r>
            <a:r>
              <a:rPr lang="en-US" dirty="0">
                <a:latin typeface="Arial" pitchFamily="34" charset="0"/>
                <a:cs typeface="Arial" pitchFamily="34" charset="0"/>
              </a:rPr>
              <a:t> </a:t>
            </a:r>
            <a:r>
              <a:rPr lang="en-US" i="1" dirty="0">
                <a:latin typeface="Arial" pitchFamily="34" charset="0"/>
                <a:cs typeface="Arial" pitchFamily="34" charset="0"/>
              </a:rPr>
              <a:t>BY</a:t>
            </a:r>
            <a:r>
              <a:rPr lang="en-US" dirty="0">
                <a:latin typeface="Arial" pitchFamily="34" charset="0"/>
                <a:cs typeface="Arial" pitchFamily="34" charset="0"/>
              </a:rPr>
              <a:t> clause is omitted, the </a:t>
            </a:r>
            <a:r>
              <a:rPr lang="en-US" i="1" dirty="0">
                <a:latin typeface="Arial" pitchFamily="34" charset="0"/>
                <a:cs typeface="Arial" pitchFamily="34" charset="0"/>
              </a:rPr>
              <a:t>HAVING</a:t>
            </a:r>
            <a:r>
              <a:rPr lang="en-US" dirty="0">
                <a:latin typeface="Arial" pitchFamily="34" charset="0"/>
                <a:cs typeface="Arial" pitchFamily="34" charset="0"/>
              </a:rPr>
              <a:t> clause behaves like the </a:t>
            </a:r>
            <a:r>
              <a:rPr lang="en-US" i="1" dirty="0">
                <a:latin typeface="Arial" pitchFamily="34" charset="0"/>
                <a:cs typeface="Arial" pitchFamily="34" charset="0"/>
              </a:rPr>
              <a:t>WHERE</a:t>
            </a:r>
            <a:r>
              <a:rPr lang="en-US" dirty="0">
                <a:latin typeface="Arial" pitchFamily="34" charset="0"/>
                <a:cs typeface="Arial" pitchFamily="34" charset="0"/>
              </a:rPr>
              <a:t> clause.</a:t>
            </a:r>
            <a:endParaRPr lang="en-IN" dirty="0">
              <a:latin typeface="Arial" pitchFamily="34" charset="0"/>
              <a:cs typeface="Arial" pitchFamily="34" charset="0"/>
            </a:endParaRPr>
          </a:p>
        </p:txBody>
      </p:sp>
    </p:spTree>
    <p:extLst>
      <p:ext uri="{BB962C8B-B14F-4D97-AF65-F5344CB8AC3E}">
        <p14:creationId xmlns:p14="http://schemas.microsoft.com/office/powerpoint/2010/main" val="3272451836"/>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03184"/>
            <a:ext cx="11665296"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MySQL</a:t>
            </a:r>
            <a:r>
              <a:rPr lang="en-IN" b="1" dirty="0">
                <a:latin typeface="Palatino Linotype" panose="02040502050505030304" pitchFamily="18" charset="0"/>
                <a:cs typeface="Arial" panose="020B0604020202020204" pitchFamily="34" charset="0"/>
              </a:rPr>
              <a:t> HAVING clause</a:t>
            </a:r>
            <a:r>
              <a:rPr lang="en-IN" dirty="0">
                <a:latin typeface="Palatino Linotype" panose="02040502050505030304" pitchFamily="18" charset="0"/>
                <a:cs typeface="Arial" panose="020B0604020202020204" pitchFamily="34" charset="0"/>
              </a:rPr>
              <a:t> is used in the SELECT statement to specify filter conditions for a group of rows. </a:t>
            </a:r>
            <a:r>
              <a:rPr lang="en-IN" b="1" dirty="0">
                <a:latin typeface="Palatino Linotype" panose="02040502050505030304" pitchFamily="18" charset="0"/>
                <a:cs typeface="Arial" panose="020B0604020202020204" pitchFamily="34" charset="0"/>
              </a:rPr>
              <a:t>HAVING clause</a:t>
            </a:r>
            <a:r>
              <a:rPr lang="en-IN"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b="1" dirty="0">
              <a:latin typeface="Palatino Linotype" panose="02040502050505030304" pitchFamily="18" charset="0"/>
              <a:cs typeface="Arial" panose="020B0604020202020204" pitchFamily="34" charset="0"/>
            </a:endParaRPr>
          </a:p>
        </p:txBody>
      </p:sp>
      <p:sp>
        <p:nvSpPr>
          <p:cNvPr id="3" name="Rectangle 2"/>
          <p:cNvSpPr/>
          <p:nvPr/>
        </p:nvSpPr>
        <p:spPr>
          <a:xfrm>
            <a:off x="335360" y="2099847"/>
            <a:ext cx="11665296" cy="369332"/>
          </a:xfrm>
          <a:prstGeom prst="rect">
            <a:avLst/>
          </a:prstGeom>
          <a:solidFill>
            <a:srgbClr val="F9DAFE"/>
          </a:solidFill>
        </p:spPr>
        <p:txBody>
          <a:bodyPr wrap="square">
            <a:spAutoFit/>
          </a:bodyPr>
          <a:lstStyle/>
          <a:p>
            <a:r>
              <a:rPr lang="en-US" dirty="0">
                <a:latin typeface="Arial" pitchFamily="34" charset="0"/>
                <a:ea typeface="+mj-ea"/>
                <a:cs typeface="Arial" pitchFamily="34" charset="0"/>
              </a:rPr>
              <a:t>If the </a:t>
            </a:r>
            <a:r>
              <a:rPr lang="en-US" i="1" dirty="0">
                <a:latin typeface="Arial" pitchFamily="34" charset="0"/>
                <a:ea typeface="+mj-ea"/>
                <a:cs typeface="Arial" pitchFamily="34" charset="0"/>
              </a:rPr>
              <a:t>GROUP</a:t>
            </a:r>
            <a:r>
              <a:rPr lang="en-US" dirty="0">
                <a:latin typeface="Arial" pitchFamily="34" charset="0"/>
                <a:ea typeface="+mj-ea"/>
                <a:cs typeface="Arial" pitchFamily="34" charset="0"/>
              </a:rPr>
              <a:t> </a:t>
            </a:r>
            <a:r>
              <a:rPr lang="en-US" i="1" dirty="0">
                <a:latin typeface="Arial" pitchFamily="34" charset="0"/>
                <a:ea typeface="+mj-ea"/>
                <a:cs typeface="Arial" pitchFamily="34" charset="0"/>
              </a:rPr>
              <a:t>BY</a:t>
            </a:r>
            <a:r>
              <a:rPr lang="en-US" dirty="0">
                <a:latin typeface="Arial" pitchFamily="34" charset="0"/>
                <a:ea typeface="+mj-ea"/>
                <a:cs typeface="Arial" pitchFamily="34" charset="0"/>
              </a:rPr>
              <a:t> clause is omitted, the </a:t>
            </a:r>
            <a:r>
              <a:rPr lang="en-US" i="1" dirty="0">
                <a:latin typeface="Arial" pitchFamily="34" charset="0"/>
                <a:ea typeface="+mj-ea"/>
                <a:cs typeface="Arial" pitchFamily="34" charset="0"/>
              </a:rPr>
              <a:t>HAVING</a:t>
            </a:r>
            <a:r>
              <a:rPr lang="en-US" dirty="0">
                <a:latin typeface="Arial" pitchFamily="34" charset="0"/>
                <a:ea typeface="+mj-ea"/>
                <a:cs typeface="Arial" pitchFamily="34" charset="0"/>
              </a:rPr>
              <a:t> clause behaves like the </a:t>
            </a:r>
            <a:r>
              <a:rPr lang="en-US" i="1" dirty="0">
                <a:latin typeface="Arial" pitchFamily="34" charset="0"/>
                <a:ea typeface="+mj-ea"/>
                <a:cs typeface="Arial" pitchFamily="34" charset="0"/>
              </a:rPr>
              <a:t>WHERE</a:t>
            </a:r>
            <a:r>
              <a:rPr lang="en-US" dirty="0">
                <a:latin typeface="Arial" pitchFamily="34" charset="0"/>
                <a:ea typeface="+mj-ea"/>
                <a:cs typeface="Arial" pitchFamily="34" charset="0"/>
              </a:rPr>
              <a:t> clause.</a:t>
            </a:r>
            <a:endParaRPr lang="en-IN" dirty="0">
              <a:latin typeface="Arial" pitchFamily="34" charset="0"/>
              <a:ea typeface="+mj-ea"/>
              <a:cs typeface="Arial" pitchFamily="34" charset="0"/>
            </a:endParaRPr>
          </a:p>
        </p:txBody>
      </p:sp>
      <p:sp>
        <p:nvSpPr>
          <p:cNvPr id="6" name="Rectangle 5"/>
          <p:cNvSpPr/>
          <p:nvPr/>
        </p:nvSpPr>
        <p:spPr>
          <a:xfrm>
            <a:off x="335360" y="2972699"/>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solidFill>
                  <a:srgbClr val="0077AA"/>
                </a:solidFill>
                <a:latin typeface="Liberation Mono"/>
              </a:rPr>
              <a:t>,  . . .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  . . .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 . .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 . .</a:t>
            </a:r>
            <a:r>
              <a:rPr lang="en-US" sz="2000" dirty="0">
                <a:solidFill>
                  <a:srgbClr val="0077AA"/>
                </a:solidFill>
                <a:latin typeface="Liberation Mono"/>
              </a:rPr>
              <a:t> | expr | position} [ASC | DESC], ... [WITH ROLLUP]]</a:t>
            </a:r>
          </a:p>
          <a:p>
            <a:pPr>
              <a:lnSpc>
                <a:spcPct val="150000"/>
              </a:lnSpc>
            </a:pPr>
            <a:r>
              <a:rPr lang="en-US" sz="2000" dirty="0">
                <a:solidFill>
                  <a:srgbClr val="0077AA"/>
                </a:solidFill>
                <a:latin typeface="Liberation Mono"/>
              </a:rPr>
              <a:t>    [ HAVING having_condition ] </a:t>
            </a:r>
          </a:p>
        </p:txBody>
      </p:sp>
    </p:spTree>
    <p:extLst>
      <p:ext uri="{BB962C8B-B14F-4D97-AF65-F5344CB8AC3E}">
        <p14:creationId xmlns:p14="http://schemas.microsoft.com/office/powerpoint/2010/main" val="1407343680"/>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085184"/>
            <a:ext cx="8786874" cy="861774"/>
          </a:xfrm>
          <a:prstGeom prst="rect">
            <a:avLst/>
          </a:prstGeom>
        </p:spPr>
        <p:txBody>
          <a:bodyPr wrap="square">
            <a:spAutoFit/>
          </a:bodyPr>
          <a:lstStyle/>
          <a:p>
            <a:r>
              <a:rPr lang="en-US" sz="2400" dirty="0">
                <a:solidFill>
                  <a:srgbClr val="C74C49"/>
                </a:solidFill>
                <a:latin typeface="Arial" pitchFamily="34" charset="0"/>
                <a:cs typeface="Arial"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Where clause acts as a pre filter where as Having clause acts as a post 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231654"/>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b="1" i="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can be used with - </a:t>
            </a:r>
            <a:r>
              <a:rPr lang="en-IN" b="1" i="1" dirty="0">
                <a:solidFill>
                  <a:srgbClr val="0070C0"/>
                </a:solidFill>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a:t>
            </a:r>
            <a:r>
              <a:rPr lang="en-IN" b="1" i="1" dirty="0">
                <a:solidFill>
                  <a:srgbClr val="0070C0"/>
                </a:solidFill>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statements,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can only be used with the </a:t>
            </a:r>
            <a:r>
              <a:rPr lang="en-IN" b="1" i="1" dirty="0">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statement.</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filters rows before aggregation (GROUPING),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Aggregate functions (</a:t>
            </a:r>
            <a:r>
              <a:rPr lang="en-IN" b="1" i="1" dirty="0">
                <a:solidFill>
                  <a:srgbClr val="0070C0"/>
                </a:solidFill>
                <a:latin typeface="Palatino Linotype" panose="02040502050505030304" pitchFamily="18" charset="0"/>
                <a:cs typeface="Arial" panose="020B0604020202020204" pitchFamily="34" charset="0"/>
              </a:rPr>
              <a:t>SUM , MIN, MAX, AVG</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COUNT</a:t>
            </a:r>
            <a:r>
              <a:rPr lang="en-IN" dirty="0">
                <a:latin typeface="Palatino Linotype" panose="02040502050505030304" pitchFamily="18" charset="0"/>
                <a:cs typeface="Arial" panose="020B0604020202020204" pitchFamily="34" charset="0"/>
              </a:rPr>
              <a:t>) cannot be used in the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unless it is in a sub query contained in a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or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whereas, aggregate functions can be used in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4581128"/>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63352" y="1428736"/>
            <a:ext cx="11521280" cy="2125582"/>
          </a:xfrm>
          <a:prstGeom prst="rect">
            <a:avLst/>
          </a:prstGeom>
        </p:spPr>
        <p:txBody>
          <a:bodyPr wrap="square">
            <a:spAutoFit/>
          </a:bodyPr>
          <a:lstStyle/>
          <a:p>
            <a:pPr marL="342900" indent="-342900">
              <a:lnSpc>
                <a:spcPct val="150000"/>
              </a:lnSpc>
              <a:buFont typeface="Arial" pitchFamily="34" charset="0"/>
              <a:buChar char="•"/>
            </a:pPr>
            <a:r>
              <a:rPr lang="en-US" dirty="0">
                <a:solidFill>
                  <a:srgbClr val="0077AA"/>
                </a:solidFill>
                <a:latin typeface="Liberation Mono"/>
              </a:rPr>
              <a:t>RANK()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 | DESC] [, </a:t>
            </a:r>
            <a:r>
              <a:rPr lang="en-US" i="1" dirty="0"/>
              <a:t>expr</a:t>
            </a:r>
            <a:r>
              <a:rPr lang="en-US" dirty="0"/>
              <a:t> [ASC | DESC]] ...</a:t>
            </a:r>
            <a:r>
              <a:rPr lang="en-US" dirty="0">
                <a:solidFill>
                  <a:srgbClr val="0077AA"/>
                </a:solidFill>
                <a:latin typeface="Liberation Mono"/>
              </a:rPr>
              <a:t>)</a:t>
            </a:r>
          </a:p>
          <a:p>
            <a:pPr marL="342900" indent="-342900">
              <a:lnSpc>
                <a:spcPct val="150000"/>
              </a:lnSpc>
              <a:buFont typeface="Arial" pitchFamily="34" charset="0"/>
              <a:buChar char="•"/>
            </a:pPr>
            <a:endParaRPr lang="en-US" dirty="0">
              <a:solidFill>
                <a:srgbClr val="0077AA"/>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rPr>
              <a:t>DENSE_RANK()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[ASC|DESC] [, </a:t>
            </a:r>
            <a:r>
              <a:rPr lang="en-US" i="1" dirty="0"/>
              <a:t>expr</a:t>
            </a:r>
            <a:r>
              <a:rPr lang="en-US" dirty="0"/>
              <a:t> [ASC | DESC]] ...</a:t>
            </a:r>
            <a:r>
              <a:rPr lang="en-US" dirty="0">
                <a:solidFill>
                  <a:srgbClr val="0077AA"/>
                </a:solidFill>
                <a:latin typeface="Liberation Mono"/>
              </a:rPr>
              <a:t>)</a:t>
            </a:r>
          </a:p>
          <a:p>
            <a:pPr marL="342900" indent="-342900">
              <a:lnSpc>
                <a:spcPct val="150000"/>
              </a:lnSpc>
              <a:buFont typeface="Arial" pitchFamily="34" charset="0"/>
              <a:buChar char="•"/>
            </a:pPr>
            <a:endParaRPr lang="en-US" dirty="0">
              <a:solidFill>
                <a:srgbClr val="0077AA"/>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rPr>
              <a:t>ROW_NUMBER()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[ASC|DESC] [, </a:t>
            </a:r>
            <a:r>
              <a:rPr lang="en-US" i="1" dirty="0"/>
              <a:t>expr</a:t>
            </a:r>
            <a:r>
              <a:rPr lang="en-US" dirty="0"/>
              <a:t> [ASC | DESC]] ...</a:t>
            </a:r>
            <a:r>
              <a:rPr lang="en-US" dirty="0">
                <a:solidFill>
                  <a:srgbClr val="0077AA"/>
                </a:solidFill>
                <a:latin typeface="Liberation Mono"/>
              </a:rPr>
              <a:t>)</a:t>
            </a:r>
          </a:p>
        </p:txBody>
      </p:sp>
      <p:sp>
        <p:nvSpPr>
          <p:cNvPr id="10" name="Rectangle 9"/>
          <p:cNvSpPr/>
          <p:nvPr/>
        </p:nvSpPr>
        <p:spPr>
          <a:xfrm>
            <a:off x="1676400" y="703183"/>
            <a:ext cx="8839200"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1603374250"/>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2800767"/>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p:txBody>
      </p:sp>
      <p:cxnSp>
        <p:nvCxnSpPr>
          <p:cNvPr id="7" name="Straight Connector 6">
            <a:extLst>
              <a:ext uri="{FF2B5EF4-FFF2-40B4-BE49-F238E27FC236}">
                <a16:creationId xmlns:a16="http://schemas.microsoft.com/office/drawing/2014/main" id="{64B7EF33-5AE4-491D-BBD9-27B21C94B0D8}"/>
              </a:ext>
            </a:extLst>
          </p:cNvPr>
          <p:cNvCxnSpPr/>
          <p:nvPr/>
        </p:nvCxnSpPr>
        <p:spPr>
          <a:xfrm>
            <a:off x="550590" y="436510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842086"/>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415772"/>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FF000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or </a:t>
            </a:r>
            <a:r>
              <a:rPr lang="en-IN"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can be used as the assignment operator.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comparison operator =.</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latin typeface="Liberation Mono"/>
              </a:rPr>
              <a:t>1001, @v2 = 2, @v3 =</a:t>
            </a:r>
            <a:r>
              <a:rPr lang="en-IN" dirty="0">
                <a:solidFill>
                  <a:srgbClr val="669900"/>
                </a:solidFill>
                <a:latin typeface="Liberation Mono"/>
              </a:rPr>
              <a:t> </a:t>
            </a:r>
            <a:r>
              <a:rPr lang="en-IN" dirty="0">
                <a:latin typeface="Liberation Mono"/>
              </a:rPr>
              <a:t>'</a:t>
            </a:r>
            <a:r>
              <a:rPr lang="en-IN" dirty="0">
                <a:solidFill>
                  <a:srgbClr val="669900"/>
                </a:solidFill>
                <a:latin typeface="Liberation Mono"/>
              </a:rPr>
              <a:t>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1001,</a:t>
            </a:r>
            <a:r>
              <a:rPr lang="en-IN" dirty="0">
                <a:solidFill>
                  <a:srgbClr val="669900"/>
                </a:solidFill>
                <a:latin typeface="Liberation Mono"/>
              </a:rPr>
              <a:t> </a:t>
            </a:r>
            <a:r>
              <a:rPr lang="en-IN" dirty="0">
                <a:latin typeface="Liberation Mono"/>
              </a:rPr>
              <a:t>@v2 = 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 </a:t>
            </a:r>
            <a:r>
              <a:rPr lang="en-IN" dirty="0">
                <a:latin typeface="Liberation Mono"/>
              </a:rPr>
              <a:t>'</a:t>
            </a:r>
            <a:r>
              <a:rPr lang="en-IN" dirty="0">
                <a:latin typeface="Liberation Mono"/>
                <a:cs typeface="Arial" panose="020B0604020202020204" pitchFamily="34" charset="0"/>
              </a:rPr>
              <a:t>ENAME</a:t>
            </a:r>
            <a:r>
              <a:rPr lang="en-IN" dirty="0">
                <a:latin typeface="Liberation Mono"/>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335360" y="3717032"/>
            <a:ext cx="1152128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669900"/>
                </a:solidFill>
                <a:latin typeface="Liberation Mono"/>
              </a:rPr>
              <a:t>1</a:t>
            </a:r>
            <a:r>
              <a:rPr lang="en-US" dirty="0">
                <a:latin typeface="Liberation Mono"/>
              </a:rPr>
              <a:t> R1, emp.*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R1</a:t>
            </a:r>
            <a:r>
              <a:rPr lang="en-US" dirty="0">
                <a:solidFill>
                  <a:srgbClr val="A67F59"/>
                </a:solidFill>
                <a:latin typeface="Liberation Mono"/>
              </a:rPr>
              <a:t> </a:t>
            </a:r>
            <a:r>
              <a:rPr lang="en-US" dirty="0">
                <a:latin typeface="Liberation Mono"/>
              </a:rPr>
              <a:t>&gt; </a:t>
            </a:r>
            <a:r>
              <a:rPr lang="en-US" dirty="0">
                <a:solidFill>
                  <a:srgbClr val="EE9900"/>
                </a:solidFill>
                <a:latin typeface="Liberation Mono"/>
              </a:rPr>
              <a:t>@cnt </a:t>
            </a:r>
            <a:r>
              <a:rPr lang="en-US" dirty="0">
                <a:latin typeface="Liberation Mono"/>
              </a:rPr>
              <a:t>- </a:t>
            </a:r>
            <a:r>
              <a:rPr lang="en-US" dirty="0">
                <a:solidFill>
                  <a:srgbClr val="669900"/>
                </a:solidFill>
                <a:latin typeface="Liberation Mono"/>
              </a:rPr>
              <a:t>7</a:t>
            </a:r>
            <a:r>
              <a:rPr lang="en-US" dirty="0">
                <a:latin typeface="Liberation Mono"/>
              </a:rPr>
              <a:t>;</a:t>
            </a:r>
          </a:p>
        </p:txBody>
      </p:sp>
    </p:spTree>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rgbClr val="EE9900"/>
                </a:solidFill>
                <a:latin typeface="Liberation Mono"/>
                <a:cs typeface="Arial" panose="020B0604020202020204" pitchFamily="34" charset="0"/>
              </a:rPr>
              <a:t>@rank</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Questions?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873518854"/>
      </p:ext>
    </p:extLst>
  </p:cSld>
  <p:clrMapOvr>
    <a:masterClrMapping/>
  </p:clrMapOvr>
  <p:transition/>
</p:sld>
</file>

<file path=ppt/slides/slide2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Tree>
    <p:extLst>
      <p:ext uri="{BB962C8B-B14F-4D97-AF65-F5344CB8AC3E}">
        <p14:creationId xmlns:p14="http://schemas.microsoft.com/office/powerpoint/2010/main" val="701367662"/>
      </p:ext>
    </p:extLst>
  </p:cSld>
  <p:clrMapOvr>
    <a:masterClrMapping/>
  </p:clrMapOvr>
  <p:transition/>
</p:sld>
</file>

<file path=ppt/slides/slide2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1676400" y="1979474"/>
            <a:ext cx="8839200" cy="1938992"/>
          </a:xfrm>
          <a:prstGeom prst="rect">
            <a:avLst/>
          </a:prstGeom>
        </p:spPr>
        <p:txBody>
          <a:bodyPr wrap="square">
            <a:spAutoFit/>
          </a:bodyPr>
          <a:lstStyle/>
          <a:p>
            <a:r>
              <a:rPr lang="en-IN" sz="2000" dirty="0">
                <a:solidFill>
                  <a:srgbClr val="0077AA"/>
                </a:solidFill>
                <a:latin typeface="Liberation Mono"/>
              </a:rPr>
              <a:t>PREPARE stmt_name FROM preparable_stmt</a:t>
            </a:r>
          </a:p>
          <a:p>
            <a:endParaRPr lang="en-IN" sz="2000" dirty="0">
              <a:solidFill>
                <a:srgbClr val="0077AA"/>
              </a:solidFill>
              <a:latin typeface="Liberation Mono"/>
            </a:endParaRPr>
          </a:p>
          <a:p>
            <a:r>
              <a:rPr lang="en-IN" sz="2000" dirty="0">
                <a:solidFill>
                  <a:srgbClr val="0077AA"/>
                </a:solidFill>
                <a:latin typeface="Liberation Mono"/>
              </a:rPr>
              <a:t>EXECUTE stmt_name</a:t>
            </a:r>
          </a:p>
          <a:p>
            <a:r>
              <a:rPr lang="en-IN" sz="2000" dirty="0">
                <a:solidFill>
                  <a:srgbClr val="0077AA"/>
                </a:solidFill>
                <a:latin typeface="Liberation Mono"/>
              </a:rPr>
              <a:t>    [USING @var_name [, @var_name] ...]</a:t>
            </a:r>
          </a:p>
          <a:p>
            <a:endParaRPr lang="en-IN" sz="2000" dirty="0">
              <a:solidFill>
                <a:srgbClr val="0077AA"/>
              </a:solidFill>
              <a:latin typeface="Liberation Mono"/>
            </a:endParaRPr>
          </a:p>
          <a:p>
            <a:r>
              <a:rPr lang="en-US" sz="2000" dirty="0">
                <a:solidFill>
                  <a:srgbClr val="0077AA"/>
                </a:solidFill>
                <a:latin typeface="Liberation Mono"/>
              </a:rPr>
              <a:t>{DEALLOCATE | DROP} PREPARE stmt_name</a:t>
            </a:r>
          </a:p>
        </p:txBody>
      </p:sp>
    </p:spTree>
    <p:extLst>
      <p:ext uri="{BB962C8B-B14F-4D97-AF65-F5344CB8AC3E}">
        <p14:creationId xmlns:p14="http://schemas.microsoft.com/office/powerpoint/2010/main" val="195716439"/>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1676400" y="1320226"/>
            <a:ext cx="8839200" cy="584775"/>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PREPARE stat1 from 'SELECT * from EMP';</a:t>
            </a:r>
          </a:p>
          <a:p>
            <a:r>
              <a:rPr lang="en-IN" sz="1600" dirty="0">
                <a:latin typeface="Arial" panose="020B0604020202020204" pitchFamily="34" charset="0"/>
                <a:cs typeface="Arial" panose="020B0604020202020204" pitchFamily="34" charset="0"/>
              </a:rPr>
              <a:t>     EXECUTE stat1;</a:t>
            </a:r>
          </a:p>
        </p:txBody>
      </p:sp>
      <p:sp>
        <p:nvSpPr>
          <p:cNvPr id="9" name="Rectangle 8"/>
          <p:cNvSpPr/>
          <p:nvPr/>
        </p:nvSpPr>
        <p:spPr>
          <a:xfrm>
            <a:off x="1676400" y="1981200"/>
            <a:ext cx="8839200" cy="86177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 := 'SELECT * from EMP where deptno = 10';</a:t>
            </a:r>
          </a:p>
          <a:p>
            <a:r>
              <a:rPr lang="en-IN" sz="1600" dirty="0">
                <a:latin typeface="Arial" panose="020B0604020202020204" pitchFamily="34" charset="0"/>
                <a:cs typeface="Arial" panose="020B0604020202020204" pitchFamily="34" charset="0"/>
              </a:rPr>
              <a:t>     PREPARE stat1 from @x;</a:t>
            </a:r>
          </a:p>
          <a:p>
            <a:r>
              <a:rPr lang="en-IN" sz="1600" dirty="0">
                <a:latin typeface="Arial" panose="020B0604020202020204" pitchFamily="34" charset="0"/>
                <a:cs typeface="Arial" panose="020B0604020202020204" pitchFamily="34" charset="0"/>
              </a:rPr>
              <a:t>     EXECUTE stat1;</a:t>
            </a:r>
          </a:p>
        </p:txBody>
      </p:sp>
      <p:sp>
        <p:nvSpPr>
          <p:cNvPr id="10" name="Rectangle 9"/>
          <p:cNvSpPr/>
          <p:nvPr/>
        </p:nvSpPr>
        <p:spPr>
          <a:xfrm>
            <a:off x="1676400" y="2948226"/>
            <a:ext cx="8839200" cy="86177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@x:=10;</a:t>
            </a:r>
          </a:p>
          <a:p>
            <a:r>
              <a:rPr lang="en-IN" sz="1600" dirty="0">
                <a:latin typeface="Arial" panose="020B0604020202020204" pitchFamily="34" charset="0"/>
                <a:cs typeface="Arial" panose="020B0604020202020204" pitchFamily="34" charset="0"/>
              </a:rPr>
              <a:t>     PREPARE stat1 from 'SELECT * from EMP where deptno = ?';</a:t>
            </a:r>
          </a:p>
          <a:p>
            <a:r>
              <a:rPr lang="en-IN" sz="1600" dirty="0">
                <a:latin typeface="Arial" panose="020B0604020202020204" pitchFamily="34" charset="0"/>
                <a:cs typeface="Arial" panose="020B0604020202020204" pitchFamily="34" charset="0"/>
              </a:rPr>
              <a:t>     EXECUTE stat1 using @x;</a:t>
            </a:r>
          </a:p>
        </p:txBody>
      </p:sp>
      <p:sp>
        <p:nvSpPr>
          <p:cNvPr id="11" name="Rectangle 10"/>
          <p:cNvSpPr/>
          <p:nvPr/>
        </p:nvSpPr>
        <p:spPr>
          <a:xfrm>
            <a:off x="1520043" y="622000"/>
            <a:ext cx="9143999" cy="400110"/>
          </a:xfrm>
          <a:prstGeom prst="rect">
            <a:avLst/>
          </a:prstGeom>
          <a:solidFill>
            <a:schemeClr val="bg2">
              <a:lumMod val="10000"/>
            </a:schemeClr>
          </a:solidFill>
        </p:spPr>
        <p:txBody>
          <a:bodyPr wrap="square">
            <a:spAutoFit/>
          </a:bodyPr>
          <a:lstStyle/>
          <a:p>
            <a:r>
              <a:rPr lang="en-IN" b="1" dirty="0">
                <a:solidFill>
                  <a:srgbClr val="B7F7E2"/>
                </a:solidFill>
                <a:latin typeface="Arial" panose="020B0604020202020204" pitchFamily="34" charset="0"/>
                <a:cs typeface="Arial" panose="020B0604020202020204" pitchFamily="34" charset="0"/>
              </a:rPr>
              <a:t>Example</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of</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prepared</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statement</a:t>
            </a:r>
          </a:p>
        </p:txBody>
      </p:sp>
      <p:sp>
        <p:nvSpPr>
          <p:cNvPr id="12" name="Rectangle 11"/>
          <p:cNvSpPr/>
          <p:nvPr/>
        </p:nvSpPr>
        <p:spPr>
          <a:xfrm>
            <a:off x="1676400" y="3886200"/>
            <a:ext cx="8839200" cy="86177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@x:=10, @y := 3000;</a:t>
            </a:r>
          </a:p>
          <a:p>
            <a:r>
              <a:rPr lang="en-IN" sz="1600" dirty="0">
                <a:latin typeface="Arial" panose="020B0604020202020204" pitchFamily="34" charset="0"/>
                <a:cs typeface="Arial" panose="020B0604020202020204" pitchFamily="34" charset="0"/>
              </a:rPr>
              <a:t>     PREPARE stat1 from 'SELECT * from EMP where deptno = ? and sal &gt;= ?';</a:t>
            </a:r>
          </a:p>
          <a:p>
            <a:r>
              <a:rPr lang="en-IN" sz="1600" dirty="0">
                <a:latin typeface="Arial" panose="020B0604020202020204" pitchFamily="34" charset="0"/>
                <a:cs typeface="Arial" panose="020B0604020202020204" pitchFamily="34" charset="0"/>
              </a:rPr>
              <a:t>     EXECUTE stat1 using @x, @y;</a:t>
            </a:r>
          </a:p>
        </p:txBody>
      </p:sp>
      <p:sp>
        <p:nvSpPr>
          <p:cNvPr id="2" name="Rectangle 1"/>
          <p:cNvSpPr/>
          <p:nvPr/>
        </p:nvSpPr>
        <p:spPr>
          <a:xfrm>
            <a:off x="1676401" y="4876800"/>
            <a:ext cx="3491597" cy="338554"/>
          </a:xfrm>
          <a:prstGeom prst="rect">
            <a:avLst/>
          </a:prstGeom>
        </p:spPr>
        <p:txBody>
          <a:bodyPr wrap="non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459194459"/>
      </p:ext>
    </p:extLst>
  </p:cSld>
  <p:clrMapOvr>
    <a:masterClrMapping/>
  </p:clrMapOvr>
  <p:transition/>
</p:sld>
</file>

<file path=ppt/slides/slide2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2280402828"/>
      </p:ext>
    </p:extLst>
  </p:cSld>
  <p:clrMapOvr>
    <a:masterClrMapping/>
  </p:clrMapOvr>
  <p:transition/>
</p:sld>
</file>

<file path=ppt/slides/slide2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621972" y="3429001"/>
            <a:ext cx="8893629" cy="1646605"/>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Selects column values and stores them into variables.</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a single row to a file without any formatting.</a:t>
            </a:r>
            <a:endParaRPr lang="en-IN" sz="2000" b="1" i="1" dirty="0">
              <a:latin typeface="Arial" panose="020B0604020202020204" pitchFamily="34" charset="0"/>
              <a:cs typeface="Arial" panose="020B0604020202020204" pitchFamily="34" charset="0"/>
            </a:endParaRPr>
          </a:p>
        </p:txBody>
      </p:sp>
      <p:sp>
        <p:nvSpPr>
          <p:cNvPr id="9" name="Rectangle 8"/>
          <p:cNvSpPr/>
          <p:nvPr/>
        </p:nvSpPr>
        <p:spPr>
          <a:xfrm>
            <a:off x="1676400" y="1598474"/>
            <a:ext cx="8839200" cy="1477328"/>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a:p>
            <a:endParaRPr lang="en-IN" dirty="0">
              <a:solidFill>
                <a:srgbClr val="298AE5"/>
              </a:solidFill>
              <a:latin typeface="Arial" panose="020B0604020202020204" pitchFamily="34" charset="0"/>
              <a:cs typeface="Arial" panose="020B0604020202020204" pitchFamily="34" charset="0"/>
            </a:endParaRPr>
          </a:p>
          <a:p>
            <a:r>
              <a:rPr lang="en-IN" dirty="0">
                <a:solidFill>
                  <a:srgbClr val="298AE5"/>
                </a:solidFill>
                <a:latin typeface="Arial" panose="020B0604020202020204" pitchFamily="34" charset="0"/>
                <a:cs typeface="Arial" panose="020B0604020202020204" pitchFamily="34" charset="0"/>
              </a:rPr>
              <a:t>SELECT ... INTO OUTFILE</a:t>
            </a:r>
          </a:p>
          <a:p>
            <a:endParaRPr lang="en-IN" dirty="0">
              <a:solidFill>
                <a:srgbClr val="298AE5"/>
              </a:solidFill>
              <a:latin typeface="Arial" panose="020B0604020202020204" pitchFamily="34" charset="0"/>
              <a:cs typeface="Arial" panose="020B0604020202020204" pitchFamily="34" charset="0"/>
            </a:endParaRPr>
          </a:p>
          <a:p>
            <a:r>
              <a:rPr lang="en-US" dirty="0">
                <a:solidFill>
                  <a:srgbClr val="298AE5"/>
                </a:solidFill>
                <a:latin typeface="Arial" panose="020B0604020202020204" pitchFamily="34" charset="0"/>
                <a:cs typeface="Arial" panose="020B0604020202020204" pitchFamily="34" charset="0"/>
              </a:rPr>
              <a:t>SELECT ... INTO DUMPFILE</a:t>
            </a:r>
          </a:p>
        </p:txBody>
      </p:sp>
      <p:sp>
        <p:nvSpPr>
          <p:cNvPr id="3" name="Rectangle 2"/>
          <p:cNvSpPr/>
          <p:nvPr/>
        </p:nvSpPr>
        <p:spPr>
          <a:xfrm>
            <a:off x="5246914" y="1438870"/>
            <a:ext cx="5334000" cy="923330"/>
          </a:xfrm>
          <a:prstGeom prst="rect">
            <a:avLst/>
          </a:prstGeom>
          <a:solidFill>
            <a:schemeClr val="accent4">
              <a:lumMod val="75000"/>
            </a:schemeClr>
          </a:solidFill>
        </p:spPr>
        <p:txBody>
          <a:bodyPr wrap="square">
            <a:spAutoFit/>
          </a:bodyPr>
          <a:lstStyle/>
          <a:p>
            <a:r>
              <a:rPr lang="en-IN" b="1" dirty="0">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442946743"/>
      </p:ext>
    </p:extLst>
  </p:cSld>
  <p:clrMapOvr>
    <a:masterClrMapping/>
  </p:clrMapOvr>
  <p:transition/>
</p:sld>
</file>

<file path=ppt/slides/slide2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3886761492"/>
      </p:ext>
    </p:extLst>
  </p:cSld>
  <p:clrMapOvr>
    <a:masterClrMapping/>
  </p:clrMapOvr>
  <p:transition/>
</p:sld>
</file>

<file path=ppt/slides/slide2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400" y="2081749"/>
            <a:ext cx="8839200" cy="3970318"/>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825274082"/>
      </p:ext>
    </p:extLst>
  </p:cSld>
  <p:clrMapOvr>
    <a:masterClrMapping/>
  </p:clrMapOvr>
  <p:transition/>
</p:sld>
</file>

<file path=ppt/slides/slide2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400" y="2081749"/>
            <a:ext cx="8839200"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empno, ename into @x, @y from EMP where empno=7788;</a:t>
            </a:r>
          </a:p>
        </p:txBody>
      </p:sp>
      <p:sp>
        <p:nvSpPr>
          <p:cNvPr id="7" name="Rectangle 6"/>
          <p:cNvSpPr/>
          <p:nvPr/>
        </p:nvSpPr>
        <p:spPr>
          <a:xfrm>
            <a:off x="1676400" y="3251537"/>
            <a:ext cx="8839200"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max(sal), min(sal) into @x, @y from EMP where empno=7788;</a:t>
            </a:r>
          </a:p>
        </p:txBody>
      </p:sp>
    </p:spTree>
    <p:extLst>
      <p:ext uri="{BB962C8B-B14F-4D97-AF65-F5344CB8AC3E}">
        <p14:creationId xmlns:p14="http://schemas.microsoft.com/office/powerpoint/2010/main" val="3813885731"/>
      </p:ext>
    </p:extLst>
  </p:cSld>
  <p:clrMapOvr>
    <a:masterClrMapping/>
  </p:clrMapOvr>
  <p:transition/>
</p:sld>
</file>

<file path=ppt/slides/slide2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676400" y="1"/>
            <a:ext cx="5640198" cy="1689245"/>
          </a:xfrm>
          <a:prstGeom prst="rect">
            <a:avLst/>
          </a:prstGeom>
        </p:spPr>
        <p:txBody>
          <a:bodyPr wrap="none">
            <a:spAutoFit/>
          </a:bodyPr>
          <a:lstStyle/>
          <a:p>
            <a:pPr>
              <a:lnSpc>
                <a:spcPct val="150000"/>
              </a:lnSpc>
            </a:pPr>
            <a:r>
              <a:rPr lang="en-US" sz="2400" dirty="0">
                <a:solidFill>
                  <a:srgbClr val="D9DD21"/>
                </a:solidFill>
              </a:rPr>
              <a:t>If not working then do changes in </a:t>
            </a:r>
            <a:r>
              <a:rPr lang="en-US" sz="2400" i="1" dirty="0">
                <a:solidFill>
                  <a:srgbClr val="D9DD21"/>
                </a:solidFill>
              </a:rPr>
              <a:t>my.ini</a:t>
            </a:r>
            <a:r>
              <a:rPr lang="en-US" sz="2400" dirty="0">
                <a:solidFill>
                  <a:srgbClr val="D9DD21"/>
                </a:solidFill>
              </a:rPr>
              <a:t> file.</a:t>
            </a:r>
          </a:p>
          <a:p>
            <a:pPr>
              <a:lnSpc>
                <a:spcPct val="150000"/>
              </a:lnSpc>
            </a:pPr>
            <a:r>
              <a:rPr lang="en-US" sz="2400" dirty="0">
                <a:solidFill>
                  <a:srgbClr val="298AE5"/>
                </a:solidFill>
                <a:latin typeface="Gill Sans MT (Body)"/>
                <a:cs typeface="Arial" panose="020B0604020202020204" pitchFamily="34" charset="0"/>
              </a:rPr>
              <a:t>secure_file_priv = ""</a:t>
            </a:r>
          </a:p>
          <a:p>
            <a:pPr>
              <a:lnSpc>
                <a:spcPct val="150000"/>
              </a:lnSpc>
            </a:pPr>
            <a:r>
              <a:rPr lang="en-US" sz="2400" dirty="0">
                <a:solidFill>
                  <a:srgbClr val="298AE5"/>
                </a:solidFill>
                <a:latin typeface="Gill Sans MT (Body)"/>
                <a:cs typeface="Arial" panose="020B0604020202020204" pitchFamily="34" charset="0"/>
              </a:rPr>
              <a:t>SHOW VARIABLES LIKE "secure_file_priv";</a:t>
            </a:r>
          </a:p>
        </p:txBody>
      </p:sp>
    </p:spTree>
    <p:extLst>
      <p:ext uri="{BB962C8B-B14F-4D97-AF65-F5344CB8AC3E}">
        <p14:creationId xmlns:p14="http://schemas.microsoft.com/office/powerpoint/2010/main" val="2360730901"/>
      </p:ext>
    </p:extLst>
  </p:cSld>
  <p:clrMapOvr>
    <a:masterClrMapping/>
  </p:clrMapOvr>
  <p:transition/>
</p:sld>
</file>

<file path=ppt/slides/slide2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1676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OUTFILE</a:t>
            </a:r>
          </a:p>
        </p:txBody>
      </p:sp>
      <p:sp>
        <p:nvSpPr>
          <p:cNvPr id="7" name="Rectangle 6"/>
          <p:cNvSpPr/>
          <p:nvPr/>
        </p:nvSpPr>
        <p:spPr>
          <a:xfrm>
            <a:off x="1676400" y="2081749"/>
            <a:ext cx="8839200" cy="230832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 fields terminated by ',';</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 fields terminated by ',' lines terminated by '\n';</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 fields terminated by ',' optionally enclosed by '"' lines terminated by '\n';</a:t>
            </a:r>
          </a:p>
        </p:txBody>
      </p:sp>
    </p:spTree>
    <p:extLst>
      <p:ext uri="{BB962C8B-B14F-4D97-AF65-F5344CB8AC3E}">
        <p14:creationId xmlns:p14="http://schemas.microsoft.com/office/powerpoint/2010/main" val="1701430608"/>
      </p:ext>
    </p:extLst>
  </p:cSld>
  <p:clrMapOvr>
    <a:masterClrMapping/>
  </p:clrMapOvr>
  <p:transition/>
</p:sld>
</file>

<file path=ppt/slides/slide2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1123055916"/>
      </p:ext>
    </p:extLst>
  </p:cSld>
  <p:clrMapOvr>
    <a:masterClrMapping/>
  </p:clrMapOvr>
  <p:transition/>
</p:sld>
</file>

<file path=ppt/slides/slide2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1676400" y="1916668"/>
            <a:ext cx="8839200" cy="369332"/>
          </a:xfrm>
          <a:prstGeom prst="rect">
            <a:avLst/>
          </a:prstGeom>
        </p:spPr>
        <p:txBody>
          <a:bodyPr wrap="square">
            <a:spAutoFit/>
          </a:bodyPr>
          <a:lstStyle/>
          <a:p>
            <a:r>
              <a:rPr lang="en-US" dirty="0">
                <a:solidFill>
                  <a:srgbClr val="298AE5"/>
                </a:solidFill>
                <a:latin typeface="Arial" panose="020B0604020202020204" pitchFamily="34" charset="0"/>
                <a:cs typeface="Arial" panose="020B0604020202020204" pitchFamily="34" charset="0"/>
              </a:rPr>
              <a:t>SELECT ... INTO DUMPFILE</a:t>
            </a:r>
            <a:endParaRPr lang="en-IN" dirty="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1676400" y="2492514"/>
            <a:ext cx="8839200" cy="33855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where empno = 7788 INTO DUMPFILE "d:/Test/o.txt";</a:t>
            </a:r>
          </a:p>
        </p:txBody>
      </p:sp>
    </p:spTree>
    <p:extLst>
      <p:ext uri="{BB962C8B-B14F-4D97-AF65-F5344CB8AC3E}">
        <p14:creationId xmlns:p14="http://schemas.microsoft.com/office/powerpoint/2010/main" val="3290262035"/>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4" name="Rectangle 1"/>
          <p:cNvSpPr>
            <a:spLocks noChangeArrowheads="1"/>
          </p:cNvSpPr>
          <p:nvPr/>
        </p:nvSpPr>
        <p:spPr bwMode="auto">
          <a:xfrm>
            <a:off x="1752600" y="2294948"/>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077766"/>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WHERE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ORDER BY occurs within a subquery and also is applied in the outer query, the outermost ORDER BY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LIMIT occurs within a subquery and also is applied in the outer query, the outermost LIMIT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latin typeface="Arial" panose="020B0604020202020204" pitchFamily="34" charset="0"/>
                <a:cs typeface="Arial" panose="020B0604020202020204" pitchFamily="34" charset="0"/>
              </a:rPr>
              <a:t>&lt;&gt;, &lt;, &gt;, &lt;=, and &gt;=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latin typeface="Arial" panose="020B0604020202020204" pitchFamily="34" charset="0"/>
                <a:cs typeface="Arial" panose="020B0604020202020204" pitchFamily="34" charset="0"/>
              </a:rPr>
              <a:t>IN, ANY</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6652399" cy="400110"/>
          </a:xfrm>
          <a:prstGeom prst="rect">
            <a:avLst/>
          </a:prstGeom>
        </p:spPr>
        <p:txBody>
          <a:bodyPr wrap="none">
            <a:spAutoFit/>
          </a:bodyPr>
          <a:lstStyle/>
          <a:p>
            <a:r>
              <a:rPr lang="en-US" sz="2000" dirty="0">
                <a:solidFill>
                  <a:srgbClr val="222222"/>
                </a:solidFill>
                <a:latin typeface="Segoe UI Light" panose="020B0502040204020203" pitchFamily="34" charset="0"/>
                <a:cs typeface="Segoe UI Light" panose="020B0502040204020203" pitchFamily="34" charset="0"/>
              </a:rPr>
              <a:t>A subquery is a SELECT statement within another statement.</a:t>
            </a:r>
            <a:endParaRPr lang="en-IN" sz="20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472472"/>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  </a:t>
            </a:r>
          </a:p>
          <a:p>
            <a:endParaRPr lang="en-IN" sz="800" b="1"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 subquery may occur in:</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SELECT</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FROM</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WHERE</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A HAVING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2503249"/>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  </a:t>
            </a:r>
          </a:p>
          <a:p>
            <a:endParaRPr lang="en-IN" sz="800" b="1"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 subquery's outer statement can be any one of :</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DELETE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Tree>
    <p:extLst>
      <p:ext uri="{BB962C8B-B14F-4D97-AF65-F5344CB8AC3E}">
        <p14:creationId xmlns:p14="http://schemas.microsoft.com/office/powerpoint/2010/main" val="2837448133"/>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rgbClr val="C00000"/>
                </a:solidFill>
                <a:latin typeface="Arial" panose="020B0604020202020204" pitchFamily="34" charset="0"/>
                <a:cs typeface="Arial" panose="020B0604020202020204" pitchFamily="34" charset="0"/>
              </a:rPr>
              <a:t>I</a:t>
            </a:r>
            <a:r>
              <a:rPr lang="en-IN" sz="2400" b="1" i="1" dirty="0">
                <a:solidFill>
                  <a:srgbClr val="C41A1A"/>
                </a:solidFill>
                <a:latin typeface="Arial" panose="020B0604020202020204" pitchFamily="34" charset="0"/>
                <a:cs typeface="Arial" panose="020B0604020202020204" pitchFamily="34" charset="0"/>
              </a:rPr>
              <a:t>N</a:t>
            </a:r>
            <a:r>
              <a:rPr lang="en-IN" sz="2400" dirty="0">
                <a:latin typeface="Arial" panose="020B0604020202020204" pitchFamily="34" charset="0"/>
                <a:cs typeface="Arial" panose="020B0604020202020204" pitchFamily="34" charset="0"/>
              </a:rPr>
              <a:t>, </a:t>
            </a:r>
            <a:r>
              <a:rPr lang="en-IN" sz="2400" b="1" i="1" dirty="0">
                <a:solidFill>
                  <a:srgbClr val="C41A1A"/>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rgbClr val="C41A1A"/>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sp>
        <p:nvSpPr>
          <p:cNvPr id="5" name="Rectangle 3"/>
          <p:cNvSpPr>
            <a:spLocks noChangeArrowheads="1"/>
          </p:cNvSpPr>
          <p:nvPr/>
        </p:nvSpPr>
        <p:spPr bwMode="auto">
          <a:xfrm>
            <a:off x="335360" y="1453517"/>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INSERT INTO table_name [ (column1 [, column2 ]) ] SELECT [ *|column1 [, column2 ] FROM table1 [, table2 ] [ WHERE VALUE OPERATOR ]; </a:t>
            </a: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688348"/>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2" name="Rectangle 11">
            <a:extLst>
              <a:ext uri="{FF2B5EF4-FFF2-40B4-BE49-F238E27FC236}">
                <a16:creationId xmlns:a16="http://schemas.microsoft.com/office/drawing/2014/main" id="{EF098BF8-D89F-42CF-A1AE-8F99CCCB3D3D}"/>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034304229"/>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1ECDAC06-F040-4BA4-9E21-503DF0085CD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3">
            <a:extLst>
              <a:ext uri="{FF2B5EF4-FFF2-40B4-BE49-F238E27FC236}">
                <a16:creationId xmlns:a16="http://schemas.microsoft.com/office/drawing/2014/main" id="{62A1D8DE-A1E6-477A-9219-FB81AE87172C}"/>
              </a:ext>
            </a:extLst>
          </p:cNvPr>
          <p:cNvSpPr>
            <a:spLocks noChangeArrowheads="1"/>
          </p:cNvSpPr>
          <p:nvPr/>
        </p:nvSpPr>
        <p:spPr bwMode="auto">
          <a:xfrm>
            <a:off x="335360" y="1453517"/>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UPDATE table_name SET column_name = new value [ WHERE OPERATOR [ VALUE ] (SELECT column_name FROM table_name) [ WHERE) ] </a:t>
            </a:r>
          </a:p>
        </p:txBody>
      </p:sp>
    </p:spTree>
    <p:extLst>
      <p:ext uri="{BB962C8B-B14F-4D97-AF65-F5344CB8AC3E}">
        <p14:creationId xmlns:p14="http://schemas.microsoft.com/office/powerpoint/2010/main" val="1705078708"/>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014B4058-975E-4DEC-8359-357351836FBF}"/>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3">
            <a:extLst>
              <a:ext uri="{FF2B5EF4-FFF2-40B4-BE49-F238E27FC236}">
                <a16:creationId xmlns:a16="http://schemas.microsoft.com/office/drawing/2014/main" id="{AC8702CE-000F-4092-A40E-442CC9944D72}"/>
              </a:ext>
            </a:extLst>
          </p:cNvPr>
          <p:cNvSpPr>
            <a:spLocks noChangeArrowheads="1"/>
          </p:cNvSpPr>
          <p:nvPr/>
        </p:nvSpPr>
        <p:spPr bwMode="auto">
          <a:xfrm>
            <a:off x="335360" y="1453517"/>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DELETE FROM table_name [ WHERE OPERATOR [ VALUE ] (SELECT column_name FROM table_name) [ WHERE) ]</a:t>
            </a:r>
          </a:p>
        </p:txBody>
      </p:sp>
    </p:spTree>
    <p:extLst>
      <p:ext uri="{BB962C8B-B14F-4D97-AF65-F5344CB8AC3E}">
        <p14:creationId xmlns:p14="http://schemas.microsoft.com/office/powerpoint/2010/main" val="3087056985"/>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334566" y="1117188"/>
            <a:ext cx="11593288" cy="3647152"/>
          </a:xfrm>
          <a:prstGeom prst="rect">
            <a:avLst/>
          </a:prstGeom>
        </p:spPr>
        <p:txBody>
          <a:bodyPr wrap="square">
            <a:spAutoFit/>
          </a:bodyPr>
          <a:lstStyle/>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The Subquery as Scalar Operand</a:t>
            </a:r>
            <a:r>
              <a:rPr lang="en-IN" sz="2100" dirty="0">
                <a:solidFill>
                  <a:srgbClr val="C00000"/>
                </a:solidFill>
                <a:latin typeface="Arial" panose="020B0604020202020204" pitchFamily="34" charset="0"/>
                <a:cs typeface="Arial" panose="020B0604020202020204" pitchFamily="34" charset="0"/>
              </a:rPr>
              <a:t> – </a:t>
            </a:r>
            <a:r>
              <a:rPr lang="en-IN" sz="21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Comparisons using Subqueries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bg1">
                    <a:lumMod val="50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Single row subquery</a:t>
            </a:r>
            <a:r>
              <a:rPr lang="en-IN" sz="21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in the FROM Clause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Inline Views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ALL, ANY, IN, or SOME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bg1">
                    <a:lumMod val="50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Multiple row subquery</a:t>
            </a:r>
            <a:r>
              <a:rPr lang="en-IN" sz="21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Row Subqueries</a:t>
            </a:r>
          </a:p>
        </p:txBody>
      </p:sp>
    </p:spTree>
    <p:extLst>
      <p:ext uri="{BB962C8B-B14F-4D97-AF65-F5344CB8AC3E}">
        <p14:creationId xmlns:p14="http://schemas.microsoft.com/office/powerpoint/2010/main" val="198604681"/>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483566"/>
            <a:ext cx="11449272" cy="1969770"/>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Think:</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1, 2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NULL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tx1">
                    <a:lumMod val="85000"/>
                    <a:lumOff val="1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14991"/>
            <a:ext cx="11270046" cy="1015663"/>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39127"/>
            <a:ext cx="11449272" cy="1225977"/>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0089A4"/>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0089A4"/>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313607"/>
            <a:ext cx="7650476"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(subquery)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9" name="Rectangle 8">
            <a:extLst>
              <a:ext uri="{FF2B5EF4-FFF2-40B4-BE49-F238E27FC236}">
                <a16:creationId xmlns:a16="http://schemas.microsoft.com/office/drawing/2014/main" id="{0913A3F4-D90D-4C9D-B4D0-FF6DA3A610E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5558941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0002" y="34290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 </a:t>
            </a:r>
            <a:r>
              <a:rPr lang="en-US" dirty="0">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5 + 5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4943490"/>
            <a:ext cx="11665296" cy="861774"/>
          </a:xfrm>
          <a:prstGeom prst="rect">
            <a:avLst/>
          </a:prstGeom>
        </p:spPr>
        <p:txBody>
          <a:bodyPr wrap="square">
            <a:spAutoFit/>
          </a:bodyPr>
          <a:lstStyle/>
          <a:p>
            <a:r>
              <a:rPr lang="en-IN" sz="2400" dirty="0">
                <a:solidFill>
                  <a:srgbClr val="FF0000"/>
                </a:solidFill>
                <a:latin typeface="Liberation Mono"/>
                <a:ea typeface="Times New Roman" panose="02020603050405020304" pitchFamily="18"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in </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10, 20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9" name="Rectangle 8">
            <a:extLst>
              <a:ext uri="{FF2B5EF4-FFF2-40B4-BE49-F238E27FC236}">
                <a16:creationId xmlns:a16="http://schemas.microsoft.com/office/drawing/2014/main" id="{36D69778-A9FA-4486-A345-76E4A26855D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313607"/>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(subquery)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(subquery)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Tree>
    <p:extLst>
      <p:ext uri="{BB962C8B-B14F-4D97-AF65-F5344CB8AC3E}">
        <p14:creationId xmlns:p14="http://schemas.microsoft.com/office/powerpoint/2010/main" val="4276567948"/>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 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0077AA"/>
                </a:solidFill>
                <a:latin typeface="Liberation Mono"/>
              </a:rPr>
              <a:t>COUNT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COUNT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381768698"/>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3044567"/>
            <a:ext cx="12000656" cy="1846659"/>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:=0;</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 @x + 1 as R1,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 5;</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 @cnt + 1 R1, 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E1</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 0;</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tx1">
                    <a:lumMod val="85000"/>
                    <a:lumOff val="15000"/>
                  </a:schemeClr>
                </a:solidFill>
                <a:latin typeface="Liberation Mono"/>
                <a:ea typeface="Times New Roman" panose="02020603050405020304" pitchFamily="18" charset="0"/>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tx1">
                    <a:lumMod val="85000"/>
                    <a:lumOff val="15000"/>
                  </a:schemeClr>
                </a:solidFill>
                <a:latin typeface="Liberation Mono"/>
                <a:ea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M</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88255"/>
            <a:ext cx="2599127" cy="895290"/>
          </a:xfrm>
          <a:prstGeom prst="rect">
            <a:avLst/>
          </a:prstGeom>
        </p:spPr>
      </p:pic>
      <p:sp>
        <p:nvSpPr>
          <p:cNvPr id="9" name="Rectangle 8">
            <a:extLst>
              <a:ext uri="{FF2B5EF4-FFF2-40B4-BE49-F238E27FC236}">
                <a16:creationId xmlns:a16="http://schemas.microsoft.com/office/drawing/2014/main" id="{80929AC7-FA74-42D9-9091-9B54C6999F2E}"/>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F1AC34AE-65CB-4807-8585-F4B2095C0287}"/>
              </a:ext>
            </a:extLst>
          </p:cNvPr>
          <p:cNvSpPr/>
          <p:nvPr/>
        </p:nvSpPr>
        <p:spPr>
          <a:xfrm>
            <a:off x="317731" y="1313607"/>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(subquery)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 FROM (subquery) [AS] name ...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spTree>
    <p:extLst>
      <p:ext uri="{BB962C8B-B14F-4D97-AF65-F5344CB8AC3E}">
        <p14:creationId xmlns:p14="http://schemas.microsoft.com/office/powerpoint/2010/main" val="4049327036"/>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89100" y="147936"/>
            <a:ext cx="8826500"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 ANY.</a:t>
            </a:r>
          </a:p>
        </p:txBody>
      </p:sp>
      <p:sp>
        <p:nvSpPr>
          <p:cNvPr id="5" name="Rectangle 4"/>
          <p:cNvSpPr/>
          <p:nvPr/>
        </p:nvSpPr>
        <p:spPr>
          <a:xfrm>
            <a:off x="1676400" y="762001"/>
            <a:ext cx="8839200"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spTree>
    <p:extLst>
      <p:ext uri="{BB962C8B-B14F-4D97-AF65-F5344CB8AC3E}">
        <p14:creationId xmlns:p14="http://schemas.microsoft.com/office/powerpoint/2010/main" val="633614632"/>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or SOME</a:t>
            </a:r>
          </a:p>
        </p:txBody>
      </p:sp>
      <p:sp>
        <p:nvSpPr>
          <p:cNvPr id="3" name="Rectangle 2"/>
          <p:cNvSpPr/>
          <p:nvPr/>
        </p:nvSpPr>
        <p:spPr>
          <a:xfrm>
            <a:off x="335361" y="728008"/>
            <a:ext cx="10180240"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350678"/>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5+5, 10+10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10, 20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10, 20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334587"/>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854677"/>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8522"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476672"/>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335360" y="2320007"/>
            <a:ext cx="11593288"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Arial" pitchFamily="34" charset="0"/>
                <a:ea typeface="MS Mincho" pitchFamily="49" charset="-128"/>
                <a:cs typeface="Arial" pitchFamily="34" charset="0"/>
              </a:rPr>
              <a:t>e.g.</a:t>
            </a:r>
            <a:r>
              <a:rPr lang="en-US" sz="2400" dirty="0">
                <a:latin typeface="Arial" pitchFamily="34" charset="0"/>
                <a:ea typeface="MS Mincho" pitchFamily="49" charset="-128"/>
                <a:cs typeface="Arial" pitchFamily="34" charset="0"/>
              </a:rPr>
              <a:t>, in a school database, </a:t>
            </a:r>
            <a:r>
              <a:rPr lang="en-US" sz="2400" b="1" dirty="0">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courses </a:t>
            </a:r>
            <a:r>
              <a:rPr lang="en-US" sz="2400" dirty="0">
                <a:latin typeface="Arial" pitchFamily="34" charset="0"/>
                <a:ea typeface="MS Mincho" pitchFamily="49" charset="-128"/>
                <a:cs typeface="Arial" pitchFamily="34" charset="0"/>
              </a:rPr>
              <a:t>can be considered as </a:t>
            </a:r>
            <a:r>
              <a:rPr lang="en-US" sz="2400" b="1" dirty="0">
                <a:latin typeface="Arial" pitchFamily="34" charset="0"/>
                <a:ea typeface="MS Mincho" pitchFamily="49" charset="-128"/>
                <a:cs typeface="Arial" pitchFamily="34" charset="0"/>
              </a:rPr>
              <a:t>entities</a:t>
            </a:r>
            <a:r>
              <a:rPr lang="en-US" sz="2400" dirty="0">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3143672" y="5324818"/>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335360" y="948407"/>
            <a:ext cx="11593288" cy="892552"/>
          </a:xfrm>
          <a:prstGeom prst="rect">
            <a:avLst/>
          </a:prstGeom>
        </p:spPr>
        <p:txBody>
          <a:bodyPr wrap="square">
            <a:spAutoFit/>
          </a:bodyPr>
          <a:lstStyle/>
          <a:p>
            <a:r>
              <a:rPr lang="en-US" sz="2400" dirty="0">
                <a:latin typeface="Arial" pitchFamily="34" charset="0"/>
                <a:cs typeface="Arial" pitchFamily="34" charset="0"/>
              </a:rPr>
              <a:t>In relation to a database , an entity is a </a:t>
            </a:r>
            <a:r>
              <a:rPr lang="en-US" sz="2800" b="1" dirty="0">
                <a:solidFill>
                  <a:srgbClr val="C00000"/>
                </a:solidFill>
                <a:latin typeface="Arial" pitchFamily="34" charset="0"/>
                <a:cs typeface="Arial" pitchFamily="34" charset="0"/>
              </a:rPr>
              <a:t>person</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place</a:t>
            </a:r>
            <a:r>
              <a:rPr lang="en-US" sz="2800" b="1" dirty="0">
                <a:latin typeface="Arial" pitchFamily="34" charset="0"/>
                <a:cs typeface="Arial" pitchFamily="34" charset="0"/>
              </a:rPr>
              <a:t>, </a:t>
            </a:r>
            <a:r>
              <a:rPr lang="en-US" sz="2400" dirty="0">
                <a:latin typeface="Arial" pitchFamily="34" charset="0"/>
                <a:cs typeface="Arial" pitchFamily="34" charset="0"/>
              </a:rPr>
              <a:t>or</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thing</a:t>
            </a:r>
            <a:r>
              <a:rPr lang="en-US" sz="2400" dirty="0">
                <a:solidFill>
                  <a:srgbClr val="C00000"/>
                </a:solidFill>
                <a:latin typeface="Arial" pitchFamily="34" charset="0"/>
                <a:cs typeface="Arial" pitchFamily="34" charset="0"/>
              </a:rPr>
              <a:t> </a:t>
            </a:r>
            <a:r>
              <a:rPr lang="en-US" sz="2400" dirty="0">
                <a:latin typeface="Arial" pitchFamily="34" charset="0"/>
                <a:cs typeface="Arial" pitchFamily="34" charset="0"/>
              </a:rPr>
              <a:t>about which data can be stored.</a:t>
            </a:r>
          </a:p>
        </p:txBody>
      </p:sp>
      <p:sp>
        <p:nvSpPr>
          <p:cNvPr id="7" name="Rectangle 6"/>
          <p:cNvSpPr/>
          <p:nvPr/>
        </p:nvSpPr>
        <p:spPr>
          <a:xfrm>
            <a:off x="1524000" y="1"/>
            <a:ext cx="91440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
        <p:nvSpPr>
          <p:cNvPr id="4" name="Rectangle 3"/>
          <p:cNvSpPr/>
          <p:nvPr/>
        </p:nvSpPr>
        <p:spPr>
          <a:xfrm>
            <a:off x="335361" y="3615407"/>
            <a:ext cx="11593288" cy="461665"/>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spTree>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or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10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'ADAMS'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'ADAMS'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'ADAMS'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263352" y="4482006"/>
            <a:ext cx="8786027" cy="646331"/>
          </a:xfrm>
          <a:prstGeom prst="rect">
            <a:avLst/>
          </a:prstGeom>
        </p:spPr>
        <p:txBody>
          <a:bodyPr wrap="square">
            <a:spAutoFit/>
          </a:bodyPr>
          <a:lstStyle/>
          <a:p>
            <a:r>
              <a:rPr lang="en-IN" dirty="0"/>
              <a:t>select * from d1 where c1 not in (select min(c1) from d1 group by </a:t>
            </a:r>
            <a:r>
              <a:rPr lang="en-IN" dirty="0" err="1"/>
              <a:t>deptno,dname,loc,walletid</a:t>
            </a:r>
            <a:r>
              <a:rPr lang="en-IN" dirty="0"/>
              <a:t>) order by </a:t>
            </a:r>
            <a:r>
              <a:rPr lang="en-IN" dirty="0" err="1"/>
              <a:t>deptno</a:t>
            </a:r>
            <a:r>
              <a:rPr lang="en-IN" dirty="0"/>
              <a:t>;</a:t>
            </a:r>
          </a:p>
        </p:txBody>
      </p:sp>
    </p:spTree>
    <p:extLst>
      <p:ext uri="{BB962C8B-B14F-4D97-AF65-F5344CB8AC3E}">
        <p14:creationId xmlns:p14="http://schemas.microsoft.com/office/powerpoint/2010/main" val="3489079377"/>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b="1" dirty="0">
                <a:solidFill>
                  <a:srgbClr val="E0D612"/>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1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Tree>
    <p:extLst>
      <p:ext uri="{BB962C8B-B14F-4D97-AF65-F5344CB8AC3E}">
        <p14:creationId xmlns:p14="http://schemas.microsoft.com/office/powerpoint/2010/main" val="2524787196"/>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335360" y="2027873"/>
            <a:ext cx="11449272"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b="1" dirty="0">
                <a:solidFill>
                  <a:srgbClr val="E0D612"/>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b="1" dirty="0">
                <a:solidFill>
                  <a:srgbClr val="E0D612"/>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b="1" dirty="0">
                <a:solidFill>
                  <a:srgbClr val="E0D612"/>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814467614"/>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2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877985"/>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b="1" dirty="0">
                <a:solidFill>
                  <a:srgbClr val="E0D612"/>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634750841"/>
      </p:ext>
    </p:extLst>
  </p:cSld>
  <p:clrMapOvr>
    <a:masterClrMapping/>
  </p:clrMapOvr>
  <p:transition/>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Tree>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1676400" y="792597"/>
            <a:ext cx="3097875"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399354" y="3717032"/>
            <a:ext cx="11393292" cy="1323439"/>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1655" y="5599212"/>
            <a:ext cx="5844402" cy="98965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pic>
        <p:nvPicPr>
          <p:cNvPr id="1026" name="Picture 2"/>
          <p:cNvPicPr>
            <a:picLocks noChangeAspect="1" noChangeArrowheads="1"/>
          </p:cNvPicPr>
          <p:nvPr/>
        </p:nvPicPr>
        <p:blipFill>
          <a:blip r:embed="rId2"/>
          <a:srcRect/>
          <a:stretch>
            <a:fillRect/>
          </a:stretch>
        </p:blipFill>
        <p:spPr bwMode="auto">
          <a:xfrm>
            <a:off x="692526" y="1734979"/>
            <a:ext cx="10806948" cy="4611600"/>
          </a:xfrm>
          <a:prstGeom prst="rect">
            <a:avLst/>
          </a:prstGeom>
          <a:noFill/>
          <a:ln w="9525">
            <a:noFill/>
            <a:miter lim="800000"/>
            <a:headEnd/>
            <a:tailEnd/>
          </a:ln>
          <a:effectLst/>
        </p:spPr>
      </p:pic>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253925860"/>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6824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11233248" cy="3662541"/>
            <a:chOff x="1816224" y="2348880"/>
            <a:chExt cx="8312224"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476175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7680176"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Tree>
    <p:extLst>
      <p:ext uri="{BB962C8B-B14F-4D97-AF65-F5344CB8AC3E}">
        <p14:creationId xmlns:p14="http://schemas.microsoft.com/office/powerpoint/2010/main" val="2765306214"/>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p>
        </p:txBody>
      </p:sp>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23259" y="1950511"/>
            <a:ext cx="5450838" cy="2520280"/>
          </a:xfrm>
          <a:prstGeom prst="rect">
            <a:avLst/>
          </a:prstGeom>
        </p:spPr>
      </p:pic>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39027"/>
            <a:ext cx="5040560" cy="2535622"/>
          </a:xfrm>
          <a:prstGeom prst="rect">
            <a:avLst/>
          </a:prstGeom>
        </p:spPr>
      </p:pic>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449552" y="4204491"/>
            <a:ext cx="5218448" cy="2689099"/>
          </a:xfrm>
          <a:prstGeom prst="rect">
            <a:avLst/>
          </a:prstGeom>
        </p:spPr>
      </p:pic>
    </p:spTree>
    <p:extLst>
      <p:ext uri="{BB962C8B-B14F-4D97-AF65-F5344CB8AC3E}">
        <p14:creationId xmlns:p14="http://schemas.microsoft.com/office/powerpoint/2010/main" val="3099948231"/>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endParaRPr lang="en-US" sz="2000" dirty="0">
              <a:solidFill>
                <a:srgbClr val="0077AA"/>
              </a:solidFill>
              <a:latin typeface="Liberation Mono"/>
            </a:endParaRPr>
          </a:p>
        </p:txBody>
      </p:sp>
      <p:sp>
        <p:nvSpPr>
          <p:cNvPr id="8" name="Rectangle 7"/>
          <p:cNvSpPr/>
          <p:nvPr/>
        </p:nvSpPr>
        <p:spPr>
          <a:xfrm>
            <a:off x="263352" y="1340768"/>
            <a:ext cx="11665296"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m.name, s.name, m.rate, s.rate, m.rate + s.rate as "</a:t>
            </a:r>
            <a:r>
              <a:rPr lang="en-US" dirty="0">
                <a:solidFill>
                  <a:srgbClr val="92D050"/>
                </a:solidFill>
                <a:latin typeface="Liberation Mono"/>
              </a:rPr>
              <a:t>Total</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menucard m, softdrink s;</a:t>
            </a:r>
          </a:p>
        </p:txBody>
      </p:sp>
      <p:pic>
        <p:nvPicPr>
          <p:cNvPr id="13" name="Picture 12"/>
          <p:cNvPicPr>
            <a:picLocks noChangeAspect="1"/>
          </p:cNvPicPr>
          <p:nvPr/>
        </p:nvPicPr>
        <p:blipFill>
          <a:blip r:embed="rId2" cstate="print"/>
          <a:stretch>
            <a:fillRect/>
          </a:stretch>
        </p:blipFill>
        <p:spPr>
          <a:xfrm>
            <a:off x="127226" y="2531530"/>
            <a:ext cx="5760639" cy="4135639"/>
          </a:xfrm>
          <a:prstGeom prst="rect">
            <a:avLst/>
          </a:prstGeom>
        </p:spPr>
      </p:pic>
      <p:pic>
        <p:nvPicPr>
          <p:cNvPr id="14" name="Picture 13"/>
          <p:cNvPicPr>
            <a:picLocks noChangeAspect="1"/>
          </p:cNvPicPr>
          <p:nvPr/>
        </p:nvPicPr>
        <p:blipFill>
          <a:blip r:embed="rId3" cstate="print"/>
          <a:stretch>
            <a:fillRect/>
          </a:stretch>
        </p:blipFill>
        <p:spPr>
          <a:xfrm>
            <a:off x="6168008" y="2563489"/>
            <a:ext cx="5760639" cy="4166224"/>
          </a:xfrm>
          <a:prstGeom prst="rect">
            <a:avLst/>
          </a:prstGeom>
        </p:spPr>
      </p:pic>
    </p:spTree>
    <p:extLst>
      <p:ext uri="{BB962C8B-B14F-4D97-AF65-F5344CB8AC3E}">
        <p14:creationId xmlns:p14="http://schemas.microsoft.com/office/powerpoint/2010/main" val="1308689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COUNT(*) "Total Employees", rate * COUNT(*) "</a:t>
            </a:r>
            <a:r>
              <a:rPr lang="en-US" dirty="0">
                <a:solidFill>
                  <a:srgbClr val="92D050"/>
                </a:solidFill>
                <a:latin typeface="Liberation Mono"/>
              </a:rPr>
              <a:t>Total Cost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
        <p:nvSpPr>
          <p:cNvPr id="2" name="Rectangle 1"/>
          <p:cNvSpPr/>
          <p:nvPr/>
        </p:nvSpPr>
        <p:spPr>
          <a:xfrm>
            <a:off x="263352" y="3504045"/>
            <a:ext cx="862951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type, cost </a:t>
            </a:r>
            <a:r>
              <a:rPr lang="en-US" dirty="0">
                <a:solidFill>
                  <a:srgbClr val="0077AA"/>
                </a:solidFill>
                <a:latin typeface="Liberation Mono"/>
                <a:ea typeface="Times New Roman" panose="02020603050405020304" pitchFamily="18" charset="0"/>
              </a:rPr>
              <a:t>FROM</a:t>
            </a:r>
            <a:r>
              <a:rPr lang="en-US" dirty="0">
                <a:latin typeface="Liberation Mono"/>
              </a:rPr>
              <a:t> book, available;</a:t>
            </a:r>
          </a:p>
        </p:txBody>
      </p:sp>
      <p:pic>
        <p:nvPicPr>
          <p:cNvPr id="5" name="Picture 4"/>
          <p:cNvPicPr>
            <a:picLocks noChangeAspect="1"/>
          </p:cNvPicPr>
          <p:nvPr/>
        </p:nvPicPr>
        <p:blipFill>
          <a:blip r:embed="rId4" cstate="print"/>
          <a:stretch>
            <a:fillRect/>
          </a:stretch>
        </p:blipFill>
        <p:spPr>
          <a:xfrm>
            <a:off x="263352" y="3942101"/>
            <a:ext cx="3356873" cy="2675271"/>
          </a:xfrm>
          <a:prstGeom prst="rect">
            <a:avLst/>
          </a:prstGeom>
        </p:spPr>
      </p:pic>
    </p:spTree>
    <p:extLst>
      <p:ext uri="{BB962C8B-B14F-4D97-AF65-F5344CB8AC3E}">
        <p14:creationId xmlns:p14="http://schemas.microsoft.com/office/powerpoint/2010/main" val="3515033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p>
        </p:txBody>
      </p:sp>
      <p:sp>
        <p:nvSpPr>
          <p:cNvPr id="10" name="Rectangle 9"/>
          <p:cNvSpPr/>
          <p:nvPr/>
        </p:nvSpPr>
        <p:spPr>
          <a:xfrm>
            <a:off x="407368" y="2302357"/>
            <a:ext cx="4545988"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book</a:t>
            </a:r>
            <a:r>
              <a:rPr lang="en-IN" dirty="0">
                <a:solidFill>
                  <a:srgbClr val="E0D612"/>
                </a:solidFill>
                <a:latin typeface="Liberation Mono"/>
                <a:cs typeface="Arial" panose="020B0604020202020204" pitchFamily="34" charset="0"/>
              </a:rPr>
              <a:t> CROSS</a:t>
            </a:r>
            <a:r>
              <a:rPr lang="en-IN" dirty="0">
                <a:latin typeface="Liberation Mono"/>
                <a:cs typeface="Arial" panose="020B0604020202020204" pitchFamily="34" charset="0"/>
              </a:rPr>
              <a:t> </a:t>
            </a:r>
            <a:r>
              <a:rPr lang="en-IN" dirty="0">
                <a:solidFill>
                  <a:srgbClr val="E0D612"/>
                </a:solidFill>
                <a:latin typeface="Liberation Mono"/>
                <a:cs typeface="Arial" panose="020B0604020202020204" pitchFamily="34" charset="0"/>
              </a:rPr>
              <a:t>JOIN</a:t>
            </a:r>
            <a:r>
              <a:rPr lang="en-US" dirty="0">
                <a:latin typeface="Liberation Mono"/>
              </a:rPr>
              <a:t> available;</a:t>
            </a:r>
          </a:p>
        </p:txBody>
      </p:sp>
      <p:pic>
        <p:nvPicPr>
          <p:cNvPr id="11" name="Picture 10"/>
          <p:cNvPicPr>
            <a:picLocks noChangeAspect="1"/>
          </p:cNvPicPr>
          <p:nvPr/>
        </p:nvPicPr>
        <p:blipFill>
          <a:blip r:embed="rId2" cstate="print"/>
          <a:stretch>
            <a:fillRect/>
          </a:stretch>
        </p:blipFill>
        <p:spPr>
          <a:xfrm>
            <a:off x="407368" y="2945136"/>
            <a:ext cx="3780819" cy="3672408"/>
          </a:xfrm>
          <a:prstGeom prst="rect">
            <a:avLst/>
          </a:prstGeom>
        </p:spPr>
      </p:pic>
    </p:spTree>
    <p:extLst>
      <p:ext uri="{BB962C8B-B14F-4D97-AF65-F5344CB8AC3E}">
        <p14:creationId xmlns:p14="http://schemas.microsoft.com/office/powerpoint/2010/main" val="3247180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sp>
        <p:nvSpPr>
          <p:cNvPr id="3" name="Rectangle 2"/>
          <p:cNvSpPr/>
          <p:nvPr/>
        </p:nvSpPr>
        <p:spPr>
          <a:xfrm>
            <a:off x="407368" y="3283866"/>
            <a:ext cx="11305256" cy="1938992"/>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the rows that have equivalent values for the specified columns.  An </a:t>
            </a:r>
            <a:r>
              <a:rPr lang="en-US" sz="2000" b="1" dirty="0">
                <a:latin typeface="Palatino Linotype" panose="02040502050505030304" pitchFamily="18" charset="0"/>
                <a:cs typeface="Segoe UI Light" panose="020B0502040204020203" pitchFamily="34" charset="0"/>
              </a:rPr>
              <a:t>Inner Join </a:t>
            </a:r>
            <a:r>
              <a:rPr lang="en-US" sz="2000" dirty="0">
                <a:latin typeface="Palatino Linotype" panose="02040502050505030304" pitchFamily="18" charset="0"/>
                <a:cs typeface="Segoe UI Light" panose="020B0502040204020203" pitchFamily="34" charset="0"/>
              </a:rPr>
              <a:t>is a join of two or more tables that returns only those rows (compared using a comparison operator) that satisfy the join condition.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Inner/ equi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sz="2200" dirty="0">
                <a:solidFill>
                  <a:schemeClr val="accent6">
                    <a:lumMod val="50000"/>
                  </a:schemeClr>
                </a:solidFill>
              </a:rPr>
              <a:t>SET A – { 25, 29, 45, 23, 60, 51, 35, …. }</a:t>
            </a:r>
          </a:p>
          <a:p>
            <a:r>
              <a:rPr lang="en-IN" sz="2200"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sz="2200" dirty="0">
                <a:solidFill>
                  <a:schemeClr val="accent6">
                    <a:lumMod val="50000"/>
                  </a:schemeClr>
                </a:solidFill>
              </a:rPr>
              <a:t>Now we arrange the data and make some sense and create information.</a:t>
            </a:r>
          </a:p>
          <a:p>
            <a:r>
              <a:rPr lang="en-US" sz="2200" dirty="0">
                <a:solidFill>
                  <a:schemeClr val="accent6">
                    <a:lumMod val="50000"/>
                  </a:schemeClr>
                </a:solidFill>
              </a:rPr>
              <a:t>SET A is </a:t>
            </a:r>
            <a:r>
              <a:rPr lang="en-US" sz="2200" b="1" dirty="0">
                <a:solidFill>
                  <a:schemeClr val="accent6">
                    <a:lumMod val="50000"/>
                  </a:schemeClr>
                </a:solidFill>
              </a:rPr>
              <a:t>Age</a:t>
            </a:r>
            <a:r>
              <a:rPr lang="en-US" sz="2200" dirty="0">
                <a:solidFill>
                  <a:schemeClr val="accent6">
                    <a:lumMod val="50000"/>
                  </a:schemeClr>
                </a:solidFill>
              </a:rPr>
              <a:t>, SET B is </a:t>
            </a:r>
            <a:r>
              <a:rPr lang="en-US" sz="2200" b="1" dirty="0">
                <a:solidFill>
                  <a:schemeClr val="accent6">
                    <a:lumMod val="50000"/>
                  </a:schemeClr>
                </a:solidFill>
              </a:rPr>
              <a:t>Name</a:t>
            </a:r>
          </a:p>
          <a:p>
            <a:r>
              <a:rPr lang="en-IN" sz="2200" dirty="0">
                <a:solidFill>
                  <a:schemeClr val="accent6">
                    <a:lumMod val="50000"/>
                  </a:schemeClr>
                </a:solidFill>
              </a:rPr>
              <a:t>Age – { 25, 29, 45, 23, 60, 51, 35, …. }</a:t>
            </a:r>
          </a:p>
          <a:p>
            <a:r>
              <a:rPr lang="en-IN" sz="2200" dirty="0">
                <a:solidFill>
                  <a:schemeClr val="accent6">
                    <a:lumMod val="50000"/>
                  </a:schemeClr>
                </a:solidFill>
              </a:rPr>
              <a:t>Name – { Ben, Jo, Kim, Tom, Toy, Sam, Don, …. }  </a:t>
            </a:r>
            <a:r>
              <a:rPr lang="en-US" sz="2200"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86311"/>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443074"/>
            <a:ext cx="11772843" cy="1107996"/>
          </a:xfrm>
          <a:prstGeom prst="rect">
            <a:avLst/>
          </a:prstGeom>
        </p:spPr>
        <p:txBody>
          <a:bodyPr wrap="square">
            <a:spAutoFit/>
          </a:bodyPr>
          <a:lstStyle/>
          <a:p>
            <a:r>
              <a:rPr lang="en-US" sz="2200" dirty="0">
                <a:solidFill>
                  <a:schemeClr val="accent6">
                    <a:lumMod val="50000"/>
                  </a:schemeClr>
                </a:solidFill>
              </a:rPr>
              <a:t>Age of employees: </a:t>
            </a:r>
          </a:p>
          <a:p>
            <a:r>
              <a:rPr lang="en-US" sz="2200" dirty="0">
                <a:solidFill>
                  <a:schemeClr val="accent6">
                    <a:lumMod val="50000"/>
                  </a:schemeClr>
                </a:solidFill>
              </a:rPr>
              <a:t>R = { Ben is 25 yrs. Old, Jo is 29 yrs. Old, </a:t>
            </a:r>
            <a:r>
              <a:rPr lang="en-IN" sz="2200" dirty="0">
                <a:solidFill>
                  <a:schemeClr val="accent6">
                    <a:lumMod val="50000"/>
                  </a:schemeClr>
                </a:solidFill>
              </a:rPr>
              <a:t>Kim</a:t>
            </a:r>
            <a:r>
              <a:rPr lang="en-US" sz="2200" dirty="0">
                <a:solidFill>
                  <a:schemeClr val="accent6">
                    <a:lumMod val="50000"/>
                  </a:schemeClr>
                </a:solidFill>
              </a:rPr>
              <a:t> is 45 yrs. Old, </a:t>
            </a:r>
            <a:r>
              <a:rPr lang="en-IN" sz="2200" dirty="0">
                <a:solidFill>
                  <a:schemeClr val="accent6">
                    <a:lumMod val="50000"/>
                  </a:schemeClr>
                </a:solidFill>
              </a:rPr>
              <a:t>Tom</a:t>
            </a:r>
            <a:r>
              <a:rPr lang="en-US" sz="2200" dirty="0">
                <a:solidFill>
                  <a:schemeClr val="accent6">
                    <a:lumMod val="50000"/>
                  </a:schemeClr>
                </a:solidFill>
              </a:rPr>
              <a:t> is 23 yrs. Old, </a:t>
            </a:r>
            <a:r>
              <a:rPr lang="en-IN" sz="2200" dirty="0">
                <a:solidFill>
                  <a:schemeClr val="accent6">
                    <a:lumMod val="50000"/>
                  </a:schemeClr>
                </a:solidFill>
              </a:rPr>
              <a:t>Toy</a:t>
            </a:r>
            <a:r>
              <a:rPr lang="en-US" sz="2200" dirty="0">
                <a:solidFill>
                  <a:schemeClr val="accent6">
                    <a:lumMod val="50000"/>
                  </a:schemeClr>
                </a:solidFill>
              </a:rPr>
              <a:t> is 60 yrs. Old</a:t>
            </a:r>
            <a:r>
              <a:rPr lang="en-IN" sz="2200"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446550"/>
          </a:xfrm>
          <a:prstGeom prst="rect">
            <a:avLst/>
          </a:prstGeom>
        </p:spPr>
        <p:txBody>
          <a:bodyPr wrap="square">
            <a:spAutoFit/>
          </a:bodyPr>
          <a:lstStyle/>
          <a:p>
            <a:pPr marL="342900" indent="-342900">
              <a:buFont typeface="Arial" panose="020B0604020202020204" pitchFamily="34" charset="0"/>
              <a:buChar char="•"/>
            </a:pPr>
            <a:r>
              <a:rPr lang="en-US" sz="2200" dirty="0">
                <a:solidFill>
                  <a:schemeClr val="accent6">
                    <a:lumMod val="50000"/>
                  </a:schemeClr>
                </a:solidFill>
              </a:rPr>
              <a:t>Our employees Ben, Jo, and Tom are young.</a:t>
            </a:r>
          </a:p>
          <a:p>
            <a:pPr marL="342900" indent="-342900">
              <a:buFont typeface="Arial" panose="020B0604020202020204" pitchFamily="34" charset="0"/>
              <a:buChar char="•"/>
            </a:pPr>
            <a:r>
              <a:rPr lang="en-US" sz="2200" dirty="0">
                <a:solidFill>
                  <a:schemeClr val="accent6">
                    <a:lumMod val="50000"/>
                  </a:schemeClr>
                </a:solidFill>
              </a:rPr>
              <a:t>Our employees Ben, Jo, and Tom are in 20’s</a:t>
            </a:r>
          </a:p>
          <a:p>
            <a:pPr marL="342900" indent="-342900">
              <a:buFont typeface="Arial" panose="020B0604020202020204" pitchFamily="34" charset="0"/>
              <a:buChar char="•"/>
            </a:pPr>
            <a:r>
              <a:rPr lang="en-US" sz="2200" dirty="0">
                <a:solidFill>
                  <a:schemeClr val="accent6">
                    <a:lumMod val="50000"/>
                  </a:schemeClr>
                </a:solidFill>
              </a:rPr>
              <a:t>Toy is going to retire next year.</a:t>
            </a:r>
          </a:p>
          <a:p>
            <a:pPr marL="342900" indent="-342900">
              <a:buFont typeface="Arial" panose="020B0604020202020204" pitchFamily="34" charset="0"/>
              <a:buChar char="•"/>
            </a:pPr>
            <a:r>
              <a:rPr lang="en-US" sz="2200"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xEl>
                                              <p:pRg st="2" end="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7">
                                            <p:txEl>
                                              <p:pRg st="1" end="1"/>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1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4"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 . .)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Entity type</a:t>
            </a:r>
            <a:endParaRPr lang="en-US" sz="3200" i="1" dirty="0">
              <a:solidFill>
                <a:srgbClr val="FF9900"/>
              </a:solidFill>
              <a:latin typeface="Arial" pitchFamily="34" charset="0"/>
              <a:cs typeface="Arial" pitchFamily="34" charset="0"/>
            </a:endParaRPr>
          </a:p>
        </p:txBody>
      </p:sp>
    </p:spTree>
  </p:cSld>
  <p:clrMapOvr>
    <a:masterClrMapping/>
  </p:clrMapOvr>
  <p:transition/>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722855"/>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Tree>
    <p:extLst>
      <p:ext uri="{BB962C8B-B14F-4D97-AF65-F5344CB8AC3E}">
        <p14:creationId xmlns:p14="http://schemas.microsoft.com/office/powerpoint/2010/main" val="1669231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6" grpId="0"/>
    </p:bldLst>
  </p:timing>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994128"/>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employee e, address a </a:t>
            </a:r>
            <a:r>
              <a:rPr lang="en-US" dirty="0">
                <a:solidFill>
                  <a:srgbClr val="E0D612"/>
                </a:solidFill>
                <a:latin typeface="Liberation Mono"/>
                <a:cs typeface="Arial" panose="020B0604020202020204" pitchFamily="34" charset="0"/>
              </a:rPr>
              <a:t>WHERE</a:t>
            </a:r>
            <a:r>
              <a:rPr lang="en-US" dirty="0">
                <a:latin typeface="Liberation Mono"/>
              </a:rPr>
              <a:t> e.id = a.employeeid;</a:t>
            </a:r>
          </a:p>
        </p:txBody>
      </p:sp>
      <p:pic>
        <p:nvPicPr>
          <p:cNvPr id="2" name="Picture 1"/>
          <p:cNvPicPr>
            <a:picLocks noChangeAspect="1"/>
          </p:cNvPicPr>
          <p:nvPr/>
        </p:nvPicPr>
        <p:blipFill>
          <a:blip r:embed="rId2" cstate="print"/>
          <a:stretch>
            <a:fillRect/>
          </a:stretch>
        </p:blipFill>
        <p:spPr>
          <a:xfrm>
            <a:off x="263352" y="1628800"/>
            <a:ext cx="11449272" cy="4824540"/>
          </a:xfrm>
          <a:prstGeom prst="rect">
            <a:avLst/>
          </a:prstGeom>
        </p:spPr>
      </p:pic>
      <p:sp>
        <p:nvSpPr>
          <p:cNvPr id="5" name="Rectangle 4">
            <a:extLst>
              <a:ext uri="{FF2B5EF4-FFF2-40B4-BE49-F238E27FC236}">
                <a16:creationId xmlns:a16="http://schemas.microsoft.com/office/drawing/2014/main" id="{FAE17E6E-7780-424A-96A8-AE9802A33FA2}"/>
              </a:ext>
            </a:extLst>
          </p:cNvPr>
          <p:cNvSpPr/>
          <p:nvPr/>
        </p:nvSpPr>
        <p:spPr>
          <a:xfrm>
            <a:off x="4756314" y="1628800"/>
            <a:ext cx="1656184" cy="482454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999391625"/>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85000" lnSpcReduction="100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77218"/>
          </a:xfrm>
          <a:prstGeom prst="rect">
            <a:avLst/>
          </a:prstGeom>
        </p:spPr>
        <p:txBody>
          <a:bodyPr wrap="square">
            <a:spAutoFit/>
          </a:bodyPr>
          <a:lstStyle/>
          <a:p>
            <a:pPr algn="just"/>
            <a:r>
              <a:rPr lang="en-IN" sz="2400" b="1" i="1" dirty="0">
                <a:solidFill>
                  <a:srgbClr val="DBC04D"/>
                </a:solidFill>
              </a:rPr>
              <a:t>ON Contrition</a:t>
            </a:r>
          </a:p>
          <a:p>
            <a:pPr marL="285750" indent="-285750" algn="just">
              <a:buFont typeface="Arial" panose="020B0604020202020204" pitchFamily="34" charset="0"/>
              <a:buChar char="•"/>
            </a:pPr>
            <a:r>
              <a:rPr lang="en-IN" sz="2000" dirty="0"/>
              <a:t>When this join condition gets applied none of the columns of the relation will get eliminated in the result set.</a:t>
            </a:r>
          </a:p>
          <a:p>
            <a:pPr marL="285750" indent="-285750" algn="just">
              <a:buFont typeface="Arial" panose="020B0604020202020204" pitchFamily="34" charset="0"/>
              <a:buChar char="•"/>
            </a:pPr>
            <a:r>
              <a:rPr lang="en-IN" sz="2000" dirty="0"/>
              <a:t>In order to apply this join condition, on any two tables they need not to have any common column.</a:t>
            </a:r>
          </a:p>
        </p:txBody>
      </p:sp>
      <p:sp>
        <p:nvSpPr>
          <p:cNvPr id="4" name="Rectangle 3"/>
          <p:cNvSpPr/>
          <p:nvPr/>
        </p:nvSpPr>
        <p:spPr>
          <a:xfrm>
            <a:off x="263352" y="3505201"/>
            <a:ext cx="11737304" cy="1077218"/>
          </a:xfrm>
          <a:prstGeom prst="rect">
            <a:avLst/>
          </a:prstGeom>
        </p:spPr>
        <p:txBody>
          <a:bodyPr wrap="square">
            <a:spAutoFit/>
          </a:bodyPr>
          <a:lstStyle/>
          <a:p>
            <a:pPr algn="just"/>
            <a:r>
              <a:rPr lang="en-IN" sz="2400" b="1" i="1" dirty="0">
                <a:solidFill>
                  <a:srgbClr val="DBC04D"/>
                </a:solidFill>
              </a:rPr>
              <a:t>USING Attribute Contrition</a:t>
            </a:r>
            <a:endParaRPr lang="en-IN" sz="2400" dirty="0"/>
          </a:p>
          <a:p>
            <a:pPr marL="342900" indent="-342900" algn="just">
              <a:buFont typeface="Arial" panose="020B0604020202020204" pitchFamily="34" charset="0"/>
              <a:buChar char="•"/>
            </a:pPr>
            <a:r>
              <a:rPr lang="en-IN" sz="2000" dirty="0"/>
              <a:t>When all the common columns are used in the join predicate then the result would be same as Natural join.</a:t>
            </a:r>
          </a:p>
          <a:p>
            <a:pPr marL="342900" indent="-342900" algn="just">
              <a:buFont typeface="Arial" panose="020B0604020202020204" pitchFamily="34" charset="0"/>
              <a:buChar char="•"/>
            </a:pPr>
            <a:r>
              <a:rPr lang="en-IN" sz="2000" dirty="0"/>
              <a:t>In the result set of the join the duplicates of the columns used in the predicate gets eliminated.</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738664"/>
          </a:xfrm>
          <a:prstGeom prst="rect">
            <a:avLst/>
          </a:prstGeom>
        </p:spPr>
        <p:txBody>
          <a:bodyPr wrap="square">
            <a:spAutoFit/>
          </a:bodyPr>
          <a:lstStyle/>
          <a:p>
            <a:r>
              <a:rPr lang="en-IN" sz="2400" b="1" dirty="0">
                <a:solidFill>
                  <a:srgbClr val="FF0000"/>
                </a:solidFill>
                <a:latin typeface="Palatino Linotype" panose="02040502050505030304" pitchFamily="18" charset="0"/>
                <a:cs typeface="Arial" panose="020B0604020202020204" pitchFamily="34" charset="0"/>
              </a:rPr>
              <a:t>Note: </a:t>
            </a:r>
          </a:p>
          <a:p>
            <a:pPr marL="342900" indent="-342900">
              <a:buFont typeface="Arial" panose="020B0604020202020204" pitchFamily="34" charset="0"/>
              <a:buChar char="•"/>
            </a:pPr>
            <a:r>
              <a:rPr lang="en-IN" b="1" dirty="0">
                <a:latin typeface="Palatino Linotype" panose="02040502050505030304" pitchFamily="18" charset="0"/>
                <a:cs typeface="Arial" panose="020B0604020202020204" pitchFamily="34" charset="0"/>
              </a:rPr>
              <a:t>ON </a:t>
            </a:r>
            <a:r>
              <a:rPr lang="en-IN" dirty="0">
                <a:latin typeface="Palatino Linotype" panose="02040502050505030304" pitchFamily="18" charset="0"/>
                <a:cs typeface="Arial" panose="020B0604020202020204" pitchFamily="34" charset="0"/>
              </a:rPr>
              <a:t>clause is optional, If not given </a:t>
            </a:r>
            <a:r>
              <a:rPr lang="en-IN" i="1" dirty="0">
                <a:solidFill>
                  <a:srgbClr val="006C86"/>
                </a:solidFill>
                <a:latin typeface="Palatino Linotype" panose="02040502050505030304" pitchFamily="18" charset="0"/>
                <a:cs typeface="Arial" panose="020B0604020202020204" pitchFamily="34" charset="0"/>
              </a:rPr>
              <a:t>INNER</a:t>
            </a:r>
            <a:r>
              <a:rPr lang="en-IN" i="1" dirty="0">
                <a:solidFill>
                  <a:srgbClr val="006C86"/>
                </a:solidFill>
                <a:latin typeface="Palatino Linotype" panose="02040502050505030304" pitchFamily="18" charset="0"/>
                <a:ea typeface="Times New Roman" panose="02020603050405020304" pitchFamily="18" charset="0"/>
              </a:rPr>
              <a:t> </a:t>
            </a:r>
            <a:r>
              <a:rPr lang="en-IN" i="1" dirty="0">
                <a:solidFill>
                  <a:srgbClr val="006C86"/>
                </a:solidFill>
                <a:latin typeface="Palatino Linotype" panose="02040502050505030304" pitchFamily="18" charset="0"/>
                <a:cs typeface="Arial" panose="020B0604020202020204" pitchFamily="34" charset="0"/>
              </a:rPr>
              <a:t>JOIN </a:t>
            </a:r>
            <a:r>
              <a:rPr lang="en-IN" dirty="0">
                <a:latin typeface="Palatino Linotype" panose="02040502050505030304" pitchFamily="18" charset="0"/>
                <a:cs typeface="Arial" panose="020B0604020202020204" pitchFamily="34" charset="0"/>
              </a:rPr>
              <a:t>works like </a:t>
            </a:r>
            <a:r>
              <a:rPr lang="en-IN" i="1" dirty="0">
                <a:solidFill>
                  <a:srgbClr val="006C86"/>
                </a:solidFill>
                <a:latin typeface="Palatino Linotype" panose="02040502050505030304" pitchFamily="18" charset="0"/>
                <a:cs typeface="Arial" panose="020B0604020202020204" pitchFamily="34" charset="0"/>
              </a:rPr>
              <a:t>CROSS JOIN.</a:t>
            </a:r>
            <a:endParaRPr lang="en-US" i="1" dirty="0">
              <a:solidFill>
                <a:srgbClr val="006C86"/>
              </a:solidFill>
              <a:latin typeface="Palatino Linotype" panose="02040502050505030304" pitchFamily="18" charset="0"/>
            </a:endParaRPr>
          </a:p>
        </p:txBody>
      </p:sp>
    </p:spTree>
    <p:extLst>
      <p:ext uri="{BB962C8B-B14F-4D97-AF65-F5344CB8AC3E}">
        <p14:creationId xmlns:p14="http://schemas.microsoft.com/office/powerpoint/2010/main" val="3009957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15663"/>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a:t>
            </a:r>
            <a:r>
              <a:rPr lang="en-IN" sz="1600" dirty="0">
                <a:latin typeface="Arial" panose="020B0604020202020204" pitchFamily="34" charset="0"/>
                <a:cs typeface="Arial" panose="020B0604020202020204" pitchFamily="34" charset="0"/>
              </a:rPr>
              <a:t>. </a:t>
            </a:r>
            <a:r>
              <a:rPr lang="en-IN" b="1" i="1"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 grpId="0"/>
    </p:bldLst>
  </p:timing>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12" name="Rectangle 11"/>
          <p:cNvSpPr/>
          <p:nvPr/>
        </p:nvSpPr>
        <p:spPr>
          <a:xfrm>
            <a:off x="335360" y="76200"/>
            <a:ext cx="5760640"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sp>
        <p:nvSpPr>
          <p:cNvPr id="3" name="Rectangle 2"/>
          <p:cNvSpPr/>
          <p:nvPr/>
        </p:nvSpPr>
        <p:spPr>
          <a:xfrm>
            <a:off x="263352" y="2132856"/>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e </a:t>
            </a:r>
            <a:r>
              <a:rPr lang="en-IN" dirty="0">
                <a:solidFill>
                  <a:srgbClr val="E0D612"/>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rgbClr val="E0D612"/>
                </a:solidFill>
                <a:latin typeface="Liberation Mono"/>
                <a:cs typeface="Arial" panose="020B0604020202020204" pitchFamily="34" charset="0"/>
              </a:rPr>
              <a:t>JOIN</a:t>
            </a:r>
            <a:r>
              <a:rPr lang="en-US" dirty="0">
                <a:latin typeface="Liberation Mono"/>
                <a:cs typeface="Arial" panose="020B0604020202020204" pitchFamily="34" charset="0"/>
              </a:rPr>
              <a:t> qualification q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e.id = q.employeeid;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11" name="Rectangle 10">
            <a:extLst>
              <a:ext uri="{FF2B5EF4-FFF2-40B4-BE49-F238E27FC236}">
                <a16:creationId xmlns:a16="http://schemas.microsoft.com/office/drawing/2014/main" id="{31611FD8-4903-44C9-9141-992330F7C33F}"/>
              </a:ext>
            </a:extLst>
          </p:cNvPr>
          <p:cNvSpPr/>
          <p:nvPr/>
        </p:nvSpPr>
        <p:spPr>
          <a:xfrm>
            <a:off x="3749624" y="2675949"/>
            <a:ext cx="1178313" cy="300632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159649965"/>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335360" y="1628800"/>
            <a:ext cx="1101722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E0D612"/>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E0D612"/>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 name="Picture 1"/>
          <p:cNvPicPr>
            <a:picLocks noChangeAspect="1"/>
          </p:cNvPicPr>
          <p:nvPr/>
        </p:nvPicPr>
        <p:blipFill>
          <a:blip r:embed="rId3" cstate="print"/>
          <a:stretch>
            <a:fillRect/>
          </a:stretch>
        </p:blipFill>
        <p:spPr>
          <a:xfrm>
            <a:off x="394814" y="2645142"/>
            <a:ext cx="11317810" cy="3022795"/>
          </a:xfrm>
          <a:prstGeom prst="rect">
            <a:avLst/>
          </a:prstGeom>
        </p:spPr>
      </p:pic>
      <p:pic>
        <p:nvPicPr>
          <p:cNvPr id="28" name="Picture 27"/>
          <p:cNvPicPr>
            <a:picLocks noChangeAspect="1"/>
          </p:cNvPicPr>
          <p:nvPr/>
        </p:nvPicPr>
        <p:blipFill>
          <a:blip r:embed="rId4"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a:extLst>
              <a:ext uri="{FF2B5EF4-FFF2-40B4-BE49-F238E27FC236}">
                <a16:creationId xmlns:a16="http://schemas.microsoft.com/office/drawing/2014/main" id="{9277C5D9-53FB-44B9-87F8-61CFE4543524}"/>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3906557571"/>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and domain.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Tree>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E0D612"/>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rgbClr val="E0D612"/>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47732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87535" y="5612670"/>
            <a:ext cx="6480720"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499828"/>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join,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 </a:t>
            </a:r>
            <a:r>
              <a:rPr lang="en-US" b="1" dirty="0">
                <a:solidFill>
                  <a:srgbClr val="C74C49"/>
                </a:solidFill>
                <a:latin typeface="Arial" pitchFamily="34" charset="0"/>
                <a:cs typeface="Arial" pitchFamily="34" charset="0"/>
              </a:rPr>
              <a:t>RIGHT OUTER </a:t>
            </a:r>
            <a:r>
              <a:rPr lang="en-US" b="1" dirty="0">
                <a:solidFill>
                  <a:srgbClr val="006C86"/>
                </a:solidFill>
                <a:latin typeface="Arial" pitchFamily="34" charset="0"/>
                <a:cs typeface="Arial" pitchFamily="34" charset="0"/>
              </a:rPr>
              <a:t>join</a:t>
            </a:r>
            <a:r>
              <a:rPr lang="en-US" dirty="0">
                <a:solidFill>
                  <a:srgbClr val="006C86"/>
                </a:solidFill>
                <a:latin typeface="Arial" pitchFamily="34" charset="0"/>
                <a:cs typeface="Arial" pitchFamily="34" charset="0"/>
              </a:rPr>
              <a:t>.</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5" y="2"/>
            <a:ext cx="10404051"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and  Natural JOIN</a:t>
            </a:r>
            <a:endParaRPr lang="en-IN" sz="3200" i="1" dirty="0">
              <a:solidFill>
                <a:srgbClr val="FF9900"/>
              </a:solidFill>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2932520836"/>
              </p:ext>
            </p:extLst>
          </p:nvPr>
        </p:nvGraphicFramePr>
        <p:xfrm>
          <a:off x="263352" y="800700"/>
          <a:ext cx="11665294" cy="5600061"/>
        </p:xfrm>
        <a:graphic>
          <a:graphicData uri="http://schemas.openxmlformats.org/drawingml/2006/table">
            <a:tbl>
              <a:tblPr/>
              <a:tblGrid>
                <a:gridCol w="5832647">
                  <a:extLst>
                    <a:ext uri="{9D8B030D-6E8A-4147-A177-3AD203B41FA5}">
                      <a16:colId xmlns:a16="http://schemas.microsoft.com/office/drawing/2014/main" val="20000"/>
                    </a:ext>
                  </a:extLst>
                </a:gridCol>
                <a:gridCol w="5832647">
                  <a:extLst>
                    <a:ext uri="{9D8B030D-6E8A-4147-A177-3AD203B41FA5}">
                      <a16:colId xmlns:a16="http://schemas.microsoft.com/office/drawing/2014/main" val="20001"/>
                    </a:ext>
                  </a:extLst>
                </a:gridCol>
              </a:tblGrid>
              <a:tr h="285693">
                <a:tc>
                  <a:txBody>
                    <a:bodyPr/>
                    <a:lstStyle/>
                    <a:p>
                      <a:pPr marL="0" marR="0" indent="0" algn="ctr" defTabSz="914400" rtl="0" eaLnBrk="1" fontAlgn="base" latinLnBrk="0" hangingPunct="1">
                        <a:lnSpc>
                          <a:spcPct val="100000"/>
                        </a:lnSpc>
                        <a:spcBef>
                          <a:spcPts val="0"/>
                        </a:spcBef>
                        <a:spcAft>
                          <a:spcPts val="0"/>
                        </a:spcAft>
                        <a:buClrTx/>
                        <a:buSzTx/>
                        <a:buFontTx/>
                        <a:buNone/>
                        <a:tabLst/>
                        <a:defRPr/>
                      </a:pPr>
                      <a:r>
                        <a:rPr lang="en-US" sz="2400" b="1" cap="all" dirty="0">
                          <a:solidFill>
                            <a:schemeClr val="accent2">
                              <a:lumMod val="75000"/>
                            </a:schemeClr>
                          </a:solidFill>
                          <a:latin typeface="Palatino Linotype" pitchFamily="18" charset="0"/>
                        </a:rPr>
                        <a:t>INNER JOIN</a:t>
                      </a:r>
                    </a:p>
                  </a:txBody>
                  <a:tcPr marL="51017" marR="51017" marT="51017" marB="51017" anchor="ctr">
                    <a:lnL>
                      <a:noFill/>
                    </a:lnL>
                    <a:lnR>
                      <a:noFill/>
                    </a:lnR>
                    <a:lnT>
                      <a:noFill/>
                    </a:lnT>
                    <a:lnB w="9525" cap="flat" cmpd="sng" algn="ctr">
                      <a:solidFill>
                        <a:srgbClr val="EDEDED"/>
                      </a:solidFill>
                      <a:prstDash val="solid"/>
                      <a:round/>
                      <a:headEnd type="none" w="med" len="med"/>
                      <a:tailEnd type="none" w="med" len="med"/>
                    </a:lnB>
                    <a:noFill/>
                  </a:tcPr>
                </a:tc>
                <a:tc>
                  <a:txBody>
                    <a:bodyPr/>
                    <a:lstStyle/>
                    <a:p>
                      <a:pPr marL="0" marR="0" indent="0" algn="ctr" defTabSz="914400" rtl="0" eaLnBrk="1" fontAlgn="base" latinLnBrk="0" hangingPunct="1">
                        <a:lnSpc>
                          <a:spcPct val="100000"/>
                        </a:lnSpc>
                        <a:spcBef>
                          <a:spcPts val="0"/>
                        </a:spcBef>
                        <a:spcAft>
                          <a:spcPts val="0"/>
                        </a:spcAft>
                        <a:buClrTx/>
                        <a:buSzTx/>
                        <a:buFontTx/>
                        <a:buNone/>
                        <a:tabLst/>
                        <a:defRPr/>
                      </a:pPr>
                      <a:r>
                        <a:rPr lang="en-US" sz="2400" b="1" cap="all" dirty="0">
                          <a:solidFill>
                            <a:schemeClr val="accent2">
                              <a:lumMod val="75000"/>
                            </a:schemeClr>
                          </a:solidFill>
                          <a:latin typeface="Palatino Linotype" pitchFamily="18" charset="0"/>
                        </a:rPr>
                        <a:t>NATURAL JOIN</a:t>
                      </a:r>
                    </a:p>
                  </a:txBody>
                  <a:tcPr marL="51017" marR="51017" marT="51017" marB="51017" anchor="ctr">
                    <a:lnL>
                      <a:noFill/>
                    </a:lnL>
                    <a:lnR>
                      <a:noFill/>
                    </a:lnR>
                    <a:lnT>
                      <a:noFill/>
                    </a:lnT>
                    <a:lnB w="9525" cap="flat" cmpd="sng" algn="ctr">
                      <a:solidFill>
                        <a:srgbClr val="EDEDED"/>
                      </a:solidFill>
                      <a:prstDash val="solid"/>
                      <a:round/>
                      <a:headEnd type="none" w="med" len="med"/>
                      <a:tailEnd type="none" w="med" len="med"/>
                    </a:lnB>
                    <a:noFill/>
                  </a:tcPr>
                </a:tc>
                <a:extLst>
                  <a:ext uri="{0D108BD9-81ED-4DB2-BD59-A6C34878D82A}">
                    <a16:rowId xmlns:a16="http://schemas.microsoft.com/office/drawing/2014/main" val="10000"/>
                  </a:ext>
                </a:extLst>
              </a:tr>
              <a:tr h="1007577">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lnL>
                      <a:noFill/>
                    </a:lnL>
                    <a:lnR>
                      <a:noFill/>
                    </a:lnR>
                    <a:lnT w="9525" cap="flat" cmpd="sng" algn="ctr">
                      <a:solidFill>
                        <a:srgbClr val="EDEDED"/>
                      </a:solidFill>
                      <a:prstDash val="solid"/>
                      <a:round/>
                      <a:headEnd type="none" w="med" len="med"/>
                      <a:tailEnd type="none" w="med" len="med"/>
                    </a:lnT>
                    <a:lnB w="9525" cap="flat" cmpd="sng" algn="ctr">
                      <a:solidFill>
                        <a:srgbClr val="EDEDED"/>
                      </a:solidFill>
                      <a:prstDash val="solid"/>
                      <a:round/>
                      <a:headEnd type="none" w="med" len="med"/>
                      <a:tailEnd type="none" w="med" len="med"/>
                    </a:lnB>
                    <a:solidFill>
                      <a:srgbClr val="FFFFFF"/>
                    </a:solidFill>
                  </a:tcP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lnL>
                      <a:noFill/>
                    </a:lnL>
                    <a:lnR>
                      <a:noFill/>
                    </a:lnR>
                    <a:lnT w="9525" cap="flat" cmpd="sng" algn="ctr">
                      <a:solidFill>
                        <a:srgbClr val="EDEDED"/>
                      </a:solidFill>
                      <a:prstDash val="solid"/>
                      <a:round/>
                      <a:headEnd type="none" w="med" len="med"/>
                      <a:tailEnd type="none" w="med" len="med"/>
                    </a:lnT>
                    <a:lnB w="9525" cap="flat" cmpd="sng" algn="ctr">
                      <a:solidFill>
                        <a:srgbClr val="EDEDE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1374897">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lnL>
                      <a:noFill/>
                    </a:lnL>
                    <a:lnR>
                      <a:noFill/>
                    </a:lnR>
                    <a:lnT w="9525" cap="flat" cmpd="sng" algn="ctr">
                      <a:solidFill>
                        <a:srgbClr val="EDEDED"/>
                      </a:solidFill>
                      <a:prstDash val="solid"/>
                      <a:round/>
                      <a:headEnd type="none" w="med" len="med"/>
                      <a:tailEnd type="none" w="med" len="med"/>
                    </a:lnT>
                    <a:lnB w="9525" cap="flat" cmpd="sng" algn="ctr">
                      <a:solidFill>
                        <a:srgbClr val="EDEDED"/>
                      </a:solidFill>
                      <a:prstDash val="solid"/>
                      <a:round/>
                      <a:headEnd type="none" w="med" len="med"/>
                      <a:tailEnd type="none" w="med" len="med"/>
                    </a:lnB>
                    <a:solidFill>
                      <a:srgbClr val="FFFFFF"/>
                    </a:solidFill>
                  </a:tcP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lnL>
                      <a:noFill/>
                    </a:lnL>
                    <a:lnR>
                      <a:noFill/>
                    </a:lnR>
                    <a:lnT w="9525" cap="flat" cmpd="sng" algn="ctr">
                      <a:solidFill>
                        <a:srgbClr val="EDEDED"/>
                      </a:solidFill>
                      <a:prstDash val="solid"/>
                      <a:round/>
                      <a:headEnd type="none" w="med" len="med"/>
                      <a:tailEnd type="none" w="med" len="med"/>
                    </a:lnT>
                    <a:lnB w="9525" cap="flat" cmpd="sng" algn="ctr">
                      <a:solidFill>
                        <a:srgbClr val="EDEDED"/>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1191237">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only those records will return which</a:t>
                      </a:r>
                      <a:r>
                        <a:rPr lang="en-US" sz="1800" b="0" baseline="0" dirty="0">
                          <a:latin typeface="Palatino Linotype" pitchFamily="18" charset="0"/>
                        </a:rPr>
                        <a:t> </a:t>
                      </a:r>
                      <a:r>
                        <a:rPr lang="en-US" sz="1800" b="0" dirty="0">
                          <a:latin typeface="Palatino Linotype" pitchFamily="18" charset="0"/>
                        </a:rPr>
                        <a:t>exists in both the tables</a:t>
                      </a:r>
                    </a:p>
                  </a:txBody>
                  <a:tcPr marL="89279" marR="89279" marT="44640" marB="44640" anchor="ctr">
                    <a:lnL>
                      <a:noFill/>
                    </a:lnL>
                    <a:lnR>
                      <a:noFill/>
                    </a:lnR>
                    <a:lnT w="9525" cap="flat" cmpd="sng" algn="ctr">
                      <a:solidFill>
                        <a:srgbClr val="EDEDED"/>
                      </a:solidFill>
                      <a:prstDash val="solid"/>
                      <a:round/>
                      <a:headEnd type="none" w="med" len="med"/>
                      <a:tailEnd type="none" w="med" len="med"/>
                    </a:lnT>
                    <a:lnB w="9525" cap="flat" cmpd="sng" algn="ctr">
                      <a:solidFill>
                        <a:srgbClr val="EDEDED"/>
                      </a:solidFill>
                      <a:prstDash val="solid"/>
                      <a:round/>
                      <a:headEnd type="none" w="med" len="med"/>
                      <a:tailEnd type="none" w="med" len="med"/>
                    </a:lnB>
                    <a:solidFill>
                      <a:srgbClr val="FFFFFF"/>
                    </a:solidFill>
                  </a:tcPr>
                </a:tc>
                <a:tc>
                  <a:txBody>
                    <a:bodyPr/>
                    <a:lstStyle/>
                    <a:p>
                      <a:pPr algn="l" fontAlgn="base"/>
                      <a:r>
                        <a:rPr lang="en-US" sz="1800" b="0" dirty="0">
                          <a:latin typeface="Palatino Linotype" pitchFamily="18" charset="0"/>
                        </a:rPr>
                        <a:t>Same as Inner</a:t>
                      </a:r>
                      <a:r>
                        <a:rPr lang="en-US" sz="1800" b="0" baseline="0" dirty="0">
                          <a:latin typeface="Palatino Linotype" pitchFamily="18" charset="0"/>
                        </a:rPr>
                        <a:t> Join</a:t>
                      </a:r>
                      <a:endParaRPr lang="en-US" sz="1800" b="0" dirty="0">
                        <a:latin typeface="Palatino Linotype" pitchFamily="18" charset="0"/>
                      </a:endParaRPr>
                    </a:p>
                  </a:txBody>
                  <a:tcPr marL="89279" marR="89279" marT="44640" marB="44640" anchor="ctr">
                    <a:lnL>
                      <a:noFill/>
                    </a:lnL>
                    <a:lnR>
                      <a:noFill/>
                    </a:lnR>
                    <a:lnT w="9525" cap="flat" cmpd="sng" algn="ctr">
                      <a:solidFill>
                        <a:srgbClr val="EDEDED"/>
                      </a:solidFill>
                      <a:prstDash val="solid"/>
                      <a:round/>
                      <a:headEnd type="none" w="med" len="med"/>
                      <a:tailEnd type="none" w="med" len="med"/>
                    </a:lnT>
                    <a:lnB w="9525" cap="flat" cmpd="sng" algn="ctr">
                      <a:solidFill>
                        <a:srgbClr val="EDEDE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1558556">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SYNTAX:</a:t>
                      </a:r>
                      <a:br>
                        <a:rPr lang="en-US" sz="1800" b="0" dirty="0">
                          <a:latin typeface="Palatino Linotype" pitchFamily="18" charset="0"/>
                        </a:rPr>
                      </a:br>
                      <a:r>
                        <a:rPr lang="en-US" sz="1800" b="0" dirty="0">
                          <a:latin typeface="Palatino Linotype" pitchFamily="18" charset="0"/>
                        </a:rPr>
                        <a:t>SELECT * FROM </a:t>
                      </a:r>
                      <a:r>
                        <a:rPr lang="en-US" sz="1800" b="1" i="1" dirty="0">
                          <a:latin typeface="Palatino Linotype" pitchFamily="18" charset="0"/>
                        </a:rPr>
                        <a:t>r</a:t>
                      </a:r>
                      <a:r>
                        <a:rPr lang="en-US" sz="1800" b="0" baseline="-25000" dirty="0">
                          <a:latin typeface="Palatino Linotype" pitchFamily="18" charset="0"/>
                        </a:rPr>
                        <a:t>1</a:t>
                      </a:r>
                      <a:r>
                        <a:rPr lang="en-US" sz="1800" b="0" dirty="0">
                          <a:latin typeface="Palatino Linotype" pitchFamily="18" charset="0"/>
                        </a:rPr>
                        <a:t> INNER JOIN </a:t>
                      </a:r>
                      <a:r>
                        <a:rPr lang="en-US" sz="1800" b="1" i="1" dirty="0">
                          <a:latin typeface="Palatino Linotype" pitchFamily="18" charset="0"/>
                        </a:rPr>
                        <a:t>r</a:t>
                      </a:r>
                      <a:r>
                        <a:rPr lang="en-US" sz="1800" b="0" baseline="-25000" dirty="0">
                          <a:latin typeface="Palatino Linotype" pitchFamily="18" charset="0"/>
                        </a:rPr>
                        <a:t>2</a:t>
                      </a:r>
                      <a:r>
                        <a:rPr lang="en-US" sz="1800" b="0" dirty="0">
                          <a:latin typeface="Palatino Linotype" pitchFamily="18" charset="0"/>
                        </a:rPr>
                        <a:t> ON </a:t>
                      </a:r>
                      <a:r>
                        <a:rPr lang="en-US" sz="1800" b="1" i="1" dirty="0">
                          <a:latin typeface="Palatino Linotype" pitchFamily="18" charset="0"/>
                        </a:rPr>
                        <a:t>r</a:t>
                      </a:r>
                      <a:r>
                        <a:rPr lang="en-US" sz="1800" b="0" baseline="-25000" dirty="0">
                          <a:latin typeface="Palatino Linotype" pitchFamily="18" charset="0"/>
                        </a:rPr>
                        <a:t>1</a:t>
                      </a:r>
                      <a:r>
                        <a:rPr lang="en-US" sz="1800" b="0" dirty="0">
                          <a:latin typeface="Palatino Linotype" pitchFamily="18" charset="0"/>
                        </a:rPr>
                        <a:t>.</a:t>
                      </a:r>
                      <a:r>
                        <a:rPr lang="en-US" sz="1800" b="1" i="1" dirty="0">
                          <a:latin typeface="Palatino Linotype" pitchFamily="18" charset="0"/>
                        </a:rPr>
                        <a:t>A</a:t>
                      </a:r>
                      <a:r>
                        <a:rPr lang="en-US" sz="1800" b="0" baseline="-25000" dirty="0">
                          <a:solidFill>
                            <a:schemeClr val="tx1"/>
                          </a:solidFill>
                          <a:latin typeface="Palatino Linotype" pitchFamily="18" charset="0"/>
                        </a:rPr>
                        <a:t>1</a:t>
                      </a:r>
                      <a:r>
                        <a:rPr lang="en-US" sz="1800" b="0" dirty="0">
                          <a:latin typeface="Palatino Linotype" pitchFamily="18" charset="0"/>
                        </a:rPr>
                        <a:t> = </a:t>
                      </a:r>
                      <a:r>
                        <a:rPr lang="en-US" sz="1800" b="1" i="1" dirty="0">
                          <a:latin typeface="Palatino Linotype" pitchFamily="18" charset="0"/>
                        </a:rPr>
                        <a:t>r</a:t>
                      </a:r>
                      <a:r>
                        <a:rPr lang="en-US" sz="1800" b="0" baseline="-25000" dirty="0">
                          <a:latin typeface="Palatino Linotype" pitchFamily="18" charset="0"/>
                        </a:rPr>
                        <a:t>2</a:t>
                      </a:r>
                      <a:r>
                        <a:rPr lang="en-US" sz="1800" b="0" dirty="0">
                          <a:latin typeface="Palatino Linotype" pitchFamily="18" charset="0"/>
                        </a:rPr>
                        <a:t>.</a:t>
                      </a:r>
                      <a:r>
                        <a:rPr lang="en-US" sz="1800" b="1" i="1" dirty="0">
                          <a:latin typeface="Palatino Linotype" pitchFamily="18" charset="0"/>
                        </a:rPr>
                        <a:t>A</a:t>
                      </a:r>
                      <a:r>
                        <a:rPr lang="en-US" sz="1800" b="0" baseline="-25000" dirty="0">
                          <a:latin typeface="Palatino Linotype" pitchFamily="18" charset="0"/>
                        </a:rPr>
                        <a:t>1</a:t>
                      </a:r>
                      <a:r>
                        <a:rPr lang="en-US" sz="1800" b="0" dirty="0">
                          <a:latin typeface="Palatino Linotype" pitchFamily="18" charset="0"/>
                        </a:rPr>
                        <a:t>;</a:t>
                      </a:r>
                    </a:p>
                  </a:txBody>
                  <a:tcPr marL="89279" marR="89279" marT="44640" marB="44640" anchor="ctr">
                    <a:lnL>
                      <a:noFill/>
                    </a:lnL>
                    <a:lnR>
                      <a:noFill/>
                    </a:lnR>
                    <a:lnT w="9525" cap="flat" cmpd="sng" algn="ctr">
                      <a:solidFill>
                        <a:srgbClr val="EDEDED"/>
                      </a:solidFill>
                      <a:prstDash val="solid"/>
                      <a:round/>
                      <a:headEnd type="none" w="med" len="med"/>
                      <a:tailEnd type="none" w="med" len="med"/>
                    </a:lnT>
                    <a:lnB>
                      <a:noFill/>
                    </a:lnB>
                    <a:solidFill>
                      <a:srgbClr val="FFFFFF"/>
                    </a:solidFill>
                  </a:tcPr>
                </a:tc>
                <a:tc>
                  <a:txBody>
                    <a:bodyPr/>
                    <a:lstStyle/>
                    <a:p>
                      <a:pPr algn="l" fontAlgn="base"/>
                      <a:endParaRPr lang="en-US" sz="1800" b="0" dirty="0">
                        <a:latin typeface="Palatino Linotype" pitchFamily="18" charset="0"/>
                      </a:endParaRPr>
                    </a:p>
                    <a:p>
                      <a:pPr algn="l" fontAlgn="base"/>
                      <a:r>
                        <a:rPr lang="en-US" sz="1800" b="0" dirty="0">
                          <a:latin typeface="Palatino Linotype" pitchFamily="18" charset="0"/>
                        </a:rPr>
                        <a:t>SYNTAX:</a:t>
                      </a:r>
                      <a:br>
                        <a:rPr lang="en-US" sz="1800" b="0" dirty="0">
                          <a:latin typeface="Palatino Linotype" pitchFamily="18" charset="0"/>
                        </a:rPr>
                      </a:br>
                      <a:r>
                        <a:rPr lang="en-US" sz="1800" b="0" dirty="0">
                          <a:latin typeface="Palatino Linotype" pitchFamily="18" charset="0"/>
                        </a:rPr>
                        <a:t>SELECT * FROM </a:t>
                      </a:r>
                      <a:r>
                        <a:rPr lang="en-US" sz="1800" b="1" i="1" dirty="0">
                          <a:latin typeface="Palatino Linotype" pitchFamily="18" charset="0"/>
                        </a:rPr>
                        <a:t>r</a:t>
                      </a:r>
                      <a:r>
                        <a:rPr lang="en-US" sz="1800" b="0" baseline="-25000" dirty="0">
                          <a:latin typeface="Palatino Linotype" pitchFamily="18" charset="0"/>
                        </a:rPr>
                        <a:t>1</a:t>
                      </a:r>
                      <a:r>
                        <a:rPr lang="en-US" sz="1800" b="0" dirty="0">
                          <a:latin typeface="Palatino Linotype" pitchFamily="18" charset="0"/>
                        </a:rPr>
                        <a:t> NATURAL JOIN </a:t>
                      </a:r>
                      <a:r>
                        <a:rPr lang="en-US" sz="1800" b="1" i="1" dirty="0">
                          <a:latin typeface="Palatino Linotype" pitchFamily="18" charset="0"/>
                        </a:rPr>
                        <a:t>r</a:t>
                      </a:r>
                      <a:r>
                        <a:rPr lang="en-US" sz="1800" b="0" baseline="-25000" dirty="0">
                          <a:latin typeface="Palatino Linotype" pitchFamily="18" charset="0"/>
                        </a:rPr>
                        <a:t>2</a:t>
                      </a:r>
                      <a:r>
                        <a:rPr lang="en-US" sz="1800" b="0" dirty="0">
                          <a:latin typeface="Palatino Linotype" pitchFamily="18" charset="0"/>
                        </a:rPr>
                        <a:t>;</a:t>
                      </a:r>
                    </a:p>
                  </a:txBody>
                  <a:tcPr marL="89279" marR="89279" marT="44640" marB="44640" anchor="ctr">
                    <a:lnL>
                      <a:noFill/>
                    </a:lnL>
                    <a:lnR>
                      <a:noFill/>
                    </a:lnR>
                    <a:lnT w="9525" cap="flat" cmpd="sng" algn="ctr">
                      <a:solidFill>
                        <a:srgbClr val="EDEDE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16040139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9" name="Group 18"/>
          <p:cNvGrpSpPr/>
          <p:nvPr/>
        </p:nvGrpSpPr>
        <p:grpSpPr>
          <a:xfrm>
            <a:off x="8472264" y="3095197"/>
            <a:ext cx="3534998" cy="3534202"/>
            <a:chOff x="5564023" y="2715357"/>
            <a:chExt cx="3769267"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2179"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71018"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261884"/>
          </a:xfrm>
          <a:prstGeom prst="rect">
            <a:avLst/>
          </a:prstGeom>
        </p:spPr>
        <p:txBody>
          <a:bodyPr wrap="square">
            <a:spAutoFit/>
          </a:bodyPr>
          <a:lstStyle/>
          <a:p>
            <a:pPr algn="just"/>
            <a:r>
              <a:rPr lang="en-IN" dirty="0">
                <a:solidFill>
                  <a:schemeClr val="accent6">
                    <a:lumMod val="75000"/>
                  </a:schemeClr>
                </a:solidFill>
                <a:latin typeface="Arial" panose="020B0604020202020204" pitchFamily="34" charset="0"/>
                <a:cs typeface="Arial" panose="020B0604020202020204" pitchFamily="34" charset="0"/>
              </a:rPr>
              <a:t>When you are designing attributes for your entities, </a:t>
            </a:r>
            <a:r>
              <a:rPr lang="en-IN" b="1" dirty="0">
                <a:solidFill>
                  <a:srgbClr val="006C86"/>
                </a:solidFill>
                <a:latin typeface="Arial" panose="020B0604020202020204" pitchFamily="34" charset="0"/>
                <a:cs typeface="Arial" panose="020B0604020202020204" pitchFamily="34" charset="0"/>
              </a:rPr>
              <a:t>you will sometimes find that an attribute does not have a value</a:t>
            </a:r>
            <a:r>
              <a:rPr lang="en-IN" b="1" dirty="0">
                <a:solidFill>
                  <a:schemeClr val="accent4">
                    <a:lumMod val="50000"/>
                  </a:schemeClr>
                </a:solidFill>
                <a:latin typeface="Arial" panose="020B0604020202020204" pitchFamily="34" charset="0"/>
                <a:cs typeface="Arial" panose="020B0604020202020204" pitchFamily="34" charset="0"/>
              </a:rPr>
              <a:t> </a:t>
            </a:r>
            <a:r>
              <a:rPr lang="en-IN" dirty="0">
                <a:solidFill>
                  <a:schemeClr val="accent6">
                    <a:lumMod val="75000"/>
                  </a:schemeClr>
                </a:solidFill>
                <a:latin typeface="Arial" panose="020B0604020202020204" pitchFamily="34" charset="0"/>
                <a:cs typeface="Arial" panose="020B0604020202020204" pitchFamily="34" charset="0"/>
              </a:rPr>
              <a:t>for every instance of the entity. For example, you might want an attribute for a person's middle name, but you can't require a value because some people have no middle name</a:t>
            </a:r>
            <a:r>
              <a:rPr lang="en-IN" i="1" dirty="0">
                <a:solidFill>
                  <a:srgbClr val="D9DD21"/>
                </a:solidFill>
                <a:latin typeface="Arial" panose="020B0604020202020204" pitchFamily="34" charset="0"/>
                <a:cs typeface="Arial" panose="020B0604020202020204" pitchFamily="34" charset="0"/>
              </a:rPr>
              <a:t>. </a:t>
            </a:r>
            <a:r>
              <a:rPr lang="en-IN" sz="2000" b="1" dirty="0">
                <a:latin typeface="Arial" panose="020B0604020202020204" pitchFamily="34" charset="0"/>
                <a:cs typeface="Arial" panose="020B0604020202020204" pitchFamily="34" charset="0"/>
              </a:rPr>
              <a:t>For these, you can define the attribute so that it can contain null values.</a:t>
            </a:r>
            <a:endParaRPr lang="en-IN" b="1" dirty="0">
              <a:latin typeface="Arial" panose="020B0604020202020204" pitchFamily="34" charset="0"/>
              <a:cs typeface="Arial" panose="020B0604020202020204" pitchFamily="34" charset="0"/>
            </a:endParaRPr>
          </a:p>
        </p:txBody>
      </p:sp>
      <p:sp>
        <p:nvSpPr>
          <p:cNvPr id="5" name="Rectangle 4"/>
          <p:cNvSpPr/>
          <p:nvPr/>
        </p:nvSpPr>
        <p:spPr>
          <a:xfrm>
            <a:off x="184738" y="3647215"/>
            <a:ext cx="8749896" cy="1261884"/>
          </a:xfrm>
          <a:prstGeom prst="rect">
            <a:avLst/>
          </a:prstGeom>
        </p:spPr>
        <p:txBody>
          <a:bodyPr wrap="square">
            <a:spAutoFit/>
          </a:bodyPr>
          <a:lstStyle/>
          <a:p>
            <a:pPr algn="just"/>
            <a:r>
              <a:rPr lang="en-IN" b="1" dirty="0">
                <a:solidFill>
                  <a:srgbClr val="006C86"/>
                </a:solidFill>
                <a:latin typeface="Arial" panose="020B0604020202020204" pitchFamily="34" charset="0"/>
                <a:cs typeface="Arial" panose="020B0604020202020204" pitchFamily="34" charset="0"/>
              </a:rPr>
              <a:t>In some cases, you might not want a specific attribute to contain a null value</a:t>
            </a:r>
            <a:r>
              <a:rPr lang="en-IN" dirty="0">
                <a:solidFill>
                  <a:schemeClr val="accent6">
                    <a:lumMod val="75000"/>
                  </a:schemeClr>
                </a:solidFill>
                <a:latin typeface="Arial" panose="020B0604020202020204" pitchFamily="34" charset="0"/>
                <a:cs typeface="Arial" panose="020B0604020202020204" pitchFamily="34" charset="0"/>
              </a:rPr>
              <a:t>, but you don't want to require that the user or program always provide a value. In this case, a default value might be appropriate. </a:t>
            </a:r>
            <a:r>
              <a:rPr lang="en-IN" sz="2000" b="1" dirty="0">
                <a:latin typeface="Arial" panose="020B0604020202020204" pitchFamily="34" charset="0"/>
                <a:cs typeface="Arial" panose="020B0604020202020204" pitchFamily="34" charset="0"/>
              </a:rPr>
              <a:t>A default value is a value that applies to an attribute if no other valid value is available</a:t>
            </a:r>
            <a:r>
              <a:rPr lang="en-IN" sz="2000" dirty="0">
                <a:latin typeface="Arial" panose="020B0604020202020204" pitchFamily="34"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184738" y="1824611"/>
            <a:ext cx="7484212" cy="400110"/>
          </a:xfrm>
          <a:prstGeom prst="rect">
            <a:avLst/>
          </a:prstGeom>
        </p:spPr>
        <p:txBody>
          <a:bodyPr wrap="square">
            <a:spAutoFit/>
          </a:bodyPr>
          <a:lstStyle/>
          <a:p>
            <a:r>
              <a:rPr lang="en-US" sz="2000" dirty="0">
                <a:solidFill>
                  <a:srgbClr val="0089A4"/>
                </a:solidFill>
                <a:latin typeface="Gentium Basic"/>
              </a:rPr>
              <a:t>Attributes are the properties that define a relation. e.g.; ID, firstName</a:t>
            </a:r>
            <a:endParaRPr lang="en-IN" sz="2000" dirty="0"/>
          </a:p>
        </p:txBody>
      </p:sp>
    </p:spTree>
    <p:extLst>
      <p:ext uri="{BB962C8B-B14F-4D97-AF65-F5344CB8AC3E}">
        <p14:creationId xmlns:p14="http://schemas.microsoft.com/office/powerpoint/2010/main" val="2234012022"/>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E0D612"/>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rgbClr val="E0D612"/>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tuples that satisfy the matching criteria, we also include some or all tuples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Tree>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7244854" y="3377206"/>
            <a:ext cx="3600000" cy="348079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7212016" y="291565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E0D612"/>
                </a:solidFill>
                <a:latin typeface="Liberation Mono"/>
                <a:cs typeface="Arial" panose="020B0604020202020204" pitchFamily="34" charset="0"/>
              </a:rPr>
              <a:t>LEFT</a:t>
            </a:r>
            <a:r>
              <a:rPr lang="en-IN" dirty="0"/>
              <a:t> </a:t>
            </a:r>
            <a:r>
              <a:rPr lang="en-IN" dirty="0">
                <a:solidFill>
                  <a:srgbClr val="E0D612"/>
                </a:solidFill>
                <a:latin typeface="Liberation Mono"/>
                <a:cs typeface="Arial" panose="020B0604020202020204" pitchFamily="34" charset="0"/>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141619635"/>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09522" y="714356"/>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SQL left outer join returns all rows in the left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all the matching rows found in the right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means the result of the SQL left join always contains the rows in the left table. . </a:t>
            </a:r>
            <a:r>
              <a:rPr lang="en-US" b="1" dirty="0">
                <a:latin typeface="Palatino Linotype" panose="02040502050505030304" pitchFamily="18" charset="0"/>
              </a:rPr>
              <a:t>If no matching rows found in the right table, NULL are displayed.</a:t>
            </a:r>
          </a:p>
        </p:txBody>
      </p:sp>
      <p:sp>
        <p:nvSpPr>
          <p:cNvPr id="36" name="Rectangle 35"/>
          <p:cNvSpPr/>
          <p:nvPr/>
        </p:nvSpPr>
        <p:spPr>
          <a:xfrm>
            <a:off x="380960" y="1711100"/>
            <a:ext cx="11501518"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2780928"/>
            <a:ext cx="11146566" cy="3745811"/>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o </a:t>
            </a:r>
            <a:r>
              <a:rPr lang="en-IN" dirty="0">
                <a:solidFill>
                  <a:srgbClr val="E0D612"/>
                </a:solidFill>
                <a:latin typeface="Liberation Mono"/>
                <a:cs typeface="Arial" panose="020B0604020202020204" pitchFamily="34" charset="0"/>
              </a:rPr>
              <a:t>LEFT OUTER JOIN </a:t>
            </a:r>
            <a:r>
              <a:rPr lang="en-IN" dirty="0">
                <a:latin typeface="Liberation Mono"/>
                <a:cs typeface="Arial" panose="020B0604020202020204" pitchFamily="34" charset="0"/>
              </a:rPr>
              <a:t>employee e </a:t>
            </a:r>
            <a:r>
              <a:rPr lang="en-IN" dirty="0">
                <a:solidFill>
                  <a:srgbClr val="DD4A68"/>
                </a:solidFill>
                <a:latin typeface="Liberation Mono"/>
              </a:rPr>
              <a:t>ON</a:t>
            </a:r>
            <a:r>
              <a:rPr lang="en-IN" dirty="0">
                <a:latin typeface="Liberation Mono"/>
                <a:cs typeface="Arial" panose="020B0604020202020204" pitchFamily="34" charset="0"/>
              </a:rPr>
              <a:t> e.id = o.employeeid;</a:t>
            </a:r>
          </a:p>
        </p:txBody>
      </p:sp>
    </p:spTree>
    <p:extLst>
      <p:ext uri="{BB962C8B-B14F-4D97-AF65-F5344CB8AC3E}">
        <p14:creationId xmlns:p14="http://schemas.microsoft.com/office/powerpoint/2010/main" val="1387879498"/>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E0D612"/>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rgbClr val="E0D612"/>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rgbClr val="E0D612"/>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7752184" y="5765660"/>
            <a:ext cx="3744416" cy="87129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7752184" y="3714153"/>
            <a:ext cx="3744416" cy="26150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7752184" y="2836486"/>
            <a:ext cx="3744416" cy="26150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o </a:t>
            </a:r>
            <a:r>
              <a:rPr lang="en-IN" dirty="0">
                <a:solidFill>
                  <a:srgbClr val="E0D612"/>
                </a:solidFill>
                <a:latin typeface="Liberation Mono"/>
                <a:cs typeface="Arial" panose="020B0604020202020204" pitchFamily="34" charset="0"/>
              </a:rPr>
              <a:t>LEFT OUTER JOIN </a:t>
            </a:r>
            <a:r>
              <a:rPr lang="en-IN" dirty="0">
                <a:latin typeface="Liberation Mono"/>
                <a:cs typeface="Arial" panose="020B0604020202020204" pitchFamily="34" charset="0"/>
              </a:rPr>
              <a:t>employee e </a:t>
            </a:r>
            <a:r>
              <a:rPr lang="en-IN" dirty="0">
                <a:solidFill>
                  <a:srgbClr val="DD4A68"/>
                </a:solidFill>
                <a:latin typeface="Liberation Mono"/>
              </a:rPr>
              <a:t>ON</a:t>
            </a:r>
            <a:r>
              <a:rPr lang="en-IN" dirty="0">
                <a:latin typeface="Liberation Mono"/>
                <a:cs typeface="Arial" panose="020B0604020202020204" pitchFamily="34" charset="0"/>
              </a:rPr>
              <a:t> e.id = o.employeeid  </a:t>
            </a:r>
            <a:r>
              <a:rPr lang="en-IN" dirty="0">
                <a:solidFill>
                  <a:srgbClr val="DD4A68"/>
                </a:solidFill>
                <a:latin typeface="Liberation Mono"/>
              </a:rPr>
              <a:t>WHERE</a:t>
            </a:r>
            <a:r>
              <a:rPr lang="en-IN" dirty="0">
                <a:latin typeface="Liberation Mono"/>
                <a:cs typeface="Arial" panose="020B0604020202020204" pitchFamily="34" charset="0"/>
              </a:rPr>
              <a:t> e.id IS NULL;</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Tree>
    <p:extLst>
      <p:ext uri="{BB962C8B-B14F-4D97-AF65-F5344CB8AC3E}">
        <p14:creationId xmlns:p14="http://schemas.microsoft.com/office/powerpoint/2010/main" val="1533210040"/>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E0D612"/>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rgbClr val="E0D612"/>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rgbClr val="E0D612"/>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IS 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44760" y="838200"/>
            <a:ext cx="115118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r>
              <a:rPr lang="en-IN" dirty="0">
                <a:latin typeface="Arial" panose="020B0604020202020204" pitchFamily="34" charset="0"/>
                <a:cs typeface="Arial" panose="020B0604020202020204" pitchFamily="34" charset="0"/>
              </a:rPr>
              <a:t>.</a:t>
            </a: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E0D612"/>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rgbClr val="E0D612"/>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rgbClr val="E0D612"/>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E0D612"/>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rgbClr val="E0D612"/>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rgbClr val="E0D612"/>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rgbClr val="E0D612"/>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Tree>
    <p:extLst>
      <p:ext uri="{BB962C8B-B14F-4D97-AF65-F5344CB8AC3E}">
        <p14:creationId xmlns:p14="http://schemas.microsoft.com/office/powerpoint/2010/main" val="341602987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385775350"/>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r>
                        <a:rPr lang="en-IN" b="0" dirty="0">
                          <a:latin typeface="Arial" panose="020B0604020202020204" pitchFamily="34" charset="0"/>
                          <a:cs typeface="Arial" panose="020B0604020202020204" pitchFamily="34" charset="0"/>
                        </a:rPr>
                        <a:t>SSN</a:t>
                      </a:r>
                    </a:p>
                  </a:txBody>
                  <a:tcPr anchor="ctr">
                    <a:solidFill>
                      <a:schemeClr val="accent4"/>
                    </a:solidFill>
                  </a:tcPr>
                </a:tc>
                <a:tc>
                  <a:txBody>
                    <a:bodyPr/>
                    <a:lstStyle/>
                    <a:p>
                      <a:r>
                        <a:rPr lang="en-IN" b="0"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0"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0"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0"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484784"/>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E0D612"/>
                </a:solidFill>
                <a:latin typeface="Liberation Mono"/>
                <a:cs typeface="Arial" panose="020B0604020202020204" pitchFamily="34" charset="0"/>
              </a:rPr>
              <a:t>RIGHT</a:t>
            </a:r>
            <a:r>
              <a:rPr lang="en-IN" dirty="0"/>
              <a:t> </a:t>
            </a:r>
            <a:r>
              <a:rPr lang="en-IN" dirty="0">
                <a:solidFill>
                  <a:srgbClr val="E0D612"/>
                </a:solidFill>
                <a:latin typeface="Liberation Mono"/>
                <a:cs typeface="Arial" panose="020B0604020202020204" pitchFamily="34" charset="0"/>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648306333"/>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09522" y="714356"/>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Right outer join returns all rows in the right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all the matching rows found in the left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It means the result of the SQL right join always contains the rows in the right table. . </a:t>
            </a:r>
            <a:r>
              <a:rPr lang="en-US" b="1" dirty="0">
                <a:latin typeface="Palatino Linotype" panose="02040502050505030304" pitchFamily="18" charset="0"/>
              </a:rPr>
              <a:t>If no matching rows found in the left table, NULL are displayed.</a:t>
            </a:r>
          </a:p>
        </p:txBody>
      </p:sp>
      <p:sp>
        <p:nvSpPr>
          <p:cNvPr id="36" name="Rectangle 35"/>
          <p:cNvSpPr/>
          <p:nvPr/>
        </p:nvSpPr>
        <p:spPr>
          <a:xfrm>
            <a:off x="380960" y="1711100"/>
            <a:ext cx="11501518"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626273" y="2777744"/>
            <a:ext cx="10939454" cy="3747600"/>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o </a:t>
            </a:r>
            <a:r>
              <a:rPr lang="en-IN" dirty="0">
                <a:solidFill>
                  <a:srgbClr val="E0D612"/>
                </a:solidFill>
                <a:latin typeface="Liberation Mono"/>
                <a:cs typeface="Arial" panose="020B0604020202020204" pitchFamily="34" charset="0"/>
              </a:rPr>
              <a:t>RIGHT OUTER JOIN </a:t>
            </a:r>
            <a:r>
              <a:rPr lang="en-IN" dirty="0">
                <a:latin typeface="Liberation Mono"/>
                <a:cs typeface="Arial" panose="020B0604020202020204" pitchFamily="34" charset="0"/>
              </a:rPr>
              <a:t>employee e </a:t>
            </a:r>
            <a:r>
              <a:rPr lang="en-IN" dirty="0">
                <a:solidFill>
                  <a:srgbClr val="DD4A68"/>
                </a:solidFill>
                <a:latin typeface="Liberation Mono"/>
              </a:rPr>
              <a:t>ON</a:t>
            </a:r>
            <a:r>
              <a:rPr lang="en-IN" dirty="0">
                <a:latin typeface="Liberation Mono"/>
                <a:cs typeface="Arial" panose="020B0604020202020204" pitchFamily="34" charset="0"/>
              </a:rPr>
              <a:t> e.id = o.employeeid;</a:t>
            </a:r>
          </a:p>
        </p:txBody>
      </p:sp>
    </p:spTree>
    <p:extLst>
      <p:ext uri="{BB962C8B-B14F-4D97-AF65-F5344CB8AC3E}">
        <p14:creationId xmlns:p14="http://schemas.microsoft.com/office/powerpoint/2010/main" val="978147692"/>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E0D612"/>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rgbClr val="E0D612"/>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rgbClr val="E0D612"/>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7373146" cy="165449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8" name="Rectangle 7">
            <a:extLst>
              <a:ext uri="{FF2B5EF4-FFF2-40B4-BE49-F238E27FC236}">
                <a16:creationId xmlns:a16="http://schemas.microsoft.com/office/drawing/2014/main" id="{8D4A4857-B7F6-4587-A073-FD8ACA761BC8}"/>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 </a:t>
            </a:r>
            <a:r>
              <a:rPr lang="en-IN" dirty="0">
                <a:solidFill>
                  <a:srgbClr val="0077AA"/>
                </a:solidFill>
                <a:latin typeface="Liberation Mono"/>
              </a:rPr>
              <a:t>FROM</a:t>
            </a:r>
            <a:r>
              <a:rPr lang="en-IN" sz="1800" dirty="0">
                <a:latin typeface="Liberation Mono"/>
                <a:cs typeface="Arial" panose="020B0604020202020204" pitchFamily="34" charset="0"/>
              </a:rPr>
              <a:t> orders o </a:t>
            </a:r>
            <a:r>
              <a:rPr lang="en-IN" sz="1800" dirty="0">
                <a:solidFill>
                  <a:srgbClr val="E0D612"/>
                </a:solidFill>
                <a:latin typeface="Liberation Mono"/>
                <a:cs typeface="Arial" panose="020B0604020202020204" pitchFamily="34" charset="0"/>
              </a:rPr>
              <a:t>RIGHT OUTER JOIN </a:t>
            </a:r>
            <a:r>
              <a:rPr lang="en-IN" sz="1800" dirty="0">
                <a:latin typeface="Liberation Mono"/>
                <a:cs typeface="Arial" panose="020B0604020202020204" pitchFamily="34" charset="0"/>
              </a:rPr>
              <a:t>employee E </a:t>
            </a:r>
            <a:r>
              <a:rPr lang="en-IN" dirty="0">
                <a:solidFill>
                  <a:srgbClr val="DD4A68"/>
                </a:solidFill>
                <a:latin typeface="Liberation Mono"/>
              </a:rPr>
              <a:t>ON</a:t>
            </a:r>
            <a:r>
              <a:rPr lang="en-IN" sz="1800" dirty="0">
                <a:latin typeface="Liberation Mono"/>
                <a:cs typeface="Arial" panose="020B0604020202020204" pitchFamily="34" charset="0"/>
              </a:rPr>
              <a:t> e.id = o.employeeid  </a:t>
            </a:r>
            <a:r>
              <a:rPr lang="en-IN" dirty="0">
                <a:solidFill>
                  <a:srgbClr val="DD4A68"/>
                </a:solidFill>
                <a:latin typeface="Liberation Mono"/>
              </a:rPr>
              <a:t>WHERE</a:t>
            </a:r>
            <a:r>
              <a:rPr lang="en-IN" sz="1800" dirty="0">
                <a:latin typeface="Liberation Mono"/>
                <a:cs typeface="Arial" panose="020B0604020202020204" pitchFamily="34" charset="0"/>
              </a:rPr>
              <a:t> o.employeeid IS NULL;</a:t>
            </a:r>
          </a:p>
        </p:txBody>
      </p:sp>
    </p:spTree>
    <p:extLst>
      <p:ext uri="{BB962C8B-B14F-4D97-AF65-F5344CB8AC3E}">
        <p14:creationId xmlns:p14="http://schemas.microsoft.com/office/powerpoint/2010/main" val="2690088721"/>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E0D612"/>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rgbClr val="E0D612"/>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rgbClr val="E0D612"/>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IS 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30767"/>
            <a:ext cx="7373146" cy="189032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 </a:t>
            </a:r>
            <a:r>
              <a:rPr lang="en-IN" dirty="0">
                <a:solidFill>
                  <a:srgbClr val="DD4A68"/>
                </a:solidFill>
                <a:latin typeface="Arial" panose="020B0604020202020204" pitchFamily="34" charset="0"/>
                <a:ea typeface="Times New Roman" panose="02020603050405020304" pitchFamily="18"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13" name="Rectangle 12">
            <a:extLst>
              <a:ext uri="{FF2B5EF4-FFF2-40B4-BE49-F238E27FC236}">
                <a16:creationId xmlns:a16="http://schemas.microsoft.com/office/drawing/2014/main" id="{A5B372DA-FF5D-4B15-A93B-04022E0B405A}"/>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986535929"/>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 .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413848831"/>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1559497" y="3212976"/>
            <a:ext cx="9217024" cy="40011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3969638"/>
            <a:ext cx="11305256" cy="2123658"/>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e.g. (SELECT …) UNION (SELECT …)</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881990"/>
          </a:xfrm>
          <a:prstGeom prst="rect">
            <a:avLst/>
          </a:prstGeom>
          <a:solidFill>
            <a:schemeClr val="bg1"/>
          </a:solidFill>
        </p:spPr>
        <p:txBody>
          <a:bodyPr wrap="square">
            <a:spAutoFit/>
          </a:bodyPr>
          <a:lstStyle/>
          <a:p>
            <a:pPr>
              <a:lnSpc>
                <a:spcPct val="150000"/>
              </a:lnSpc>
              <a:buFont typeface="Arial" pitchFamily="34" charset="0"/>
              <a:buChar char="•"/>
            </a:pPr>
            <a:r>
              <a:rPr lang="en-US" sz="2000" dirty="0">
                <a:solidFill>
                  <a:schemeClr val="bg2">
                    <a:lumMod val="50000"/>
                  </a:schemeClr>
                </a:solidFill>
                <a:latin typeface="Arial" pitchFamily="34" charset="0"/>
                <a:cs typeface="Arial" pitchFamily="34" charset="0"/>
              </a:rPr>
              <a:t> </a:t>
            </a:r>
            <a:r>
              <a:rPr lang="en-US" sz="2000" dirty="0">
                <a:solidFill>
                  <a:schemeClr val="bg2">
                    <a:lumMod val="50000"/>
                  </a:schemeClr>
                </a:solidFill>
                <a:latin typeface="Arial" pitchFamily="34" charset="0"/>
                <a:ea typeface="MS Mincho" pitchFamily="49" charset="-128"/>
                <a:cs typeface="Arial" pitchFamily="34" charset="0"/>
              </a:rPr>
              <a:t>Simple/Atomic and Composite Attribute</a:t>
            </a:r>
          </a:p>
          <a:p>
            <a:pPr>
              <a:lnSpc>
                <a:spcPct val="150000"/>
              </a:lnSpc>
              <a:buFont typeface="Arial" pitchFamily="34" charset="0"/>
              <a:buChar char="•"/>
            </a:pPr>
            <a:r>
              <a:rPr lang="en-US" sz="2000" dirty="0">
                <a:solidFill>
                  <a:schemeClr val="bg2">
                    <a:lumMod val="50000"/>
                  </a:schemeClr>
                </a:solidFill>
                <a:latin typeface="Arial" pitchFamily="34" charset="0"/>
                <a:ea typeface="MS Mincho" pitchFamily="49" charset="-128"/>
                <a:cs typeface="Arial" pitchFamily="34" charset="0"/>
              </a:rPr>
              <a:t> Single Valued and Multi Valued attribute</a:t>
            </a:r>
          </a:p>
          <a:p>
            <a:pPr>
              <a:lnSpc>
                <a:spcPct val="150000"/>
              </a:lnSpc>
              <a:buFont typeface="Arial" pitchFamily="34" charset="0"/>
              <a:buChar char="•"/>
            </a:pPr>
            <a:r>
              <a:rPr lang="en-US" sz="2000" dirty="0">
                <a:solidFill>
                  <a:schemeClr val="bg2">
                    <a:lumMod val="50000"/>
                  </a:schemeClr>
                </a:solidFill>
                <a:latin typeface="Arial" pitchFamily="34" charset="0"/>
                <a:ea typeface="MS Mincho" pitchFamily="49" charset="-128"/>
                <a:cs typeface="Arial" pitchFamily="34" charset="0"/>
              </a:rPr>
              <a:t> Stored and Derived Attributes</a:t>
            </a:r>
          </a:p>
          <a:p>
            <a:pPr>
              <a:lnSpc>
                <a:spcPct val="150000"/>
              </a:lnSpc>
              <a:buFont typeface="Arial" pitchFamily="34" charset="0"/>
              <a:buChar char="•"/>
            </a:pPr>
            <a:r>
              <a:rPr lang="en-US" sz="2000" dirty="0">
                <a:solidFill>
                  <a:schemeClr val="bg2">
                    <a:lumMod val="50000"/>
                  </a:schemeClr>
                </a:solidFill>
                <a:latin typeface="Arial" pitchFamily="34" charset="0"/>
                <a:ea typeface="MS Mincho" pitchFamily="49" charset="-128"/>
                <a:cs typeface="Arial" pitchFamily="34" charset="0"/>
              </a:rPr>
              <a:t> Complex Attribute</a:t>
            </a:r>
          </a:p>
        </p:txBody>
      </p:sp>
      <p:sp>
        <p:nvSpPr>
          <p:cNvPr id="6" name="Rectangle 5"/>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90550" y="5013176"/>
            <a:ext cx="11377264" cy="1046440"/>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 </a:t>
            </a:r>
            <a:r>
              <a:rPr lang="en-IN" dirty="0">
                <a:latin typeface="Arial" panose="020B0604020202020204" pitchFamily="34" charset="0"/>
                <a:cs typeface="Arial" panose="020B0604020202020204" pitchFamily="34" charset="0"/>
              </a:rPr>
              <a:t>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EMP </a:t>
            </a:r>
            <a:r>
              <a:rPr lang="en-IN" dirty="0">
                <a:solidFill>
                  <a:srgbClr val="DD4A68"/>
                </a:solidFill>
                <a:latin typeface="Arial" panose="020B0604020202020204" pitchFamily="34" charset="0"/>
                <a:ea typeface="Times New Roman" panose="02020603050405020304" pitchFamily="18" charset="0"/>
              </a:rPr>
              <a:t>LIMIT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 </a:t>
            </a:r>
            <a:r>
              <a:rPr lang="en-IN" dirty="0">
                <a:latin typeface="Arial" panose="020B0604020202020204" pitchFamily="34" charset="0"/>
                <a:cs typeface="Arial" panose="020B0604020202020204" pitchFamily="34" charset="0"/>
              </a:rPr>
              <a:t>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DEPT </a:t>
            </a:r>
            <a:r>
              <a:rPr lang="en-IN" dirty="0">
                <a:solidFill>
                  <a:srgbClr val="DD4A68"/>
                </a:solidFill>
                <a:latin typeface="Arial" panose="020B0604020202020204" pitchFamily="34" charset="0"/>
                <a:ea typeface="Times New Roman" panose="02020603050405020304" pitchFamily="18" charset="0"/>
              </a:rPr>
              <a:t>LIMIT 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'EMP' as 'Table Name', count(*)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 count(*)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'BONUS', count(*)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BONUS;</a:t>
            </a:r>
          </a:p>
        </p:txBody>
      </p:sp>
      <p:sp>
        <p:nvSpPr>
          <p:cNvPr id="8" name="Rectangle 7">
            <a:extLst>
              <a:ext uri="{FF2B5EF4-FFF2-40B4-BE49-F238E27FC236}">
                <a16:creationId xmlns:a16="http://schemas.microsoft.com/office/drawing/2014/main" id="{D40451BB-205D-44F8-AF81-31A7ACDF308C}"/>
              </a:ext>
            </a:extLst>
          </p:cNvPr>
          <p:cNvSpPr/>
          <p:nvPr/>
        </p:nvSpPr>
        <p:spPr>
          <a:xfrm>
            <a:off x="334566" y="2744341"/>
            <a:ext cx="11377264" cy="1692771"/>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409581"/>
            <a:ext cx="5328592" cy="1015663"/>
          </a:xfrm>
          <a:prstGeom prst="rect">
            <a:avLst/>
          </a:prstGeom>
        </p:spPr>
        <p:txBody>
          <a:bodyPr wrap="square">
            <a:spAutoFit/>
          </a:bodyPr>
          <a:lstStyle/>
          <a:p>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UNION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ALL</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DISTINCT</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UNION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ALL</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DISTINCT</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4034568701"/>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158825195"/>
              </p:ext>
            </p:extLst>
          </p:nvPr>
        </p:nvGraphicFramePr>
        <p:xfrm>
          <a:off x="1643743" y="1660792"/>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a16="http://schemas.microsoft.com/office/drawing/2014/main" val="20000"/>
                    </a:ext>
                  </a:extLst>
                </a:gridCol>
                <a:gridCol w="1955800">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val="10006"/>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187390609"/>
              </p:ext>
            </p:extLst>
          </p:nvPr>
        </p:nvGraphicFramePr>
        <p:xfrm>
          <a:off x="4724400" y="1660793"/>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a16="http://schemas.microsoft.com/office/drawing/2014/main" val="20000"/>
                    </a:ext>
                  </a:extLst>
                </a:gridCol>
                <a:gridCol w="2128873">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dirty="0">
                          <a:effectLst/>
                        </a:rPr>
                        <a:t>2</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noFill/>
                  </a:tcPr>
                </a:tc>
                <a:tc>
                  <a:txBody>
                    <a:bodyPr/>
                    <a:lstStyle/>
                    <a:p>
                      <a:pPr algn="l">
                        <a:lnSpc>
                          <a:spcPct val="107000"/>
                        </a:lnSpc>
                        <a:spcAft>
                          <a:spcPts val="0"/>
                        </a:spcAft>
                      </a:pPr>
                      <a:r>
                        <a:rPr lang="en-US" sz="1400" dirty="0">
                          <a:effectLst/>
                        </a:rPr>
                        <a:t>hBase</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noFill/>
                  </a:tcP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a:effectLst/>
                        </a:rPr>
                        <a:t>3</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4"/>
                  </a:ext>
                </a:extLst>
              </a:tr>
            </a:tbl>
          </a:graphicData>
        </a:graphic>
      </p:graphicFrame>
      <p:sp>
        <p:nvSpPr>
          <p:cNvPr id="9" name="TextBox 8"/>
          <p:cNvSpPr txBox="1"/>
          <p:nvPr/>
        </p:nvSpPr>
        <p:spPr>
          <a:xfrm>
            <a:off x="4191001" y="1676401"/>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a:t>
            </a:r>
          </a:p>
        </p:txBody>
      </p:sp>
      <p:sp>
        <p:nvSpPr>
          <p:cNvPr id="2" name="Rectangle 1"/>
          <p:cNvSpPr/>
          <p:nvPr/>
        </p:nvSpPr>
        <p:spPr>
          <a:xfrm>
            <a:off x="1676400" y="83820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OLDBOOK </a:t>
            </a:r>
            <a:r>
              <a:rPr lang="en-US" dirty="0">
                <a:solidFill>
                  <a:srgbClr val="E0D612"/>
                </a:solidFill>
                <a:latin typeface="Arial" panose="020B0604020202020204" pitchFamily="34" charset="0"/>
                <a:cs typeface="Arial" panose="020B0604020202020204" pitchFamily="34" charset="0"/>
              </a:rPr>
              <a:t>UNION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NEWBOOK;</a:t>
            </a:r>
          </a:p>
        </p:txBody>
      </p:sp>
      <p:graphicFrame>
        <p:nvGraphicFramePr>
          <p:cNvPr id="6" name="Table 5"/>
          <p:cNvGraphicFramePr>
            <a:graphicFrameLocks noGrp="1"/>
          </p:cNvGraphicFramePr>
          <p:nvPr>
            <p:extLst>
              <p:ext uri="{D42A27DB-BD31-4B8C-83A1-F6EECF244321}">
                <p14:modId xmlns:p14="http://schemas.microsoft.com/office/powerpoint/2010/main" val="2042048211"/>
              </p:ext>
            </p:extLst>
          </p:nvPr>
        </p:nvGraphicFramePr>
        <p:xfrm>
          <a:off x="7949385" y="1658162"/>
          <a:ext cx="2544445" cy="2149199"/>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val="20000"/>
                    </a:ext>
                  </a:extLst>
                </a:gridCol>
                <a:gridCol w="191706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5"/>
                  </a:ext>
                </a:extLst>
              </a:tr>
              <a:tr h="255857">
                <a:tc>
                  <a:txBody>
                    <a:bodyPr/>
                    <a:lstStyle/>
                    <a:p>
                      <a:pPr algn="ctr">
                        <a:lnSpc>
                          <a:spcPct val="107000"/>
                        </a:lnSpc>
                        <a:spcAft>
                          <a:spcPts val="0"/>
                        </a:spcAft>
                      </a:pPr>
                      <a:r>
                        <a:rPr lang="en-US" sz="1400">
                          <a:effectLst/>
                        </a:rPr>
                        <a:t>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6"/>
                  </a:ext>
                </a:extLst>
              </a:tr>
              <a:tr h="255857">
                <a:tc>
                  <a:txBody>
                    <a:bodyPr/>
                    <a:lstStyle/>
                    <a:p>
                      <a:pPr algn="ctr">
                        <a:lnSpc>
                          <a:spcPct val="107000"/>
                        </a:lnSpc>
                        <a:spcAft>
                          <a:spcPts val="0"/>
                        </a:spcAft>
                      </a:pPr>
                      <a:r>
                        <a:rPr lang="en-US" sz="1400">
                          <a:effectLst/>
                        </a:rPr>
                        <a:t>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7"/>
                  </a:ext>
                </a:extLst>
              </a:tr>
            </a:tbl>
          </a:graphicData>
        </a:graphic>
      </p:graphicFrame>
      <p:sp>
        <p:nvSpPr>
          <p:cNvPr id="7" name="TextBox 6"/>
          <p:cNvSpPr txBox="1"/>
          <p:nvPr/>
        </p:nvSpPr>
        <p:spPr>
          <a:xfrm>
            <a:off x="7391400" y="2362201"/>
            <a:ext cx="425116" cy="584775"/>
          </a:xfrm>
          <a:prstGeom prst="rect">
            <a:avLst/>
          </a:prstGeom>
          <a:noFill/>
        </p:spPr>
        <p:txBody>
          <a:bodyPr wrap="none" rtlCol="0">
            <a:spAutoFit/>
          </a:bodyPr>
          <a:lstStyle/>
          <a:p>
            <a:r>
              <a:rPr lang="en-US" sz="3200" dirty="0">
                <a:solidFill>
                  <a:srgbClr val="FF0000"/>
                </a:solidFill>
              </a:rPr>
              <a:t>=</a:t>
            </a:r>
          </a:p>
        </p:txBody>
      </p:sp>
      <p:pic>
        <p:nvPicPr>
          <p:cNvPr id="3" name="Picture 2"/>
          <p:cNvPicPr>
            <a:picLocks noChangeAspect="1"/>
          </p:cNvPicPr>
          <p:nvPr/>
        </p:nvPicPr>
        <p:blipFill>
          <a:blip r:embed="rId2" cstate="print"/>
          <a:stretch>
            <a:fillRect/>
          </a:stretch>
        </p:blipFill>
        <p:spPr>
          <a:xfrm>
            <a:off x="8305801" y="3962400"/>
            <a:ext cx="1743709" cy="1065600"/>
          </a:xfrm>
          <a:prstGeom prst="rect">
            <a:avLst/>
          </a:prstGeom>
        </p:spPr>
      </p:pic>
    </p:spTree>
    <p:extLst>
      <p:ext uri="{BB962C8B-B14F-4D97-AF65-F5344CB8AC3E}">
        <p14:creationId xmlns:p14="http://schemas.microsoft.com/office/powerpoint/2010/main" val="1993342127"/>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11" name="Rectangle 10"/>
          <p:cNvSpPr/>
          <p:nvPr/>
        </p:nvSpPr>
        <p:spPr>
          <a:xfrm>
            <a:off x="1676400" y="83820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OLDBOOK </a:t>
            </a:r>
            <a:r>
              <a:rPr lang="en-US" dirty="0">
                <a:solidFill>
                  <a:srgbClr val="E0D612"/>
                </a:solidFill>
                <a:latin typeface="Arial" panose="020B0604020202020204" pitchFamily="34" charset="0"/>
                <a:cs typeface="Arial" panose="020B0604020202020204" pitchFamily="34" charset="0"/>
              </a:rPr>
              <a:t>UNION ALL</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NEWBOOK;</a:t>
            </a:r>
          </a:p>
        </p:txBody>
      </p:sp>
      <p:graphicFrame>
        <p:nvGraphicFramePr>
          <p:cNvPr id="12" name="Table 11"/>
          <p:cNvGraphicFramePr>
            <a:graphicFrameLocks noGrp="1"/>
          </p:cNvGraphicFramePr>
          <p:nvPr>
            <p:extLst>
              <p:ext uri="{D42A27DB-BD31-4B8C-83A1-F6EECF244321}">
                <p14:modId xmlns:p14="http://schemas.microsoft.com/office/powerpoint/2010/main" val="2924181547"/>
              </p:ext>
            </p:extLst>
          </p:nvPr>
        </p:nvGraphicFramePr>
        <p:xfrm>
          <a:off x="1643743" y="1660792"/>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a16="http://schemas.microsoft.com/office/drawing/2014/main" val="20000"/>
                    </a:ext>
                  </a:extLst>
                </a:gridCol>
                <a:gridCol w="1955800">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6"/>
                  </a:ext>
                </a:extLst>
              </a:tr>
            </a:tbl>
          </a:graphicData>
        </a:graphic>
      </p:graphicFrame>
      <p:graphicFrame>
        <p:nvGraphicFramePr>
          <p:cNvPr id="13" name="Table 12"/>
          <p:cNvGraphicFramePr>
            <a:graphicFrameLocks noGrp="1"/>
          </p:cNvGraphicFramePr>
          <p:nvPr>
            <p:extLst>
              <p:ext uri="{D42A27DB-BD31-4B8C-83A1-F6EECF244321}">
                <p14:modId xmlns:p14="http://schemas.microsoft.com/office/powerpoint/2010/main" val="4017939087"/>
              </p:ext>
            </p:extLst>
          </p:nvPr>
        </p:nvGraphicFramePr>
        <p:xfrm>
          <a:off x="4724400" y="1660793"/>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a16="http://schemas.microsoft.com/office/drawing/2014/main" val="20000"/>
                    </a:ext>
                  </a:extLst>
                </a:gridCol>
                <a:gridCol w="2128873">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4"/>
                  </a:ext>
                </a:extLst>
              </a:tr>
            </a:tbl>
          </a:graphicData>
        </a:graphic>
      </p:graphicFrame>
      <p:sp>
        <p:nvSpPr>
          <p:cNvPr id="14" name="TextBox 13"/>
          <p:cNvSpPr txBox="1"/>
          <p:nvPr/>
        </p:nvSpPr>
        <p:spPr>
          <a:xfrm>
            <a:off x="4191001" y="167640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 ALL</a:t>
            </a:r>
          </a:p>
        </p:txBody>
      </p:sp>
      <p:sp>
        <p:nvSpPr>
          <p:cNvPr id="15" name="TextBox 14"/>
          <p:cNvSpPr txBox="1"/>
          <p:nvPr/>
        </p:nvSpPr>
        <p:spPr>
          <a:xfrm>
            <a:off x="7391400" y="2362201"/>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6" name="Table 15"/>
          <p:cNvGraphicFramePr>
            <a:graphicFrameLocks noGrp="1"/>
          </p:cNvGraphicFramePr>
          <p:nvPr>
            <p:extLst>
              <p:ext uri="{D42A27DB-BD31-4B8C-83A1-F6EECF244321}">
                <p14:modId xmlns:p14="http://schemas.microsoft.com/office/powerpoint/2010/main" val="826163890"/>
              </p:ext>
            </p:extLst>
          </p:nvPr>
        </p:nvGraphicFramePr>
        <p:xfrm>
          <a:off x="7949385" y="1658162"/>
          <a:ext cx="2544445" cy="2660913"/>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val="20000"/>
                    </a:ext>
                  </a:extLst>
                </a:gridCol>
                <a:gridCol w="191706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extLst>
                  <a:ext uri="{0D108BD9-81ED-4DB2-BD59-A6C34878D82A}">
                    <a16:rowId xmlns:a16="http://schemas.microsoft.com/office/drawing/2014/main" val="10005"/>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extLst>
                  <a:ext uri="{0D108BD9-81ED-4DB2-BD59-A6C34878D82A}">
                    <a16:rowId xmlns:a16="http://schemas.microsoft.com/office/drawing/2014/main" val="10006"/>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7"/>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8"/>
                  </a:ext>
                </a:extLst>
              </a:tr>
              <a:tr h="255857">
                <a:tc>
                  <a:txBody>
                    <a:bodyPr/>
                    <a:lstStyle/>
                    <a:p>
                      <a:pPr algn="ctr">
                        <a:lnSpc>
                          <a:spcPct val="107000"/>
                        </a:lnSpc>
                        <a:spcAft>
                          <a:spcPts val="0"/>
                        </a:spcAft>
                      </a:pPr>
                      <a:r>
                        <a:rPr lang="en-US" sz="1400" dirty="0">
                          <a:effectLst/>
                        </a:rPr>
                        <a:t>3</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9"/>
                  </a:ext>
                </a:extLst>
              </a:tr>
            </a:tbl>
          </a:graphicData>
        </a:graphic>
      </p:graphicFrame>
      <p:pic>
        <p:nvPicPr>
          <p:cNvPr id="2" name="Picture 1"/>
          <p:cNvPicPr>
            <a:picLocks noChangeAspect="1"/>
          </p:cNvPicPr>
          <p:nvPr/>
        </p:nvPicPr>
        <p:blipFill>
          <a:blip r:embed="rId2" cstate="print"/>
          <a:stretch>
            <a:fillRect/>
          </a:stretch>
        </p:blipFill>
        <p:spPr>
          <a:xfrm>
            <a:off x="8229600" y="4495801"/>
            <a:ext cx="1981200" cy="1063977"/>
          </a:xfrm>
          <a:prstGeom prst="rect">
            <a:avLst/>
          </a:prstGeom>
        </p:spPr>
      </p:pic>
    </p:spTree>
    <p:extLst>
      <p:ext uri="{BB962C8B-B14F-4D97-AF65-F5344CB8AC3E}">
        <p14:creationId xmlns:p14="http://schemas.microsoft.com/office/powerpoint/2010/main" val="3299127102"/>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1037151"/>
            <a:ext cx="1072919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407368" y="3142710"/>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OLDBOOK O </a:t>
            </a:r>
            <a:r>
              <a:rPr lang="en-IN" dirty="0">
                <a:solidFill>
                  <a:srgbClr val="0077AA"/>
                </a:solidFill>
                <a:latin typeface="Arial" panose="020B0604020202020204" pitchFamily="34" charset="0"/>
                <a:ea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NEWBOOK N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US" dirty="0"/>
              <a:t>O.ID = N.ID AND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7" name="Rectangle 6"/>
          <p:cNvSpPr/>
          <p:nvPr/>
        </p:nvSpPr>
        <p:spPr>
          <a:xfrm>
            <a:off x="407368" y="1807842"/>
            <a:ext cx="11449272" cy="1138773"/>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graphicFrame>
        <p:nvGraphicFramePr>
          <p:cNvPr id="8" name="Table 7"/>
          <p:cNvGraphicFramePr>
            <a:graphicFrameLocks noGrp="1"/>
          </p:cNvGraphicFramePr>
          <p:nvPr/>
        </p:nvGraphicFramePr>
        <p:xfrm>
          <a:off x="1579017" y="4020271"/>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10" name="Table 9"/>
          <p:cNvGraphicFramePr>
            <a:graphicFrameLocks noGrp="1"/>
          </p:cNvGraphicFramePr>
          <p:nvPr/>
        </p:nvGraphicFramePr>
        <p:xfrm>
          <a:off x="4659275" y="4020274"/>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1" name="TextBox 10"/>
          <p:cNvSpPr txBox="1"/>
          <p:nvPr/>
        </p:nvSpPr>
        <p:spPr>
          <a:xfrm>
            <a:off x="4125945" y="378904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INTERSECT</a:t>
            </a:r>
          </a:p>
        </p:txBody>
      </p:sp>
      <p:sp>
        <p:nvSpPr>
          <p:cNvPr id="12" name="TextBox 11"/>
          <p:cNvSpPr txBox="1"/>
          <p:nvPr/>
        </p:nvSpPr>
        <p:spPr>
          <a:xfrm>
            <a:off x="7325926" y="4474843"/>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3" name="Table 12"/>
          <p:cNvGraphicFramePr>
            <a:graphicFrameLocks noGrp="1"/>
          </p:cNvGraphicFramePr>
          <p:nvPr/>
        </p:nvGraphicFramePr>
        <p:xfrm>
          <a:off x="7883840" y="4017640"/>
          <a:ext cx="2544113" cy="869914"/>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604389177"/>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505E84F7-849C-461F-9AED-8ECCF4F8532A}"/>
              </a:ext>
            </a:extLst>
          </p:cNvPr>
          <p:cNvSpPr/>
          <p:nvPr/>
        </p:nvSpPr>
        <p:spPr>
          <a:xfrm>
            <a:off x="407368" y="548680"/>
            <a:ext cx="1072919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7368" y="1124744"/>
            <a:ext cx="11449272" cy="1138773"/>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8" name="Rectangle 7">
            <a:extLst>
              <a:ext uri="{FF2B5EF4-FFF2-40B4-BE49-F238E27FC236}">
                <a16:creationId xmlns:a16="http://schemas.microsoft.com/office/drawing/2014/main" id="{C3EC3293-8ACD-48E0-982B-8450DAE1E19F}"/>
              </a:ext>
            </a:extLst>
          </p:cNvPr>
          <p:cNvSpPr/>
          <p:nvPr/>
        </p:nvSpPr>
        <p:spPr>
          <a:xfrm>
            <a:off x="119336" y="2388076"/>
            <a:ext cx="11619168" cy="1184940"/>
          </a:xfrm>
          <a:prstGeom prst="rect">
            <a:avLst/>
          </a:prstGeom>
        </p:spPr>
        <p:txBody>
          <a:bodyPr wrap="square">
            <a:spAutoFit/>
          </a:bodyPr>
          <a:lstStyle/>
          <a:p>
            <a:pPr marL="285750" indent="-285750">
              <a:buFont typeface="Arial" panose="020B0604020202020204" pitchFamily="34" charset="0"/>
              <a:buChar char="•"/>
            </a:pP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sz="1600"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sz="1600"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sz="1600" dirty="0">
                <a:latin typeface="Arial" panose="020B0604020202020204" pitchFamily="34" charset="0"/>
                <a:cs typeface="Arial" panose="020B0604020202020204" pitchFamily="34" charset="0"/>
              </a:rPr>
              <a:t>OLDBOOK 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sz="1600"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NOT</a:t>
            </a:r>
            <a:r>
              <a:rPr lang="en-IN" sz="1600"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sz="1600"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sz="1600" dirty="0">
                <a:latin typeface="Arial" panose="020B0604020202020204" pitchFamily="34" charset="0"/>
                <a:cs typeface="Arial" panose="020B0604020202020204" pitchFamily="34" charset="0"/>
              </a:rPr>
              <a:t>NEWBOOK N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sz="1600" dirty="0">
                <a:latin typeface="Arial" panose="020B0604020202020204" pitchFamily="34" charset="0"/>
                <a:cs typeface="Arial" panose="020B0604020202020204" pitchFamily="34" charset="0"/>
              </a:rPr>
              <a:t>O.ID = N.ID </a:t>
            </a:r>
            <a:r>
              <a:rPr lang="en-US" sz="1600" dirty="0">
                <a:solidFill>
                  <a:schemeClr val="accent5">
                    <a:lumMod val="50000"/>
                  </a:schemeClr>
                </a:solidFill>
                <a:latin typeface="Arial" panose="020B0604020202020204" pitchFamily="34" charset="0"/>
                <a:cs typeface="Arial" panose="020B0604020202020204" pitchFamily="34" charset="0"/>
              </a:rPr>
              <a:t>AND</a:t>
            </a:r>
            <a:r>
              <a:rPr lang="en-US" sz="1600" dirty="0">
                <a:latin typeface="Arial" panose="020B0604020202020204" pitchFamily="34" charset="0"/>
                <a:cs typeface="Arial" panose="020B0604020202020204" pitchFamily="34" charset="0"/>
              </a:rPr>
              <a:t> O.NAME = N.NAME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7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sz="1600"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sz="1600"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sz="1600" dirty="0">
                <a:latin typeface="Arial" panose="020B0604020202020204" pitchFamily="34" charset="0"/>
                <a:cs typeface="Arial" panose="020B0604020202020204" pitchFamily="34" charset="0"/>
              </a:rPr>
              <a:t>NEWBOOK N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sz="1600"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NOT</a:t>
            </a:r>
            <a:r>
              <a:rPr lang="en-IN" sz="1600"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sz="1600"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sz="1600" dirty="0">
                <a:latin typeface="Arial" panose="020B0604020202020204" pitchFamily="34" charset="0"/>
                <a:cs typeface="Arial" panose="020B0604020202020204" pitchFamily="34" charset="0"/>
              </a:rPr>
              <a:t>OLDBOOK 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sz="1600" dirty="0">
                <a:latin typeface="Arial" panose="020B0604020202020204" pitchFamily="34" charset="0"/>
                <a:cs typeface="Arial" panose="020B0604020202020204" pitchFamily="34" charset="0"/>
              </a:rPr>
              <a:t>O.ID = N.ID </a:t>
            </a:r>
            <a:r>
              <a:rPr lang="en-US" sz="1600" dirty="0">
                <a:solidFill>
                  <a:schemeClr val="accent5">
                    <a:lumMod val="50000"/>
                  </a:schemeClr>
                </a:solidFill>
                <a:latin typeface="Arial" panose="020B0604020202020204" pitchFamily="34" charset="0"/>
                <a:cs typeface="Arial" panose="020B0604020202020204" pitchFamily="34" charset="0"/>
              </a:rPr>
              <a:t>AND</a:t>
            </a:r>
            <a:r>
              <a:rPr lang="en-US" sz="1600" dirty="0">
                <a:latin typeface="Arial" panose="020B0604020202020204" pitchFamily="34" charset="0"/>
                <a:cs typeface="Arial" panose="020B0604020202020204" pitchFamily="34" charset="0"/>
              </a:rPr>
              <a:t> O.NAME = N.NAME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p:txBody>
      </p:sp>
      <p:graphicFrame>
        <p:nvGraphicFramePr>
          <p:cNvPr id="9" name="Table 8">
            <a:extLst>
              <a:ext uri="{FF2B5EF4-FFF2-40B4-BE49-F238E27FC236}">
                <a16:creationId xmlns:a16="http://schemas.microsoft.com/office/drawing/2014/main" id="{AEEE1631-F1B3-46E4-BA95-BE21424928C1}"/>
              </a:ext>
            </a:extLst>
          </p:cNvPr>
          <p:cNvGraphicFramePr>
            <a:graphicFrameLocks noGrp="1"/>
          </p:cNvGraphicFramePr>
          <p:nvPr>
            <p:extLst>
              <p:ext uri="{D42A27DB-BD31-4B8C-83A1-F6EECF244321}">
                <p14:modId xmlns:p14="http://schemas.microsoft.com/office/powerpoint/2010/main" val="2520347816"/>
              </p:ext>
            </p:extLst>
          </p:nvPr>
        </p:nvGraphicFramePr>
        <p:xfrm>
          <a:off x="1551898" y="3861048"/>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10" name="Table 9">
            <a:extLst>
              <a:ext uri="{FF2B5EF4-FFF2-40B4-BE49-F238E27FC236}">
                <a16:creationId xmlns:a16="http://schemas.microsoft.com/office/drawing/2014/main" id="{DE66AF03-3F73-4105-B018-9A162133A15C}"/>
              </a:ext>
            </a:extLst>
          </p:cNvPr>
          <p:cNvGraphicFramePr>
            <a:graphicFrameLocks noGrp="1"/>
          </p:cNvGraphicFramePr>
          <p:nvPr>
            <p:extLst>
              <p:ext uri="{D42A27DB-BD31-4B8C-83A1-F6EECF244321}">
                <p14:modId xmlns:p14="http://schemas.microsoft.com/office/powerpoint/2010/main" val="2498897164"/>
              </p:ext>
            </p:extLst>
          </p:nvPr>
        </p:nvGraphicFramePr>
        <p:xfrm>
          <a:off x="4632155" y="3861050"/>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1" name="TextBox 10">
            <a:extLst>
              <a:ext uri="{FF2B5EF4-FFF2-40B4-BE49-F238E27FC236}">
                <a16:creationId xmlns:a16="http://schemas.microsoft.com/office/drawing/2014/main" id="{8EFAD813-A175-4302-BF79-71ACFBFD9F34}"/>
              </a:ext>
            </a:extLst>
          </p:cNvPr>
          <p:cNvSpPr txBox="1"/>
          <p:nvPr/>
        </p:nvSpPr>
        <p:spPr>
          <a:xfrm>
            <a:off x="4098825" y="3876658"/>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MINUS</a:t>
            </a:r>
          </a:p>
        </p:txBody>
      </p:sp>
      <p:sp>
        <p:nvSpPr>
          <p:cNvPr id="12" name="TextBox 11">
            <a:extLst>
              <a:ext uri="{FF2B5EF4-FFF2-40B4-BE49-F238E27FC236}">
                <a16:creationId xmlns:a16="http://schemas.microsoft.com/office/drawing/2014/main" id="{09827413-9A30-4EEB-A08C-25BBEE679F34}"/>
              </a:ext>
            </a:extLst>
          </p:cNvPr>
          <p:cNvSpPr txBox="1"/>
          <p:nvPr/>
        </p:nvSpPr>
        <p:spPr>
          <a:xfrm>
            <a:off x="7298807" y="4562458"/>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3" name="Table 12">
            <a:extLst>
              <a:ext uri="{FF2B5EF4-FFF2-40B4-BE49-F238E27FC236}">
                <a16:creationId xmlns:a16="http://schemas.microsoft.com/office/drawing/2014/main" id="{35EB7DE8-7E01-4DA5-A1AE-4E77E2BDFBCE}"/>
              </a:ext>
            </a:extLst>
          </p:cNvPr>
          <p:cNvGraphicFramePr>
            <a:graphicFrameLocks noGrp="1"/>
          </p:cNvGraphicFramePr>
          <p:nvPr>
            <p:extLst>
              <p:ext uri="{D42A27DB-BD31-4B8C-83A1-F6EECF244321}">
                <p14:modId xmlns:p14="http://schemas.microsoft.com/office/powerpoint/2010/main" val="4273615911"/>
              </p:ext>
            </p:extLst>
          </p:nvPr>
        </p:nvGraphicFramePr>
        <p:xfrm>
          <a:off x="7856720" y="3858419"/>
          <a:ext cx="2544113" cy="1637485"/>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5"/>
                  </a:ext>
                </a:extLst>
              </a:tr>
            </a:tbl>
          </a:graphicData>
        </a:graphic>
      </p:graphicFrame>
      <p:sp>
        <p:nvSpPr>
          <p:cNvPr id="14" name="TextBox 13">
            <a:extLst>
              <a:ext uri="{FF2B5EF4-FFF2-40B4-BE49-F238E27FC236}">
                <a16:creationId xmlns:a16="http://schemas.microsoft.com/office/drawing/2014/main" id="{FAFFD8A0-6919-4EED-8E18-6C0602E4E000}"/>
              </a:ext>
            </a:extLst>
          </p:cNvPr>
          <p:cNvSpPr txBox="1"/>
          <p:nvPr/>
        </p:nvSpPr>
        <p:spPr>
          <a:xfrm>
            <a:off x="7287923" y="5934058"/>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5" name="Table 14">
            <a:extLst>
              <a:ext uri="{FF2B5EF4-FFF2-40B4-BE49-F238E27FC236}">
                <a16:creationId xmlns:a16="http://schemas.microsoft.com/office/drawing/2014/main" id="{B3159F3F-3368-44B0-8E0A-993CF6EB2225}"/>
              </a:ext>
            </a:extLst>
          </p:cNvPr>
          <p:cNvGraphicFramePr>
            <a:graphicFrameLocks noGrp="1"/>
          </p:cNvGraphicFramePr>
          <p:nvPr>
            <p:extLst>
              <p:ext uri="{D42A27DB-BD31-4B8C-83A1-F6EECF244321}">
                <p14:modId xmlns:p14="http://schemas.microsoft.com/office/powerpoint/2010/main" val="346120121"/>
              </p:ext>
            </p:extLst>
          </p:nvPr>
        </p:nvGraphicFramePr>
        <p:xfrm>
          <a:off x="7845836" y="5611019"/>
          <a:ext cx="2544113" cy="1125771"/>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944958051"/>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690814"/>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graphicFrame>
        <p:nvGraphicFramePr>
          <p:cNvPr id="6" name="Table 5"/>
          <p:cNvGraphicFramePr>
            <a:graphicFrameLocks noGrp="1"/>
          </p:cNvGraphicFramePr>
          <p:nvPr/>
        </p:nvGraphicFramePr>
        <p:xfrm>
          <a:off x="1663386" y="3217554"/>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8" name="Table 7"/>
          <p:cNvGraphicFramePr>
            <a:graphicFrameLocks noGrp="1"/>
          </p:cNvGraphicFramePr>
          <p:nvPr/>
        </p:nvGraphicFramePr>
        <p:xfrm>
          <a:off x="4743644" y="3217557"/>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0" name="TextBox 9"/>
          <p:cNvSpPr txBox="1"/>
          <p:nvPr/>
        </p:nvSpPr>
        <p:spPr>
          <a:xfrm>
            <a:off x="4210314" y="3233165"/>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MINUS</a:t>
            </a:r>
          </a:p>
        </p:txBody>
      </p:sp>
      <p:sp>
        <p:nvSpPr>
          <p:cNvPr id="11" name="TextBox 10"/>
          <p:cNvSpPr txBox="1"/>
          <p:nvPr/>
        </p:nvSpPr>
        <p:spPr>
          <a:xfrm>
            <a:off x="7410295" y="3918965"/>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2" name="Table 11"/>
          <p:cNvGraphicFramePr>
            <a:graphicFrameLocks noGrp="1"/>
          </p:cNvGraphicFramePr>
          <p:nvPr/>
        </p:nvGraphicFramePr>
        <p:xfrm>
          <a:off x="7968209" y="3214926"/>
          <a:ext cx="2544113" cy="1637485"/>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5"/>
                  </a:ext>
                </a:extLst>
              </a:tr>
            </a:tbl>
          </a:graphicData>
        </a:graphic>
      </p:graphicFrame>
      <p:sp>
        <p:nvSpPr>
          <p:cNvPr id="13" name="Rectangle 12"/>
          <p:cNvSpPr/>
          <p:nvPr/>
        </p:nvSpPr>
        <p:spPr>
          <a:xfrm>
            <a:off x="119336" y="1358231"/>
            <a:ext cx="11619168"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OLDBOOK O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NEWBOOK N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cs typeface="Arial" panose="020B0604020202020204" pitchFamily="34" charset="0"/>
              </a:rPr>
              <a:t>O.ID = N.ID </a:t>
            </a:r>
            <a:r>
              <a:rPr lang="en-US" dirty="0">
                <a:solidFill>
                  <a:schemeClr val="accent5">
                    <a:lumMod val="50000"/>
                  </a:schemeClr>
                </a:solidFill>
                <a:latin typeface="Arial" panose="020B0604020202020204" pitchFamily="34" charset="0"/>
                <a:cs typeface="Arial" panose="020B0604020202020204" pitchFamily="34" charset="0"/>
              </a:rPr>
              <a:t>AND</a:t>
            </a:r>
            <a:r>
              <a:rPr lang="en-US" dirty="0">
                <a:latin typeface="Arial" panose="020B0604020202020204" pitchFamily="34" charset="0"/>
                <a:cs typeface="Arial" panose="020B0604020202020204" pitchFamily="34" charset="0"/>
              </a:rPr>
              <a:t>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NEWBOOK N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OLDBOOK O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cs typeface="Arial" panose="020B0604020202020204" pitchFamily="34" charset="0"/>
              </a:rPr>
              <a:t>O.ID = N.ID </a:t>
            </a:r>
            <a:r>
              <a:rPr lang="en-US" dirty="0">
                <a:solidFill>
                  <a:schemeClr val="accent5">
                    <a:lumMod val="50000"/>
                  </a:schemeClr>
                </a:solidFill>
                <a:latin typeface="Arial" panose="020B0604020202020204" pitchFamily="34" charset="0"/>
                <a:cs typeface="Arial" panose="020B0604020202020204" pitchFamily="34" charset="0"/>
              </a:rPr>
              <a:t>AND</a:t>
            </a:r>
            <a:r>
              <a:rPr lang="en-US" dirty="0">
                <a:latin typeface="Arial" panose="020B0604020202020204" pitchFamily="34" charset="0"/>
                <a:cs typeface="Arial" panose="020B0604020202020204" pitchFamily="34" charset="0"/>
              </a:rPr>
              <a:t>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4" name="TextBox 13"/>
          <p:cNvSpPr txBox="1"/>
          <p:nvPr/>
        </p:nvSpPr>
        <p:spPr>
          <a:xfrm>
            <a:off x="7399411" y="5290565"/>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5" name="Table 14"/>
          <p:cNvGraphicFramePr>
            <a:graphicFrameLocks noGrp="1"/>
          </p:cNvGraphicFramePr>
          <p:nvPr/>
        </p:nvGraphicFramePr>
        <p:xfrm>
          <a:off x="7957325" y="4967526"/>
          <a:ext cx="2544113" cy="1125771"/>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676484437"/>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33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1676400" y="1563469"/>
            <a:ext cx="8839200" cy="400110"/>
          </a:xfrm>
          <a:prstGeom prst="rect">
            <a:avLst/>
          </a:prstGeom>
        </p:spPr>
        <p:txBody>
          <a:bodyPr wrap="square">
            <a:spAutoFit/>
          </a:bodyPr>
          <a:lstStyle/>
          <a:p>
            <a:r>
              <a:rPr lang="en-IN" sz="2000" dirty="0">
                <a:solidFill>
                  <a:srgbClr val="0077AA"/>
                </a:solidFill>
                <a:latin typeface="Liberation Mono"/>
              </a:rPr>
              <a:t>CREATE TABLE [IF NOT EXISTS] new_tbl LIKE orig_tbl;</a:t>
            </a:r>
            <a:endParaRPr lang="en-US" sz="2000" dirty="0">
              <a:solidFill>
                <a:srgbClr val="0077AA"/>
              </a:solidFill>
              <a:latin typeface="Liberation Mono"/>
            </a:endParaRPr>
          </a:p>
        </p:txBody>
      </p:sp>
      <p:sp>
        <p:nvSpPr>
          <p:cNvPr id="8" name="Rectangle 7"/>
          <p:cNvSpPr/>
          <p:nvPr/>
        </p:nvSpPr>
        <p:spPr>
          <a:xfrm>
            <a:off x="1600200" y="3352800"/>
            <a:ext cx="89916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 TABLE</a:t>
            </a:r>
            <a:r>
              <a:rPr lang="en-IN" dirty="0">
                <a:latin typeface="Arial" panose="020B0604020202020204" pitchFamily="34" charset="0"/>
                <a:cs typeface="Arial" panose="020B0604020202020204" pitchFamily="34" charset="0"/>
              </a:rPr>
              <a:t> 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EMP;</a:t>
            </a:r>
          </a:p>
        </p:txBody>
      </p:sp>
      <p:sp>
        <p:nvSpPr>
          <p:cNvPr id="6" name="Rectangle 5"/>
          <p:cNvSpPr/>
          <p:nvPr/>
        </p:nvSpPr>
        <p:spPr>
          <a:xfrm>
            <a:off x="1600200" y="2057400"/>
            <a:ext cx="8991600" cy="923330"/>
          </a:xfrm>
          <a:prstGeom prst="rect">
            <a:avLst/>
          </a:prstGeom>
          <a:solidFill>
            <a:schemeClr val="accent4">
              <a:lumMod val="75000"/>
            </a:schemeClr>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3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3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1676400" y="1563469"/>
            <a:ext cx="8839200"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8" name="Rectangle 7"/>
          <p:cNvSpPr/>
          <p:nvPr/>
        </p:nvSpPr>
        <p:spPr>
          <a:xfrm>
            <a:off x="1600200" y="4309646"/>
            <a:ext cx="89916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TEMPORARY</a:t>
            </a:r>
            <a:r>
              <a:rPr lang="en-IN" dirty="0">
                <a:solidFill>
                  <a:srgbClr val="298AE5"/>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EMP;</a:t>
            </a:r>
          </a:p>
        </p:txBody>
      </p:sp>
      <p:sp>
        <p:nvSpPr>
          <p:cNvPr id="6" name="Rectangle 5"/>
          <p:cNvSpPr/>
          <p:nvPr/>
        </p:nvSpPr>
        <p:spPr>
          <a:xfrm>
            <a:off x="1600200" y="2057400"/>
            <a:ext cx="8991600" cy="923330"/>
          </a:xfrm>
          <a:prstGeom prst="rect">
            <a:avLst/>
          </a:prstGeom>
          <a:solidFill>
            <a:schemeClr val="accent4">
              <a:lumMod val="75000"/>
            </a:schemeClr>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1600200" y="3048000"/>
            <a:ext cx="8991600" cy="923330"/>
          </a:xfrm>
          <a:prstGeom prst="rect">
            <a:avLst/>
          </a:prstGeom>
          <a:solidFill>
            <a:schemeClr val="accent4">
              <a:lumMod val="75000"/>
            </a:schemeClr>
          </a:solid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1600200" y="47244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335360" y="1321238"/>
            <a:ext cx="11521280" cy="34778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Simple / Atomic Attribute       --VS--        Composite Attribute</a:t>
            </a:r>
            <a:endParaRPr lang="en-US" sz="20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pPr>
            <a:r>
              <a:rPr lang="en-US" sz="2000" b="1" dirty="0">
                <a:solidFill>
                  <a:schemeClr val="bg2">
                    <a:lumMod val="50000"/>
                  </a:schemeClr>
                </a:solidFill>
                <a:latin typeface="Arial" pitchFamily="34" charset="0"/>
                <a:ea typeface="MS Mincho" pitchFamily="49" charset="-128"/>
                <a:cs typeface="Arial" pitchFamily="34" charset="0"/>
              </a:rPr>
              <a:t>  </a:t>
            </a:r>
            <a:r>
              <a:rPr lang="en-US" sz="2000" dirty="0">
                <a:solidFill>
                  <a:schemeClr val="bg2">
                    <a:lumMod val="50000"/>
                  </a:schemeClr>
                </a:solidFill>
                <a:latin typeface="Arial" pitchFamily="34" charset="0"/>
                <a:ea typeface="MS Mincho" pitchFamily="49" charset="-128"/>
                <a:cs typeface="Arial" pitchFamily="34" charset="0"/>
              </a:rPr>
              <a:t>(Can’t be divided further)                            (Can be divided further)</a:t>
            </a:r>
          </a:p>
          <a:p>
            <a:pPr eaLnBrk="0" fontAlgn="base" hangingPunct="0">
              <a:spcBef>
                <a:spcPct val="0"/>
              </a:spcBef>
              <a:spcAft>
                <a:spcPct val="0"/>
              </a:spcAft>
            </a:pPr>
            <a:endParaRPr lang="en-US" sz="20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Single Value Attribute             --VS--        Multi Valued Attribute </a:t>
            </a:r>
            <a:endParaRPr lang="en-US" sz="20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pPr>
            <a:r>
              <a:rPr lang="en-US" sz="2000" dirty="0">
                <a:solidFill>
                  <a:schemeClr val="bg2">
                    <a:lumMod val="50000"/>
                  </a:schemeClr>
                </a:solidFill>
                <a:latin typeface="Arial" pitchFamily="34" charset="0"/>
                <a:ea typeface="MS Mincho" pitchFamily="49" charset="-128"/>
                <a:cs typeface="Arial" pitchFamily="34" charset="0"/>
              </a:rPr>
              <a:t>  (Only One value) 		                  (Multiple values)</a:t>
            </a:r>
          </a:p>
          <a:p>
            <a:pPr eaLnBrk="0" fontAlgn="base" hangingPunct="0">
              <a:spcBef>
                <a:spcPct val="0"/>
              </a:spcBef>
              <a:spcAft>
                <a:spcPct val="0"/>
              </a:spcAft>
            </a:pPr>
            <a:r>
              <a:rPr lang="en-US" sz="2000" dirty="0">
                <a:solidFill>
                  <a:schemeClr val="bg2">
                    <a:lumMod val="50000"/>
                  </a:schemeClr>
                </a:solidFill>
                <a:latin typeface="Arial" pitchFamily="34" charset="0"/>
                <a:ea typeface="MS Mincho" pitchFamily="49" charset="-128"/>
                <a:cs typeface="Arial" pitchFamily="34" charset="0"/>
              </a:rPr>
              <a:t>	</a:t>
            </a:r>
            <a:endParaRPr lang="en-US" sz="20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Stored Attribute                       --VS--        Derived Attribute</a:t>
            </a:r>
            <a:endParaRPr lang="en-US" sz="2000" dirty="0">
              <a:solidFill>
                <a:schemeClr val="bg2">
                  <a:lumMod val="50000"/>
                </a:schemeClr>
              </a:solidFill>
              <a:latin typeface="Arial" pitchFamily="34" charset="0"/>
              <a:cs typeface="Arial" pitchFamily="34" charset="0"/>
            </a:endParaRPr>
          </a:p>
          <a:p>
            <a:pPr lvl="0" eaLnBrk="0" fontAlgn="base" hangingPunct="0">
              <a:spcBef>
                <a:spcPct val="0"/>
              </a:spcBef>
              <a:spcAft>
                <a:spcPct val="0"/>
              </a:spcAft>
            </a:pPr>
            <a:r>
              <a:rPr lang="en-US" sz="2000" dirty="0">
                <a:solidFill>
                  <a:schemeClr val="bg2">
                    <a:lumMod val="50000"/>
                  </a:schemeClr>
                </a:solidFill>
                <a:latin typeface="Arial" pitchFamily="34" charset="0"/>
                <a:ea typeface="MS Mincho" pitchFamily="49" charset="-128"/>
                <a:cs typeface="Arial" pitchFamily="34" charset="0"/>
              </a:rPr>
              <a:t>  (Only One value)			     (Virtual)</a:t>
            </a:r>
          </a:p>
          <a:p>
            <a:pPr eaLnBrk="0" fontAlgn="base" hangingPunct="0">
              <a:spcBef>
                <a:spcPct val="0"/>
              </a:spcBef>
              <a:spcAft>
                <a:spcPct val="0"/>
              </a:spcAft>
            </a:pPr>
            <a:endParaRPr lang="en-US" sz="20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Complex Attribute </a:t>
            </a:r>
          </a:p>
          <a:p>
            <a:pPr eaLnBrk="0" fontAlgn="base" hangingPunct="0">
              <a:spcBef>
                <a:spcPct val="0"/>
              </a:spcBef>
              <a:spcAft>
                <a:spcPct val="0"/>
              </a:spcAft>
            </a:pPr>
            <a:r>
              <a:rPr lang="en-US" sz="2000" b="1" dirty="0">
                <a:solidFill>
                  <a:schemeClr val="bg2">
                    <a:lumMod val="50000"/>
                  </a:schemeClr>
                </a:solidFill>
                <a:latin typeface="Arial" pitchFamily="34" charset="0"/>
                <a:ea typeface="MS Mincho" pitchFamily="49" charset="-128"/>
                <a:cs typeface="Arial" pitchFamily="34" charset="0"/>
              </a:rPr>
              <a:t>  </a:t>
            </a:r>
            <a:r>
              <a:rPr lang="en-US" sz="2000" dirty="0">
                <a:solidFill>
                  <a:schemeClr val="bg2">
                    <a:lumMod val="50000"/>
                  </a:schemeClr>
                </a:solidFill>
                <a:latin typeface="Arial" pitchFamily="34" charset="0"/>
                <a:ea typeface="MS Mincho" pitchFamily="49" charset="-128"/>
                <a:cs typeface="Arial" pitchFamily="34" charset="0"/>
              </a:rPr>
              <a:t>(Composite &amp; Multivalued)</a:t>
            </a:r>
            <a:endParaRPr lang="en-US" sz="2000" dirty="0">
              <a:solidFill>
                <a:schemeClr val="bg2">
                  <a:lumMod val="50000"/>
                </a:schemeClr>
              </a:solidFill>
              <a:latin typeface="Arial" pitchFamily="34" charset="0"/>
              <a:cs typeface="Arial" pitchFamily="34" charset="0"/>
            </a:endParaRPr>
          </a:p>
        </p:txBody>
      </p:sp>
      <p:sp>
        <p:nvSpPr>
          <p:cNvPr id="5" name="Rectangle 4"/>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34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1676400" y="1563469"/>
            <a:ext cx="8839200" cy="400110"/>
          </a:xfrm>
          <a:prstGeom prst="rect">
            <a:avLst/>
          </a:prstGeom>
        </p:spPr>
        <p:txBody>
          <a:bodyPr wrap="square">
            <a:spAutoFit/>
          </a:bodyPr>
          <a:lstStyle/>
          <a:p>
            <a:r>
              <a:rPr lang="en-IN" sz="2000" dirty="0">
                <a:solidFill>
                  <a:srgbClr val="0077AA"/>
                </a:solidFill>
                <a:latin typeface="Liberation Mono"/>
              </a:rPr>
              <a:t>CREATE TABLE new_tbl [AS] SELECT * FROM orig_tbl;</a:t>
            </a:r>
            <a:endParaRPr lang="en-US" sz="2000" dirty="0">
              <a:solidFill>
                <a:srgbClr val="0077AA"/>
              </a:solidFill>
              <a:latin typeface="Liberation Mono"/>
            </a:endParaRPr>
          </a:p>
        </p:txBody>
      </p:sp>
      <p:sp>
        <p:nvSpPr>
          <p:cNvPr id="8" name="Rectangle 7"/>
          <p:cNvSpPr/>
          <p:nvPr/>
        </p:nvSpPr>
        <p:spPr>
          <a:xfrm>
            <a:off x="1600200" y="3048001"/>
            <a:ext cx="8991600"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latin typeface="Arial" panose="020B0604020202020204" pitchFamily="34" charset="0"/>
                <a:ea typeface="Times New Roman" panose="02020603050405020304" pitchFamily="18"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(ID INT)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latin typeface="Arial" panose="020B0604020202020204" pitchFamily="34" charset="0"/>
                <a:ea typeface="Times New Roman" panose="02020603050405020304" pitchFamily="18"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1+1, ENAME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latin typeface="Arial" panose="020B0604020202020204" pitchFamily="34" charset="0"/>
                <a:ea typeface="Times New Roman" panose="02020603050405020304" pitchFamily="18"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1+1 R1, ENAME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latin typeface="Arial" panose="020B0604020202020204" pitchFamily="34" charset="0"/>
                <a:ea typeface="Times New Roman" panose="02020603050405020304" pitchFamily="18"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WHERE 1=2</a:t>
            </a:r>
            <a:r>
              <a:rPr lang="en-IN" dirty="0">
                <a:latin typeface="Arial" panose="020B0604020202020204" pitchFamily="34" charset="0"/>
                <a:cs typeface="Arial" panose="020B0604020202020204" pitchFamily="34" charset="0"/>
              </a:rPr>
              <a:t>;</a:t>
            </a:r>
          </a:p>
        </p:txBody>
      </p:sp>
      <p:sp>
        <p:nvSpPr>
          <p:cNvPr id="9" name="Rectangle 8"/>
          <p:cNvSpPr/>
          <p:nvPr/>
        </p:nvSpPr>
        <p:spPr>
          <a:xfrm>
            <a:off x="1600200" y="2057400"/>
            <a:ext cx="8991600" cy="923330"/>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1714500" y="5715001"/>
            <a:ext cx="8763000" cy="353943"/>
          </a:xfrm>
          <a:prstGeom prst="rect">
            <a:avLst/>
          </a:prstGeom>
          <a:solidFill>
            <a:schemeClr val="accent2">
              <a:lumMod val="75000"/>
            </a:schemeClr>
          </a:solidFill>
        </p:spPr>
        <p:txBody>
          <a:bodyPr wrap="square">
            <a:spAutoFit/>
          </a:bodyPr>
          <a:lstStyle/>
          <a:p>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34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34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400" y="1524000"/>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1600200" y="4286072"/>
            <a:ext cx="899160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START TRANSACTION READ ONLY;</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INSERT DEPT values (60, 'HRD', 'Pune' );</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COMMIT</a:t>
            </a:r>
          </a:p>
        </p:txBody>
      </p:sp>
      <p:sp>
        <p:nvSpPr>
          <p:cNvPr id="6" name="Rectangle 5"/>
          <p:cNvSpPr/>
          <p:nvPr/>
        </p:nvSpPr>
        <p:spPr>
          <a:xfrm>
            <a:off x="1600200" y="3581401"/>
            <a:ext cx="8991600" cy="646331"/>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3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400" y="1524001"/>
            <a:ext cx="8839200"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1600200" y="3581401"/>
            <a:ext cx="8991600" cy="115467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BEGIN WORK</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INSERT</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(60, 'HRD', 'Pune' );</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COMMIT WORK</a:t>
            </a:r>
          </a:p>
        </p:txBody>
      </p:sp>
      <p:sp>
        <p:nvSpPr>
          <p:cNvPr id="6" name="Rectangle 5"/>
          <p:cNvSpPr/>
          <p:nvPr/>
        </p:nvSpPr>
        <p:spPr>
          <a:xfrm>
            <a:off x="1600200" y="2873515"/>
            <a:ext cx="8991600" cy="646331"/>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9" name="Rectangle 8"/>
          <p:cNvSpPr/>
          <p:nvPr/>
        </p:nvSpPr>
        <p:spPr>
          <a:xfrm>
            <a:off x="1676400" y="5029200"/>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SET autocommit = {0 | 1}    0 - </a:t>
            </a:r>
            <a:r>
              <a:rPr lang="en-US" dirty="0">
                <a:solidFill>
                  <a:srgbClr val="298AE5"/>
                </a:solidFill>
                <a:latin typeface="Arial" panose="020B0604020202020204" pitchFamily="34" charset="0"/>
                <a:cs typeface="Arial" panose="020B0604020202020204" pitchFamily="34" charset="0"/>
              </a:rPr>
              <a:t>disable; 1 - enable</a:t>
            </a:r>
          </a:p>
        </p:txBody>
      </p:sp>
      <p:sp>
        <p:nvSpPr>
          <p:cNvPr id="10" name="Rectangle 9"/>
          <p:cNvSpPr/>
          <p:nvPr/>
        </p:nvSpPr>
        <p:spPr>
          <a:xfrm>
            <a:off x="1676401" y="5599837"/>
            <a:ext cx="2917273" cy="369332"/>
          </a:xfrm>
          <a:prstGeom prst="rect">
            <a:avLst/>
          </a:prstGeom>
        </p:spPr>
        <p:txBody>
          <a:bodyPr wrap="non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dirty="0"/>
              <a:t> </a:t>
            </a:r>
            <a:r>
              <a:rPr lang="en-IN" sz="1600" dirty="0">
                <a:solidFill>
                  <a:srgbClr val="DD4A68"/>
                </a:solidFill>
                <a:latin typeface="Arial" panose="020B0604020202020204" pitchFamily="34" charset="0"/>
                <a:ea typeface="Times New Roman" panose="02020603050405020304" pitchFamily="18" charset="0"/>
              </a:rPr>
              <a:t>@@AUTOCOMMIT;</a:t>
            </a:r>
          </a:p>
        </p:txBody>
      </p:sp>
    </p:spTree>
    <p:extLst>
      <p:ext uri="{BB962C8B-B14F-4D97-AF65-F5344CB8AC3E}">
        <p14:creationId xmlns:p14="http://schemas.microsoft.com/office/powerpoint/2010/main" val="556562057"/>
      </p:ext>
    </p:extLst>
  </p:cSld>
  <p:clrMapOvr>
    <a:masterClrMapping/>
  </p:clrMapOvr>
  <p:transition/>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93727" y="725907"/>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VALUES</a:t>
            </a:r>
          </a:p>
        </p:txBody>
      </p:sp>
      <p:sp>
        <p:nvSpPr>
          <p:cNvPr id="7" name="Rectangle 6"/>
          <p:cNvSpPr/>
          <p:nvPr/>
        </p:nvSpPr>
        <p:spPr>
          <a:xfrm>
            <a:off x="407368" y="1447800"/>
            <a:ext cx="11449272" cy="707886"/>
          </a:xfrm>
          <a:prstGeom prst="rect">
            <a:avLst/>
          </a:prstGeom>
        </p:spPr>
        <p:txBody>
          <a:bodyPr wrap="square">
            <a:spAutoFit/>
          </a:bodyPr>
          <a:lstStyle/>
          <a:p>
            <a:r>
              <a:rPr lang="en-IN" sz="2000" dirty="0">
                <a:solidFill>
                  <a:srgbClr val="0077AA"/>
                </a:solidFill>
                <a:latin typeface="Liberation Mono"/>
              </a:rPr>
              <a:t>INSERT [INTO] tbl_name [(col_name,...)] {VALUES | VALUE} ({expr | DEFAULT}, ...) , (...), ... [ON DUPLICATE KEY UPDATE assignment_list]</a:t>
            </a:r>
            <a:endParaRPr lang="en-US" sz="2000" dirty="0">
              <a:solidFill>
                <a:srgbClr val="0077AA"/>
              </a:solidFill>
              <a:latin typeface="Liberation Mono"/>
            </a:endParaRPr>
          </a:p>
        </p:txBody>
      </p:sp>
      <p:sp>
        <p:nvSpPr>
          <p:cNvPr id="6" name="Rectangle 5"/>
          <p:cNvSpPr/>
          <p:nvPr/>
        </p:nvSpPr>
        <p:spPr>
          <a:xfrm>
            <a:off x="407368" y="2340114"/>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192948"/>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Tree>
    <p:extLst>
      <p:ext uri="{BB962C8B-B14F-4D97-AF65-F5344CB8AC3E}">
        <p14:creationId xmlns:p14="http://schemas.microsoft.com/office/powerpoint/2010/main" val="2779365987"/>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transition/>
</p:sld>
</file>

<file path=ppt/slides/slide3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923330"/>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1595406" y="4657564"/>
            <a:ext cx="8858312" cy="1200329"/>
          </a:xfrm>
          <a:prstGeom prst="rect">
            <a:avLst/>
          </a:prstGeom>
        </p:spPr>
        <p:txBody>
          <a:bodyPr wrap="square">
            <a:spAutoFit/>
          </a:bodyPr>
          <a:lstStyle/>
          <a:p>
            <a:r>
              <a:rPr lang="en-US" dirty="0">
                <a:solidFill>
                  <a:srgbClr val="0070C0"/>
                </a:solidFill>
                <a:latin typeface="Arial" pitchFamily="34" charset="0"/>
                <a:cs typeface="Arial" pitchFamily="34" charset="0"/>
              </a:rPr>
              <a:t>INSERT INTO </a:t>
            </a:r>
            <a:r>
              <a:rPr lang="en-US" dirty="0">
                <a:latin typeface="Arial" pitchFamily="34" charset="0"/>
                <a:cs typeface="Arial" pitchFamily="34" charset="0"/>
              </a:rPr>
              <a:t>TEMP</a:t>
            </a:r>
            <a:r>
              <a:rPr lang="en-US" dirty="0">
                <a:solidFill>
                  <a:srgbClr val="0070C0"/>
                </a:solidFill>
                <a:latin typeface="Arial" pitchFamily="34" charset="0"/>
                <a:cs typeface="Arial" pitchFamily="34" charset="0"/>
              </a:rPr>
              <a:t> </a:t>
            </a:r>
            <a:r>
              <a:rPr lang="en-US" dirty="0">
                <a:latin typeface="Arial" pitchFamily="34" charset="0"/>
                <a:cs typeface="Arial" pitchFamily="34" charset="0"/>
              </a:rPr>
              <a:t>VALUES(1,"SALEEL1", </a:t>
            </a:r>
            <a:r>
              <a:rPr lang="en-US" dirty="0">
                <a:solidFill>
                  <a:schemeClr val="accent4">
                    <a:lumMod val="50000"/>
                  </a:schemeClr>
                </a:solidFill>
                <a:latin typeface="Arial" pitchFamily="34" charset="0"/>
                <a:cs typeface="Arial" pitchFamily="34" charset="0"/>
              </a:rPr>
              <a:t>AES_ENCRYPT(</a:t>
            </a:r>
            <a:r>
              <a:rPr lang="en-US" dirty="0">
                <a:solidFill>
                  <a:srgbClr val="00B050"/>
                </a:solidFill>
                <a:latin typeface="Arial" pitchFamily="34" charset="0"/>
                <a:cs typeface="Arial" pitchFamily="34" charset="0"/>
              </a:rPr>
              <a:t>'SHARMIN', 'KEY1'</a:t>
            </a:r>
            <a:r>
              <a:rPr lang="en-US" dirty="0">
                <a:solidFill>
                  <a:schemeClr val="accent4">
                    <a:lumMod val="50000"/>
                  </a:schemeClr>
                </a:solidFill>
                <a:latin typeface="Arial" pitchFamily="34" charset="0"/>
                <a:cs typeface="Arial" pitchFamily="34" charset="0"/>
              </a:rPr>
              <a:t>)</a:t>
            </a:r>
            <a:r>
              <a:rPr lang="en-US" dirty="0">
                <a:solidFill>
                  <a:srgbClr val="0070C0"/>
                </a:solidFill>
                <a:latin typeface="Arial" pitchFamily="34" charset="0"/>
                <a:cs typeface="Arial" pitchFamily="34" charset="0"/>
              </a:rPr>
              <a:t>);</a:t>
            </a:r>
          </a:p>
          <a:p>
            <a:endParaRPr lang="en-US" dirty="0">
              <a:solidFill>
                <a:srgbClr val="0070C0"/>
              </a:solidFill>
              <a:latin typeface="Arial" pitchFamily="34" charset="0"/>
              <a:cs typeface="Arial" pitchFamily="34" charset="0"/>
            </a:endParaRPr>
          </a:p>
          <a:p>
            <a:r>
              <a:rPr lang="en-US" dirty="0">
                <a:solidFill>
                  <a:srgbClr val="0070C0"/>
                </a:solidFill>
                <a:latin typeface="Arial" pitchFamily="34" charset="0"/>
                <a:cs typeface="Arial" pitchFamily="34" charset="0"/>
              </a:rPr>
              <a:t>SELECT </a:t>
            </a:r>
            <a:r>
              <a:rPr lang="en-US" dirty="0">
                <a:latin typeface="Arial" pitchFamily="34" charset="0"/>
                <a:cs typeface="Arial" pitchFamily="34" charset="0"/>
              </a:rPr>
              <a:t>ID, ENAME, </a:t>
            </a:r>
            <a:r>
              <a:rPr lang="en-US" dirty="0">
                <a:solidFill>
                  <a:srgbClr val="0070C0"/>
                </a:solidFill>
                <a:latin typeface="Arial" pitchFamily="34" charset="0"/>
                <a:cs typeface="Arial" pitchFamily="34" charset="0"/>
              </a:rPr>
              <a:t>CONVERT(</a:t>
            </a:r>
            <a:r>
              <a:rPr lang="en-US" dirty="0">
                <a:solidFill>
                  <a:schemeClr val="accent4">
                    <a:lumMod val="50000"/>
                  </a:schemeClr>
                </a:solidFill>
                <a:latin typeface="Arial" pitchFamily="34" charset="0"/>
                <a:cs typeface="Arial" pitchFamily="34" charset="0"/>
              </a:rPr>
              <a:t>AES_DECRYPT(</a:t>
            </a:r>
            <a:r>
              <a:rPr lang="en-US" dirty="0">
                <a:latin typeface="Arial" pitchFamily="34" charset="0"/>
                <a:cs typeface="Arial" pitchFamily="34" charset="0"/>
              </a:rPr>
              <a:t>PASSWORD</a:t>
            </a:r>
            <a:r>
              <a:rPr lang="en-US" dirty="0">
                <a:solidFill>
                  <a:srgbClr val="0070C0"/>
                </a:solidFill>
                <a:latin typeface="Arial" pitchFamily="34" charset="0"/>
                <a:cs typeface="Arial" pitchFamily="34" charset="0"/>
              </a:rPr>
              <a:t>, </a:t>
            </a:r>
            <a:r>
              <a:rPr lang="en-US" dirty="0">
                <a:solidFill>
                  <a:srgbClr val="00B050"/>
                </a:solidFill>
                <a:latin typeface="Arial" pitchFamily="34" charset="0"/>
                <a:cs typeface="Arial" pitchFamily="34" charset="0"/>
              </a:rPr>
              <a:t>'KEY1'</a:t>
            </a:r>
            <a:r>
              <a:rPr lang="en-US" dirty="0">
                <a:solidFill>
                  <a:schemeClr val="accent4">
                    <a:lumMod val="50000"/>
                  </a:schemeClr>
                </a:solidFill>
                <a:latin typeface="Arial" pitchFamily="34" charset="0"/>
                <a:cs typeface="Arial" pitchFamily="34" charset="0"/>
              </a:rPr>
              <a:t>)</a:t>
            </a:r>
            <a:r>
              <a:rPr lang="en-US" dirty="0">
                <a:solidFill>
                  <a:srgbClr val="0070C0"/>
                </a:solidFill>
                <a:latin typeface="Arial" pitchFamily="34" charset="0"/>
                <a:cs typeface="Arial" pitchFamily="34" charset="0"/>
              </a:rPr>
              <a:t> USING UTF8) FROM </a:t>
            </a:r>
            <a:r>
              <a:rPr lang="en-US" dirty="0">
                <a:latin typeface="Arial" pitchFamily="34" charset="0"/>
                <a:cs typeface="Arial" pitchFamily="34" charset="0"/>
              </a:rPr>
              <a:t>TEMP;</a:t>
            </a:r>
            <a:endParaRPr lang="en-US" dirty="0">
              <a:solidFill>
                <a:srgbClr val="0070C0"/>
              </a:solidFill>
              <a:latin typeface="Arial" pitchFamily="34" charset="0"/>
              <a:cs typeface="Arial" pitchFamily="34" charset="0"/>
            </a:endParaRPr>
          </a:p>
        </p:txBody>
      </p:sp>
      <p:sp>
        <p:nvSpPr>
          <p:cNvPr id="10" name="Rectangle 9"/>
          <p:cNvSpPr/>
          <p:nvPr/>
        </p:nvSpPr>
        <p:spPr>
          <a:xfrm>
            <a:off x="1666844" y="1800043"/>
            <a:ext cx="8786874" cy="923330"/>
          </a:xfrm>
          <a:prstGeom prst="rect">
            <a:avLst/>
          </a:prstGeom>
        </p:spPr>
        <p:txBody>
          <a:bodyPr wrap="square">
            <a:spAutoFit/>
          </a:bodyPr>
          <a:lstStyle/>
          <a:p>
            <a:r>
              <a:rPr lang="en-US" dirty="0"/>
              <a:t>AES_ENCRYPT() encrypts the string str using the key string key_str and returns a binary string containing the encrypted output. AES_DECRYPT() decrypts the encrypted string crypt_str using the key string key_str and returns the original plaintext string.</a:t>
            </a:r>
          </a:p>
        </p:txBody>
      </p:sp>
      <p:sp>
        <p:nvSpPr>
          <p:cNvPr id="12" name="Rectangle 11"/>
          <p:cNvSpPr/>
          <p:nvPr/>
        </p:nvSpPr>
        <p:spPr>
          <a:xfrm>
            <a:off x="1809721" y="3286125"/>
            <a:ext cx="2828595" cy="874535"/>
          </a:xfrm>
          <a:prstGeom prst="rect">
            <a:avLst/>
          </a:prstGeom>
        </p:spPr>
        <p:txBody>
          <a:bodyPr wrap="none">
            <a:spAutoFit/>
          </a:bodyPr>
          <a:lstStyle/>
          <a:p>
            <a:pPr>
              <a:lnSpc>
                <a:spcPct val="150000"/>
              </a:lnSpc>
            </a:pPr>
            <a:r>
              <a:rPr lang="en-US" dirty="0">
                <a:solidFill>
                  <a:srgbClr val="006C86"/>
                </a:solidFill>
              </a:rPr>
              <a:t>AES_ENCRYPT(str, key_str)</a:t>
            </a:r>
          </a:p>
          <a:p>
            <a:pPr>
              <a:lnSpc>
                <a:spcPct val="150000"/>
              </a:lnSpc>
            </a:pPr>
            <a:r>
              <a:rPr lang="en-US" dirty="0">
                <a:solidFill>
                  <a:srgbClr val="006C86"/>
                </a:solidFill>
              </a:rPr>
              <a:t>AES_DECRYPT(str, key_str)</a:t>
            </a:r>
          </a:p>
        </p:txBody>
      </p:sp>
    </p:spTree>
    <p:extLst>
      <p:ext uri="{BB962C8B-B14F-4D97-AF65-F5344CB8AC3E}">
        <p14:creationId xmlns:p14="http://schemas.microsoft.com/office/powerpoint/2010/main" val="345885321"/>
      </p:ext>
    </p:extLst>
  </p:cSld>
  <p:clrMapOvr>
    <a:masterClrMapping/>
  </p:clrMapOvr>
  <p:transition/>
</p:sld>
</file>

<file path=ppt/slides/slide3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45885321"/>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81477927"/>
      </p:ext>
    </p:extLst>
  </p:cSld>
  <p:clrMapOvr>
    <a:masterClrMapping/>
  </p:clrMapOvr>
  <p:transition/>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1" y="801470"/>
            <a:ext cx="1169261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362209" y="1738426"/>
            <a:ext cx="11494431" cy="400110"/>
          </a:xfrm>
          <a:prstGeom prst="rect">
            <a:avLst/>
          </a:prstGeom>
        </p:spPr>
        <p:txBody>
          <a:bodyPr wrap="square">
            <a:spAutoFit/>
          </a:bodyPr>
          <a:lstStyle/>
          <a:p>
            <a:r>
              <a:rPr lang="en-IN" sz="2000" dirty="0">
                <a:solidFill>
                  <a:srgbClr val="0077AA"/>
                </a:solidFill>
                <a:latin typeface="Liberation Mono"/>
              </a:rPr>
              <a:t>INSERT [INTO] tbl_name SET col_name={expr | DEFAULT}, ... [ON DUPLICATE KEY UPDATE assignment_list]</a:t>
            </a:r>
            <a:endParaRPr lang="en-US" sz="2000" dirty="0">
              <a:solidFill>
                <a:srgbClr val="0077AA"/>
              </a:solidFill>
              <a:latin typeface="Liberation Mono"/>
            </a:endParaRPr>
          </a:p>
        </p:txBody>
      </p:sp>
      <p:sp>
        <p:nvSpPr>
          <p:cNvPr id="6" name="Rectangle 5"/>
          <p:cNvSpPr/>
          <p:nvPr/>
        </p:nvSpPr>
        <p:spPr>
          <a:xfrm>
            <a:off x="263351" y="2576626"/>
            <a:ext cx="11692610"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sp>
        <p:nvSpPr>
          <p:cNvPr id="2" name="Rectangle 1"/>
          <p:cNvSpPr/>
          <p:nvPr/>
        </p:nvSpPr>
        <p:spPr>
          <a:xfrm>
            <a:off x="274679" y="4541058"/>
            <a:ext cx="11593521"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A SET clause indicates columns explicitly by name, together with the value to assign each one.</a:t>
            </a:r>
          </a:p>
        </p:txBody>
      </p:sp>
      <p:pic>
        <p:nvPicPr>
          <p:cNvPr id="3" name="Picture 2"/>
          <p:cNvPicPr>
            <a:picLocks noChangeAspect="1"/>
          </p:cNvPicPr>
          <p:nvPr/>
        </p:nvPicPr>
        <p:blipFill>
          <a:blip r:embed="rId2" cstate="print"/>
          <a:stretch>
            <a:fillRect/>
          </a:stretch>
        </p:blipFill>
        <p:spPr>
          <a:xfrm>
            <a:off x="263352" y="3603957"/>
            <a:ext cx="11692610" cy="400050"/>
          </a:xfrm>
          <a:prstGeom prst="rect">
            <a:avLst/>
          </a:prstGeom>
        </p:spPr>
      </p:pic>
    </p:spTree>
    <p:extLst>
      <p:ext uri="{BB962C8B-B14F-4D97-AF65-F5344CB8AC3E}">
        <p14:creationId xmlns:p14="http://schemas.microsoft.com/office/powerpoint/2010/main" val="345885321"/>
      </p:ext>
    </p:extLst>
  </p:cSld>
  <p:clrMapOvr>
    <a:masterClrMapping/>
  </p:clrMapOvr>
  <p:transition/>
</p:sld>
</file>

<file path=ppt/slides/slide3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ON DUPLICATE KEY</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45906084"/>
      </p:ext>
    </p:extLst>
  </p:cSld>
  <p:clrMapOvr>
    <a:masterClrMapping/>
  </p:clrMapOvr>
  <p:transition/>
</p:sld>
</file>

<file path=ppt/slides/slide3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…ON DUPLICATE KEY</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2927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specify an ON DUPLICATE KEY UPDATE clause and a row to be inserted would cause a duplicate value in a UNIQUE index or PRIMARY KEY, an UPDATE of the old row occurs.</a:t>
            </a:r>
          </a:p>
        </p:txBody>
      </p:sp>
      <p:sp>
        <p:nvSpPr>
          <p:cNvPr id="9" name="Rectangle 8"/>
          <p:cNvSpPr/>
          <p:nvPr/>
        </p:nvSpPr>
        <p:spPr>
          <a:xfrm>
            <a:off x="1676400" y="1905000"/>
            <a:ext cx="8839200" cy="707886"/>
          </a:xfrm>
          <a:prstGeom prst="rect">
            <a:avLst/>
          </a:prstGeom>
        </p:spPr>
        <p:txBody>
          <a:bodyPr wrap="square">
            <a:spAutoFit/>
          </a:bodyPr>
          <a:lstStyle/>
          <a:p>
            <a:r>
              <a:rPr lang="en-IN" sz="2000" dirty="0">
                <a:solidFill>
                  <a:srgbClr val="0077AA"/>
                </a:solidFill>
                <a:latin typeface="Liberation Mono"/>
              </a:rPr>
              <a:t>INSERT [INTO] tbl_name [(col_name,...)] {VALUES | VALUE} ({expr | DEFAULT}, ...) , (...), ... ON DUPLICATE KEY UPDATE</a:t>
            </a:r>
            <a:endParaRPr lang="en-US" sz="2000" dirty="0">
              <a:solidFill>
                <a:srgbClr val="0077AA"/>
              </a:solidFill>
              <a:latin typeface="Liberation Mono"/>
            </a:endParaRPr>
          </a:p>
        </p:txBody>
      </p:sp>
      <p:sp>
        <p:nvSpPr>
          <p:cNvPr id="2" name="Rectangle 1"/>
          <p:cNvSpPr/>
          <p:nvPr/>
        </p:nvSpPr>
        <p:spPr>
          <a:xfrm>
            <a:off x="1696192" y="2890898"/>
            <a:ext cx="8819408" cy="2062103"/>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sz="1600" dirty="0">
                <a:latin typeface="Arial" panose="020B0604020202020204" pitchFamily="34" charset="0"/>
                <a:cs typeface="Arial" panose="020B0604020202020204" pitchFamily="34" charset="0"/>
              </a:rPr>
              <a:t> TEMP (a int primary key, b int, c int);</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(1,2,3), (4,5,6)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ON DUPLICATE KEY UPDATE c = 10+10;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(1,2,3), (4,5,6)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ON DUPLICATE KEY UPDATE c= a + b;</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(1,2,3), (4,5,6)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ON DUPLICATE KEY UPDATE c = VALUES(a) + VALUES(b);</a:t>
            </a:r>
          </a:p>
        </p:txBody>
      </p:sp>
    </p:spTree>
    <p:extLst>
      <p:ext uri="{BB962C8B-B14F-4D97-AF65-F5344CB8AC3E}">
        <p14:creationId xmlns:p14="http://schemas.microsoft.com/office/powerpoint/2010/main" val="344604141"/>
      </p:ext>
    </p:extLst>
  </p:cSld>
  <p:clrMapOvr>
    <a:masterClrMapping/>
  </p:clrMapOvr>
  <p:transition/>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89723082"/>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153390" cy="400110"/>
          </a:xfrm>
          <a:prstGeom prst="rect">
            <a:avLst/>
          </a:prstGeom>
        </p:spPr>
        <p:txBody>
          <a:bodyPr wrap="square">
            <a:spAutoFit/>
          </a:bodyPr>
          <a:lstStyle/>
          <a:p>
            <a:r>
              <a:rPr lang="en-IN" sz="2000" dirty="0">
                <a:solidFill>
                  <a:srgbClr val="0077AA"/>
                </a:solidFill>
                <a:latin typeface="Liberation Mono"/>
              </a:rPr>
              <a:t>INSERT [INTO] tbl_name [(col_name,...)] SELECT ... [ON DUPLICATE KEY UPDATE assignment_list]</a:t>
            </a:r>
            <a:endParaRPr lang="en-US" sz="2000" dirty="0">
              <a:solidFill>
                <a:srgbClr val="0077AA"/>
              </a:solidFill>
              <a:latin typeface="Liberation Mono"/>
            </a:endParaRPr>
          </a:p>
        </p:txBody>
      </p:sp>
      <p:sp>
        <p:nvSpPr>
          <p:cNvPr id="8" name="Rectangle 7"/>
          <p:cNvSpPr/>
          <p:nvPr/>
        </p:nvSpPr>
        <p:spPr>
          <a:xfrm>
            <a:off x="263352" y="2416076"/>
            <a:ext cx="10328448" cy="2308324"/>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(DEPTNO)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1 + 1;</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(DEPTNO)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DEPTNO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MAX(DEPTNO) + 1</a:t>
            </a:r>
            <a:r>
              <a:rPr lang="en-IN" sz="1600" dirty="0">
                <a:latin typeface="Arial" panose="020B0604020202020204" pitchFamily="34" charset="0"/>
                <a:cs typeface="Arial" panose="020B0604020202020204" pitchFamily="34" charset="0"/>
              </a:rPr>
              <a:t>, 'HRD', 'BARODA', 'r57px33px'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 := 40;</a:t>
            </a: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(@x := @x + 1 </a:t>
            </a:r>
            <a:r>
              <a:rPr lang="en-IN" sz="1600" dirty="0">
                <a:latin typeface="Arial" panose="020B0604020202020204" pitchFamily="34" charset="0"/>
                <a:cs typeface="Arial" panose="020B0604020202020204" pitchFamily="34" charset="0"/>
              </a:rPr>
              <a:t>, 'HRD', 'BARODA', 'r57px33px');</a:t>
            </a:r>
          </a:p>
        </p:txBody>
      </p:sp>
    </p:spTree>
    <p:extLst>
      <p:ext uri="{BB962C8B-B14F-4D97-AF65-F5344CB8AC3E}">
        <p14:creationId xmlns:p14="http://schemas.microsoft.com/office/powerpoint/2010/main" val="2444856781"/>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65017129"/>
      </p:ext>
    </p:extLst>
  </p:cSld>
  <p:clrMapOvr>
    <a:masterClrMapping/>
  </p:clrMapOvr>
  <p:transition/>
</p:sld>
</file>

<file path=ppt/slides/slide3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1676400" y="1868269"/>
            <a:ext cx="8839200" cy="707886"/>
          </a:xfrm>
          <a:prstGeom prst="rect">
            <a:avLst/>
          </a:prstGeom>
        </p:spPr>
        <p:txBody>
          <a:bodyPr wrap="square">
            <a:spAutoFit/>
          </a:bodyPr>
          <a:lstStyle/>
          <a:p>
            <a:r>
              <a:rPr lang="en-IN" sz="2000" dirty="0">
                <a:solidFill>
                  <a:srgbClr val="0077AA"/>
                </a:solidFill>
                <a:latin typeface="Liberation Mono"/>
              </a:rPr>
              <a:t>REPLACE [INTO] tbl_name [(col_name,...)] {VALUES | VALUE} ({expr | DEFAULT}, ...), (...),...</a:t>
            </a:r>
            <a:endParaRPr lang="en-US" sz="2000" dirty="0">
              <a:solidFill>
                <a:srgbClr val="0077AA"/>
              </a:solidFill>
              <a:latin typeface="Liberation Mono"/>
            </a:endParaRPr>
          </a:p>
        </p:txBody>
      </p:sp>
      <p:sp>
        <p:nvSpPr>
          <p:cNvPr id="8" name="Rectangle 7"/>
          <p:cNvSpPr/>
          <p:nvPr/>
        </p:nvSpPr>
        <p:spPr>
          <a:xfrm>
            <a:off x="1600200" y="3886201"/>
            <a:ext cx="899160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(10,'HRD','BARODA');</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(50,'RESEARCH','DALLAS');</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DEPT(DEPTNO, DNAME) </a:t>
            </a:r>
            <a:r>
              <a:rPr lang="en-IN" sz="1600" dirty="0">
                <a:solidFill>
                  <a:srgbClr val="0077AA"/>
                </a:solidFill>
                <a:latin typeface="Arial" panose="020B0604020202020204" pitchFamily="34" charset="0"/>
                <a:ea typeface="Times New Roman" panose="02020603050405020304" pitchFamily="18" charset="0"/>
              </a:rPr>
              <a:t>VALUE</a:t>
            </a:r>
            <a:r>
              <a:rPr lang="en-IN" sz="1600" dirty="0">
                <a:latin typeface="Arial" panose="020B0604020202020204" pitchFamily="34" charset="0"/>
                <a:cs typeface="Arial" panose="020B0604020202020204" pitchFamily="34" charset="0"/>
              </a:rPr>
              <a:t> (60,‘New Data');</a:t>
            </a:r>
          </a:p>
        </p:txBody>
      </p:sp>
      <p:sp>
        <p:nvSpPr>
          <p:cNvPr id="6" name="Rectangle 5"/>
          <p:cNvSpPr/>
          <p:nvPr/>
        </p:nvSpPr>
        <p:spPr>
          <a:xfrm>
            <a:off x="1600200" y="2667000"/>
            <a:ext cx="8991600"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840247033"/>
      </p:ext>
    </p:extLst>
  </p:cSld>
  <p:clrMapOvr>
    <a:masterClrMapping/>
  </p:clrMapOvr>
  <p:transition/>
</p:sld>
</file>

<file path=ppt/slides/slide3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06666347"/>
      </p:ext>
    </p:extLst>
  </p:cSld>
  <p:clrMapOvr>
    <a:masterClrMapping/>
  </p:clrMapOvr>
  <p:transition/>
</p:sld>
</file>

<file path=ppt/slides/slide3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1676400" y="1868269"/>
            <a:ext cx="8839200" cy="400110"/>
          </a:xfrm>
          <a:prstGeom prst="rect">
            <a:avLst/>
          </a:prstGeom>
        </p:spPr>
        <p:txBody>
          <a:bodyPr wrap="square">
            <a:spAutoFit/>
          </a:bodyPr>
          <a:lstStyle/>
          <a:p>
            <a:r>
              <a:rPr lang="en-IN" sz="2000" dirty="0">
                <a:solidFill>
                  <a:srgbClr val="0077AA"/>
                </a:solidFill>
                <a:latin typeface="Liberation Mono"/>
              </a:rPr>
              <a:t>REPLACE [INTO] tbl_name SET col_name = {expr | DEFAULT}, ...</a:t>
            </a:r>
            <a:endParaRPr lang="en-US" sz="2000" dirty="0">
              <a:solidFill>
                <a:srgbClr val="0077AA"/>
              </a:solidFill>
              <a:latin typeface="Liberation Mono"/>
            </a:endParaRPr>
          </a:p>
        </p:txBody>
      </p:sp>
      <p:sp>
        <p:nvSpPr>
          <p:cNvPr id="8" name="Rectangle 7"/>
          <p:cNvSpPr/>
          <p:nvPr/>
        </p:nvSpPr>
        <p:spPr>
          <a:xfrm>
            <a:off x="1600200" y="3657601"/>
            <a:ext cx="8991600" cy="785343"/>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DD4A68"/>
                </a:solidFill>
                <a:latin typeface="Arial" panose="020B0604020202020204" pitchFamily="34" charset="0"/>
                <a:ea typeface="Times New Roman" panose="02020603050405020304" pitchFamily="18" charset="0"/>
              </a:rPr>
              <a:t>SET DNAME='HRD', LOC='BARODA', DEPTNO=10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DD4A68"/>
                </a:solidFill>
                <a:latin typeface="Arial" panose="020B0604020202020204" pitchFamily="34" charset="0"/>
                <a:ea typeface="Times New Roman" panose="02020603050405020304" pitchFamily="18" charset="0"/>
              </a:rPr>
              <a:t>SET DNAME='HRD', LOC='BARODA', DEPTNO=50</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1600200" y="2438400"/>
            <a:ext cx="8991600"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701790220"/>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762001"/>
            <a:ext cx="3130793"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Composite Attribute</a:t>
            </a:r>
            <a:endParaRPr lang="en-IN" sz="2400" dirty="0">
              <a:solidFill>
                <a:schemeClr val="bg2">
                  <a:lumMod val="50000"/>
                </a:schemeClr>
              </a:solidFill>
            </a:endParaRPr>
          </a:p>
        </p:txBody>
      </p:sp>
      <p:sp>
        <p:nvSpPr>
          <p:cNvPr id="5" name="Rectangle 4"/>
          <p:cNvSpPr/>
          <p:nvPr/>
        </p:nvSpPr>
        <p:spPr>
          <a:xfrm>
            <a:off x="479376" y="4643266"/>
            <a:ext cx="3418372"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Multi Valued Attribute </a:t>
            </a:r>
            <a:endParaRPr lang="en-IN" sz="2400" dirty="0">
              <a:solidFill>
                <a:schemeClr val="bg2">
                  <a:lumMod val="50000"/>
                </a:schemeClr>
              </a:solidFill>
            </a:endParaRPr>
          </a:p>
        </p:txBody>
      </p:sp>
      <p:sp>
        <p:nvSpPr>
          <p:cNvPr id="6" name="Rectangle 5"/>
          <p:cNvSpPr/>
          <p:nvPr/>
        </p:nvSpPr>
        <p:spPr>
          <a:xfrm>
            <a:off x="479376" y="1219201"/>
            <a:ext cx="9883824" cy="1213089"/>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marL="285750" indent="-285750">
              <a:lnSpc>
                <a:spcPct val="150000"/>
              </a:lnSpc>
              <a:buFont typeface="Arial" panose="020B0604020202020204" pitchFamily="34" charset="0"/>
              <a:buChar char="•"/>
            </a:pPr>
            <a:r>
              <a:rPr lang="en-IN" b="1" i="1" dirty="0"/>
              <a:t>Name</a:t>
            </a:r>
            <a:r>
              <a:rPr lang="en-IN" b="1" dirty="0"/>
              <a:t> attribute</a:t>
            </a:r>
            <a:r>
              <a:rPr lang="en-IN" dirty="0"/>
              <a:t>: FirstName, MiddleName, and LastName</a:t>
            </a:r>
          </a:p>
          <a:p>
            <a:pPr marL="285750" indent="-285750">
              <a:lnSpc>
                <a:spcPct val="150000"/>
              </a:lnSpc>
              <a:buFont typeface="Arial" panose="020B0604020202020204" pitchFamily="34" charset="0"/>
              <a:buChar char="•"/>
            </a:pPr>
            <a:r>
              <a:rPr lang="en-IN" b="1" i="1" dirty="0"/>
              <a:t>PhoneNumber</a:t>
            </a:r>
            <a:r>
              <a:rPr lang="en-IN" b="1" dirty="0"/>
              <a:t> attribute</a:t>
            </a:r>
            <a:r>
              <a:rPr lang="en-IN" dirty="0"/>
              <a:t>: CountryCode, CityCode, and PhoneNumber</a:t>
            </a:r>
          </a:p>
        </p:txBody>
      </p:sp>
      <p:sp>
        <p:nvSpPr>
          <p:cNvPr id="7" name="Rectangle 6"/>
          <p:cNvSpPr/>
          <p:nvPr/>
        </p:nvSpPr>
        <p:spPr>
          <a:xfrm>
            <a:off x="479376" y="5159767"/>
            <a:ext cx="9883824" cy="1213089"/>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marL="285750" indent="-285750">
              <a:lnSpc>
                <a:spcPct val="150000"/>
              </a:lnSpc>
              <a:buFont typeface="Arial" panose="020B0604020202020204" pitchFamily="34" charset="0"/>
              <a:buChar char="•"/>
            </a:pPr>
            <a:r>
              <a:rPr lang="en-IN" b="1" i="1" dirty="0"/>
              <a:t>Hobbies</a:t>
            </a:r>
            <a:r>
              <a:rPr lang="en-IN" b="1" dirty="0"/>
              <a:t> attribute</a:t>
            </a:r>
            <a:r>
              <a:rPr lang="en-IN" dirty="0"/>
              <a:t>: reading, hiking, hockey, skiing, photography.</a:t>
            </a:r>
          </a:p>
          <a:p>
            <a:pPr marL="285750" indent="-285750">
              <a:lnSpc>
                <a:spcPct val="150000"/>
              </a:lnSpc>
              <a:buFont typeface="Arial" panose="020B0604020202020204" pitchFamily="34" charset="0"/>
              <a:buChar char="•"/>
            </a:pPr>
            <a:r>
              <a:rPr lang="en-IN" b="1" i="1" dirty="0"/>
              <a:t>SpokenLanguages</a:t>
            </a:r>
            <a:r>
              <a:rPr lang="en-IN" b="1" dirty="0"/>
              <a:t> attribute</a:t>
            </a:r>
            <a:r>
              <a:rPr lang="en-IN" dirty="0"/>
              <a:t>: Hindi, Marathi, Gujarati, English.</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570650"/>
            <a:ext cx="9001000" cy="1855061"/>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SELECT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52486249"/>
      </p:ext>
    </p:extLst>
  </p:cSld>
  <p:clrMapOvr>
    <a:masterClrMapping/>
  </p:clrMapOvr>
  <p:transition/>
</p:sld>
</file>

<file path=ppt/slides/slide36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1676400" y="1868269"/>
            <a:ext cx="8839200" cy="400110"/>
          </a:xfrm>
          <a:prstGeom prst="rect">
            <a:avLst/>
          </a:prstGeom>
        </p:spPr>
        <p:txBody>
          <a:bodyPr wrap="square">
            <a:spAutoFit/>
          </a:bodyPr>
          <a:lstStyle/>
          <a:p>
            <a:r>
              <a:rPr lang="en-IN" sz="2000" dirty="0">
                <a:solidFill>
                  <a:srgbClr val="0077AA"/>
                </a:solidFill>
                <a:latin typeface="Liberation Mono"/>
              </a:rPr>
              <a:t>REPLACE [INTO] tbl_name [(col_name,...)] SELECT ...</a:t>
            </a:r>
            <a:endParaRPr lang="en-US" sz="2000" dirty="0">
              <a:solidFill>
                <a:srgbClr val="0077AA"/>
              </a:solidFill>
              <a:latin typeface="Liberation Mono"/>
            </a:endParaRPr>
          </a:p>
        </p:txBody>
      </p:sp>
      <p:sp>
        <p:nvSpPr>
          <p:cNvPr id="8" name="Rectangle 7"/>
          <p:cNvSpPr/>
          <p:nvPr/>
        </p:nvSpPr>
        <p:spPr>
          <a:xfrm>
            <a:off x="1600200" y="3657601"/>
            <a:ext cx="8991600" cy="115467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REPLACEDEPT;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(DEPTNO, DNAME)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DNAME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a:t>
            </a:r>
          </a:p>
        </p:txBody>
      </p:sp>
      <p:sp>
        <p:nvSpPr>
          <p:cNvPr id="6" name="Rectangle 5"/>
          <p:cNvSpPr/>
          <p:nvPr/>
        </p:nvSpPr>
        <p:spPr>
          <a:xfrm>
            <a:off x="1600200" y="2438400"/>
            <a:ext cx="8991600"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588391761"/>
      </p:ext>
    </p:extLst>
  </p:cSld>
  <p:clrMapOvr>
    <a:masterClrMapping/>
  </p:clrMapOvr>
  <p:transition/>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407368" y="3429001"/>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rPr>
              <a:t>ORDER BY in UPDATE: if the table contains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1676400" y="184414"/>
            <a:ext cx="8839200" cy="87203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dirty="0">
                <a:latin typeface="Arial" panose="020B0604020202020204" pitchFamily="34" charset="0"/>
                <a:cs typeface="Arial" panose="020B0604020202020204" pitchFamily="34" charset="0"/>
              </a:rPr>
              <a:t> C1 = C1 - 1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latin typeface="Arial" panose="020B0604020202020204" pitchFamily="34" charset="0"/>
                <a:cs typeface="Arial" panose="020B0604020202020204" pitchFamily="34" charset="0"/>
              </a:rPr>
              <a:t> C1 </a:t>
            </a:r>
            <a:r>
              <a:rPr lang="en-IN" dirty="0">
                <a:solidFill>
                  <a:srgbClr val="0077AA"/>
                </a:solidFill>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 In case of decrement</a:t>
            </a:r>
          </a:p>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dirty="0">
                <a:latin typeface="Arial" panose="020B0604020202020204" pitchFamily="34" charset="0"/>
                <a:cs typeface="Arial" panose="020B0604020202020204" pitchFamily="34" charset="0"/>
              </a:rPr>
              <a:t> C1 = C1 + 1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latin typeface="Arial" panose="020B0604020202020204" pitchFamily="34" charset="0"/>
                <a:cs typeface="Arial" panose="020B0604020202020204" pitchFamily="34" charset="0"/>
              </a:rPr>
              <a:t> C1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DESC</a:t>
            </a:r>
            <a:r>
              <a:rPr lang="en-IN" dirty="0">
                <a:latin typeface="Arial" panose="020B0604020202020204" pitchFamily="34" charset="0"/>
                <a:cs typeface="Arial" panose="020B0604020202020204" pitchFamily="34" charset="0"/>
              </a:rPr>
              <a:t>;</a:t>
            </a:r>
            <a:r>
              <a:rPr lang="en-IN" dirty="0">
                <a:solidFill>
                  <a:srgbClr val="00B050"/>
                </a:solidFill>
                <a:latin typeface="Arial" panose="020B0604020202020204" pitchFamily="34" charset="0"/>
                <a:cs typeface="Arial" panose="020B0604020202020204" pitchFamily="34" charset="0"/>
              </a:rPr>
              <a:t>   // In case of increment</a:t>
            </a:r>
            <a:endParaRPr lang="en-IN"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14F0DF3D-4D5F-442A-8C1C-F208484CE7ED}"/>
              </a:ext>
            </a:extLst>
          </p:cNvPr>
          <p:cNvSpPr txBox="1"/>
          <p:nvPr/>
        </p:nvSpPr>
        <p:spPr>
          <a:xfrm>
            <a:off x="1676401" y="1155326"/>
            <a:ext cx="4211409" cy="369332"/>
          </a:xfrm>
          <a:prstGeom prst="rect">
            <a:avLst/>
          </a:prstGeom>
          <a:noFill/>
        </p:spPr>
        <p:txBody>
          <a:bodyPr wrap="none" rtlCol="0">
            <a:spAutoFit/>
          </a:bodyPr>
          <a:lstStyle/>
          <a:p>
            <a:r>
              <a:rPr lang="en-US" dirty="0">
                <a:solidFill>
                  <a:srgbClr val="E01E1E"/>
                </a:solidFill>
                <a:latin typeface="Arial" panose="020B0604020202020204" pitchFamily="34" charset="0"/>
                <a:cs typeface="Arial" panose="020B0604020202020204" pitchFamily="34" charset="0"/>
              </a:rPr>
              <a:t>Note: </a:t>
            </a: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p:txBody>
      </p:sp>
    </p:spTree>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0"/>
            <a:ext cx="11737304"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263352" y="4618912"/>
            <a:ext cx="6192688"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dname='xyz' LIMIT 2</a:t>
            </a:r>
            <a:r>
              <a:rPr lang="en-IN" sz="1600" dirty="0"/>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c1='x' 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WHERE deptno &lt;50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WHERE deptno &lt;50 LIMIT 2</a:t>
            </a:r>
            <a:r>
              <a:rPr lang="en-IN" sz="1600" dirty="0">
                <a:latin typeface="Arial" panose="020B0604020202020204" pitchFamily="34" charset="0"/>
                <a:cs typeface="Arial" panose="020B0604020202020204" pitchFamily="34" charset="0"/>
              </a:rPr>
              <a:t>;</a:t>
            </a:r>
          </a:p>
        </p:txBody>
      </p:sp>
      <p:sp>
        <p:nvSpPr>
          <p:cNvPr id="6" name="Rectangle 5">
            <a:extLst>
              <a:ext uri="{FF2B5EF4-FFF2-40B4-BE49-F238E27FC236}">
                <a16:creationId xmlns:a16="http://schemas.microsoft.com/office/drawing/2014/main" id="{27DB00BA-3EE5-4471-BA43-EA13962FF1BF}"/>
              </a:ext>
            </a:extLst>
          </p:cNvPr>
          <p:cNvSpPr/>
          <p:nvPr/>
        </p:nvSpPr>
        <p:spPr>
          <a:xfrm>
            <a:off x="6459278" y="6010622"/>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Tree>
    <p:extLst>
      <p:ext uri="{BB962C8B-B14F-4D97-AF65-F5344CB8AC3E}">
        <p14:creationId xmlns:p14="http://schemas.microsoft.com/office/powerpoint/2010/main" val="2237116413"/>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UPDATE</a:t>
            </a:r>
          </a:p>
        </p:txBody>
      </p:sp>
    </p:spTree>
    <p:extLst>
      <p:ext uri="{BB962C8B-B14F-4D97-AF65-F5344CB8AC3E}">
        <p14:creationId xmlns:p14="http://schemas.microsoft.com/office/powerpoint/2010/main" val="975566639"/>
      </p:ext>
    </p:extLst>
  </p:cSld>
  <p:clrMapOvr>
    <a:masterClrMapping/>
  </p:clrMapOvr>
  <p:transition/>
</p:sld>
</file>

<file path=ppt/slides/slide36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multiple-table UPDATE updates rows in each table named in table_references that satisfy the conditions. Each matching row is updated once, even if it matches the conditions multiple times.</a:t>
            </a:r>
          </a:p>
        </p:txBody>
      </p:sp>
      <p:sp>
        <p:nvSpPr>
          <p:cNvPr id="7" name="Rectangle 6"/>
          <p:cNvSpPr/>
          <p:nvPr/>
        </p:nvSpPr>
        <p:spPr>
          <a:xfrm>
            <a:off x="1676400" y="1828801"/>
            <a:ext cx="8839200" cy="1015663"/>
          </a:xfrm>
          <a:prstGeom prst="rect">
            <a:avLst/>
          </a:prstGeom>
        </p:spPr>
        <p:txBody>
          <a:bodyPr wrap="square">
            <a:spAutoFit/>
          </a:bodyPr>
          <a:lstStyle/>
          <a:p>
            <a:r>
              <a:rPr lang="en-IN" sz="2000" dirty="0">
                <a:solidFill>
                  <a:srgbClr val="0077AA"/>
                </a:solidFill>
                <a:latin typeface="Liberation Mono"/>
              </a:rPr>
              <a:t>UPDATE table_references SET col_name1 = {expr1|DEFAULT} [, col_name2 = {expr2|DEFAULT}] ...</a:t>
            </a:r>
          </a:p>
          <a:p>
            <a:r>
              <a:rPr lang="en-IN" sz="2000" dirty="0">
                <a:solidFill>
                  <a:srgbClr val="0077AA"/>
                </a:solidFill>
                <a:latin typeface="Liberation Mono"/>
              </a:rPr>
              <a:t>    [WHERE where_condition]</a:t>
            </a:r>
            <a:endParaRPr lang="en-US" sz="2000" dirty="0">
              <a:solidFill>
                <a:srgbClr val="0077AA"/>
              </a:solidFill>
              <a:latin typeface="Liberation Mono"/>
            </a:endParaRPr>
          </a:p>
        </p:txBody>
      </p:sp>
      <p:sp>
        <p:nvSpPr>
          <p:cNvPr id="8" name="Rectangle 7"/>
          <p:cNvSpPr/>
          <p:nvPr/>
        </p:nvSpPr>
        <p:spPr>
          <a:xfrm>
            <a:off x="1600200" y="3556337"/>
            <a:ext cx="8991600" cy="1077218"/>
          </a:xfrm>
          <a:prstGeom prst="rect">
            <a:avLst/>
          </a:prstGeom>
        </p:spPr>
        <p:txBody>
          <a:bodyPr wrap="square">
            <a:spAutoFit/>
          </a:bodyPr>
          <a:lstStyle/>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a:t>
            </a:r>
            <a:r>
              <a:rPr lang="en-IN" sz="1600" dirty="0">
                <a:solidFill>
                  <a:srgbClr val="DD4A68"/>
                </a:solidFill>
                <a:latin typeface="Arial" panose="020B0604020202020204" pitchFamily="34" charset="0"/>
                <a:ea typeface="Times New Roman" panose="02020603050405020304" pitchFamily="18" charset="0"/>
              </a:rPr>
              <a:t> SET EMP.pwd = DEPT.pwd WHERE EMP.deptno = DEPT.deptno</a:t>
            </a:r>
            <a:r>
              <a:rPr lang="en-IN"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 </a:t>
            </a:r>
            <a:r>
              <a:rPr lang="en-IN" sz="1600" dirty="0">
                <a:solidFill>
                  <a:srgbClr val="DD4A68"/>
                </a:solidFill>
                <a:latin typeface="Arial" panose="020B0604020202020204" pitchFamily="34" charset="0"/>
                <a:ea typeface="Times New Roman" panose="02020603050405020304" pitchFamily="18" charset="0"/>
              </a:rPr>
              <a:t>SET EMP.pwd = DEPT.pwd, DEPT.loc=‘New Data' WHERE EMP.deptno = DEPT.deptno</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1600200" y="2952690"/>
            <a:ext cx="8991600"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For multiple-table syntax, ORDER BY and LIMIT cannot be used.</a:t>
            </a:r>
          </a:p>
        </p:txBody>
      </p:sp>
    </p:spTree>
    <p:extLst>
      <p:ext uri="{BB962C8B-B14F-4D97-AF65-F5344CB8AC3E}">
        <p14:creationId xmlns:p14="http://schemas.microsoft.com/office/powerpoint/2010/main" val="1543915874"/>
      </p:ext>
    </p:extLst>
  </p:cSld>
  <p:clrMapOvr>
    <a:masterClrMapping/>
  </p:clrMapOvr>
  <p:transition/>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005064"/>
            <a:ext cx="8991600" cy="954107"/>
          </a:xfrm>
          <a:prstGeom prst="rect">
            <a:avLst/>
          </a:prstGeom>
          <a:noFill/>
        </p:spPr>
        <p:txBody>
          <a:bodyPr wrap="square">
            <a:spAutoFit/>
          </a:bodyPr>
          <a:lstStyle/>
          <a:p>
            <a:r>
              <a:rPr lang="en-IN" sz="28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5027233"/>
            <a:ext cx="8991600"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 </a:t>
            </a:r>
            <a:r>
              <a:rPr lang="en-IN" sz="1600" dirty="0">
                <a:solidFill>
                  <a:srgbClr val="DD4A68"/>
                </a:solidFill>
                <a:latin typeface="Arial" panose="020B0604020202020204" pitchFamily="34" charset="0"/>
                <a:ea typeface="Times New Roman" panose="02020603050405020304" pitchFamily="18" charset="0"/>
              </a:rPr>
              <a:t>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WHERE DEPTNO &lt;50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WHERE DEPTNO &lt;50 LIMIT 2</a:t>
            </a:r>
            <a:r>
              <a:rPr lang="en-IN" sz="1600"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323439"/>
          </a:xfrm>
          <a:prstGeom prst="rect">
            <a:avLst/>
          </a:prstGeom>
        </p:spPr>
        <p:txBody>
          <a:bodyPr wrap="square">
            <a:spAutoFit/>
          </a:bodyPr>
          <a:lstStyle/>
          <a:p>
            <a:r>
              <a:rPr lang="en-IN" sz="2000" dirty="0">
                <a:solidFill>
                  <a:srgbClr val="0077AA"/>
                </a:solidFill>
                <a:latin typeface="Liberation Mono"/>
              </a:rPr>
              <a:t>DELETE FROM 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Tree>
    <p:extLst>
      <p:ext uri="{BB962C8B-B14F-4D97-AF65-F5344CB8AC3E}">
        <p14:creationId xmlns:p14="http://schemas.microsoft.com/office/powerpoint/2010/main" val="2638679953"/>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DELETE</a:t>
            </a:r>
          </a:p>
        </p:txBody>
      </p:sp>
    </p:spTree>
    <p:extLst>
      <p:ext uri="{BB962C8B-B14F-4D97-AF65-F5344CB8AC3E}">
        <p14:creationId xmlns:p14="http://schemas.microsoft.com/office/powerpoint/2010/main" val="2876092192"/>
      </p:ext>
    </p:extLst>
  </p:cSld>
  <p:clrMapOvr>
    <a:masterClrMapping/>
  </p:clrMapOvr>
  <p:transition/>
</p:sld>
</file>

<file path=ppt/slides/slide36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You can specify multiple tables in a DELETE statement to delete rows from one or more tables depending on the condition in the WHERE clause.</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679369" y="1591510"/>
            <a:ext cx="8839200" cy="1015663"/>
          </a:xfrm>
          <a:prstGeom prst="rect">
            <a:avLst/>
          </a:prstGeom>
        </p:spPr>
        <p:txBody>
          <a:bodyPr wrap="square">
            <a:spAutoFit/>
          </a:bodyPr>
          <a:lstStyle/>
          <a:p>
            <a:r>
              <a:rPr lang="en-US" sz="2000" dirty="0">
                <a:solidFill>
                  <a:srgbClr val="0077AA"/>
                </a:solidFill>
                <a:latin typeface="Liberation Mono"/>
              </a:rPr>
              <a:t>DELETE FROM tbl_name [, tbl_name] ...</a:t>
            </a:r>
          </a:p>
          <a:p>
            <a:r>
              <a:rPr lang="en-US" sz="2000" dirty="0">
                <a:solidFill>
                  <a:srgbClr val="0077AA"/>
                </a:solidFill>
                <a:latin typeface="Liberation Mono"/>
              </a:rPr>
              <a:t>    USING &lt;</a:t>
            </a:r>
            <a:r>
              <a:rPr lang="en-IN" sz="2000" dirty="0">
                <a:solidFill>
                  <a:srgbClr val="0077AA"/>
                </a:solidFill>
                <a:latin typeface="Liberation Mono"/>
              </a:rPr>
              <a:t>table_references&gt;</a:t>
            </a:r>
            <a:endParaRPr lang="en-US" sz="2000" dirty="0">
              <a:solidFill>
                <a:srgbClr val="0077AA"/>
              </a:solidFill>
              <a:latin typeface="Liberation Mono"/>
            </a:endParaRPr>
          </a:p>
          <a:p>
            <a:r>
              <a:rPr lang="en-US" sz="2000" dirty="0">
                <a:solidFill>
                  <a:srgbClr val="0077AA"/>
                </a:solidFill>
                <a:latin typeface="Liberation Mono"/>
              </a:rPr>
              <a:t>    [WHERE where_condition]</a:t>
            </a:r>
          </a:p>
        </p:txBody>
      </p:sp>
      <p:sp>
        <p:nvSpPr>
          <p:cNvPr id="8" name="Rectangle 7"/>
          <p:cNvSpPr/>
          <p:nvPr/>
        </p:nvSpPr>
        <p:spPr>
          <a:xfrm>
            <a:off x="1600200" y="3318084"/>
            <a:ext cx="8991600" cy="785343"/>
          </a:xfrm>
          <a:prstGeom prst="rect">
            <a:avLst/>
          </a:prstGeom>
        </p:spPr>
        <p:txBody>
          <a:bodyPr wrap="square">
            <a:spAutoFit/>
          </a:bodyPr>
          <a:lstStyle/>
          <a:p>
            <a:pPr marL="342900" indent="-342900">
              <a:lnSpc>
                <a:spcPct val="150000"/>
              </a:lnSpc>
              <a:buFont typeface="Arial" panose="020B0604020202020204" pitchFamily="34" charset="0"/>
              <a:buChar char="•"/>
            </a:pPr>
            <a:r>
              <a:rPr lang="en-US" sz="1600" dirty="0">
                <a:solidFill>
                  <a:srgbClr val="0077AA"/>
                </a:solidFill>
                <a:latin typeface="Arial" panose="020B0604020202020204" pitchFamily="34" charset="0"/>
                <a:ea typeface="Times New Roman" panose="02020603050405020304" pitchFamily="18" charset="0"/>
              </a:rPr>
              <a:t>DELETE FROM </a:t>
            </a:r>
            <a:r>
              <a:rPr lang="en-US" sz="1600" dirty="0">
                <a:latin typeface="Arial" panose="020B0604020202020204" pitchFamily="34" charset="0"/>
                <a:cs typeface="Arial" panose="020B0604020202020204" pitchFamily="34" charset="0"/>
              </a:rPr>
              <a:t>A, B </a:t>
            </a:r>
            <a:r>
              <a:rPr lang="en-US" sz="1600" dirty="0">
                <a:solidFill>
                  <a:srgbClr val="DD4A68"/>
                </a:solidFill>
                <a:latin typeface="Arial" panose="020B0604020202020204" pitchFamily="34" charset="0"/>
                <a:ea typeface="Times New Roman" panose="02020603050405020304" pitchFamily="18" charset="0"/>
              </a:rPr>
              <a:t>USING</a:t>
            </a:r>
            <a:r>
              <a:rPr lang="en-US" sz="1600" dirty="0">
                <a:latin typeface="Arial" panose="020B0604020202020204" pitchFamily="34" charset="0"/>
                <a:cs typeface="Arial" panose="020B0604020202020204" pitchFamily="34" charset="0"/>
              </a:rPr>
              <a:t> A </a:t>
            </a:r>
            <a:r>
              <a:rPr lang="en-US" sz="1600" dirty="0">
                <a:solidFill>
                  <a:srgbClr val="DD4A68"/>
                </a:solidFill>
                <a:latin typeface="Arial" panose="020B0604020202020204" pitchFamily="34" charset="0"/>
                <a:ea typeface="Times New Roman" panose="02020603050405020304" pitchFamily="18" charset="0"/>
              </a:rPr>
              <a:t>INNER JOIN </a:t>
            </a:r>
            <a:r>
              <a:rPr lang="en-US" sz="1600" dirty="0">
                <a:latin typeface="Arial" panose="020B0604020202020204" pitchFamily="34" charset="0"/>
                <a:cs typeface="Arial" panose="020B0604020202020204" pitchFamily="34" charset="0"/>
              </a:rPr>
              <a:t>B </a:t>
            </a:r>
            <a:r>
              <a:rPr lang="en-US" sz="1600" dirty="0">
                <a:solidFill>
                  <a:srgbClr val="DD4A68"/>
                </a:solidFill>
                <a:latin typeface="Arial" panose="020B0604020202020204" pitchFamily="34" charset="0"/>
                <a:ea typeface="Times New Roman" panose="02020603050405020304" pitchFamily="18" charset="0"/>
              </a:rPr>
              <a:t>ON c2=c4</a:t>
            </a:r>
            <a:r>
              <a:rPr lang="en-US"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US" sz="1600" dirty="0">
                <a:solidFill>
                  <a:srgbClr val="0077AA"/>
                </a:solidFill>
                <a:latin typeface="Arial" panose="020B0604020202020204" pitchFamily="34" charset="0"/>
                <a:ea typeface="Times New Roman" panose="02020603050405020304" pitchFamily="18" charset="0"/>
              </a:rPr>
              <a:t>DELETE FROM </a:t>
            </a:r>
            <a:r>
              <a:rPr lang="en-US" sz="1600" dirty="0">
                <a:latin typeface="Arial" panose="020B0604020202020204" pitchFamily="34" charset="0"/>
                <a:cs typeface="Arial" panose="020B0604020202020204" pitchFamily="34" charset="0"/>
              </a:rPr>
              <a:t>A, B </a:t>
            </a:r>
            <a:r>
              <a:rPr lang="en-US" sz="1600" dirty="0">
                <a:solidFill>
                  <a:srgbClr val="DD4A68"/>
                </a:solidFill>
                <a:latin typeface="Arial" panose="020B0604020202020204" pitchFamily="34" charset="0"/>
                <a:ea typeface="Times New Roman" panose="02020603050405020304" pitchFamily="18" charset="0"/>
              </a:rPr>
              <a:t>USING</a:t>
            </a:r>
            <a:r>
              <a:rPr lang="en-US" sz="1600" dirty="0">
                <a:latin typeface="Arial" panose="020B0604020202020204" pitchFamily="34" charset="0"/>
                <a:cs typeface="Arial" panose="020B0604020202020204" pitchFamily="34" charset="0"/>
              </a:rPr>
              <a:t> A </a:t>
            </a:r>
            <a:r>
              <a:rPr lang="en-US" sz="1600" dirty="0">
                <a:solidFill>
                  <a:srgbClr val="DD4A68"/>
                </a:solidFill>
                <a:latin typeface="Arial" panose="020B0604020202020204" pitchFamily="34" charset="0"/>
                <a:ea typeface="Times New Roman" panose="02020603050405020304" pitchFamily="18" charset="0"/>
              </a:rPr>
              <a:t>INNER JOIN </a:t>
            </a:r>
            <a:r>
              <a:rPr lang="en-US" sz="1600" dirty="0">
                <a:latin typeface="Arial" panose="020B0604020202020204" pitchFamily="34" charset="0"/>
                <a:cs typeface="Arial" panose="020B0604020202020204" pitchFamily="34" charset="0"/>
              </a:rPr>
              <a:t>B </a:t>
            </a:r>
            <a:r>
              <a:rPr lang="en-US" sz="1600" dirty="0">
                <a:solidFill>
                  <a:srgbClr val="DD4A68"/>
                </a:solidFill>
                <a:latin typeface="Arial" panose="020B0604020202020204" pitchFamily="34" charset="0"/>
                <a:ea typeface="Times New Roman" panose="02020603050405020304" pitchFamily="18" charset="0"/>
              </a:rPr>
              <a:t>ON c2=c4 WHERE c2&lt;=2</a:t>
            </a:r>
            <a:r>
              <a:rPr lang="en-US" sz="1600" dirty="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
        <p:nvSpPr>
          <p:cNvPr id="6" name="Rectangle 5"/>
          <p:cNvSpPr/>
          <p:nvPr/>
        </p:nvSpPr>
        <p:spPr>
          <a:xfrm>
            <a:off x="1600200" y="2724090"/>
            <a:ext cx="8991600" cy="400110"/>
          </a:xfrm>
          <a:prstGeom prst="rect">
            <a:avLst/>
          </a:prstGeom>
          <a:solidFill>
            <a:srgbClr val="D9DD21"/>
          </a:solidFill>
        </p:spPr>
        <p:txBody>
          <a:bodyPr wrap="square">
            <a:spAutoFit/>
          </a:bodyPr>
          <a:lstStyle/>
          <a:p>
            <a:r>
              <a:rPr lang="en-US" sz="2000" dirty="0">
                <a:latin typeface="Arial" panose="020B0604020202020204" pitchFamily="34" charset="0"/>
                <a:cs typeface="Arial" panose="020B0604020202020204" pitchFamily="34" charset="0"/>
              </a:rPr>
              <a:t>You cannot use ORDER BY or LIMIT in a multiple-table DELETE.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4457072"/>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692696"/>
            <a:ext cx="899160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To remove duplicate rows from the table</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3AAC8519-8A6E-4C79-B23B-4E37855FB8FE}"/>
              </a:ext>
            </a:extLst>
          </p:cNvPr>
          <p:cNvSpPr/>
          <p:nvPr/>
        </p:nvSpPr>
        <p:spPr>
          <a:xfrm>
            <a:off x="1775520" y="1124745"/>
            <a:ext cx="8389810" cy="584775"/>
          </a:xfrm>
          <a:prstGeom prst="rect">
            <a:avLst/>
          </a:prstGeom>
        </p:spPr>
        <p:txBody>
          <a:bodyPr wrap="square">
            <a:spAutoFit/>
          </a:bodyPr>
          <a:lstStyle/>
          <a:p>
            <a:r>
              <a:rPr lang="en-IN" sz="1600" dirty="0">
                <a:solidFill>
                  <a:srgbClr val="0077AA"/>
                </a:solidFill>
                <a:latin typeface="Arial" panose="020B0604020202020204" pitchFamily="34" charset="0"/>
              </a:rPr>
              <a:t>DELETE</a:t>
            </a:r>
            <a:r>
              <a:rPr lang="en-IN" sz="1600" dirty="0">
                <a:latin typeface="Arial" panose="020B0604020202020204" pitchFamily="34" charset="0"/>
                <a:cs typeface="Arial" panose="020B0604020202020204" pitchFamily="34" charset="0"/>
              </a:rPr>
              <a:t> n1 </a:t>
            </a:r>
            <a:r>
              <a:rPr lang="en-IN" sz="1600" dirty="0">
                <a:solidFill>
                  <a:srgbClr val="0077AA"/>
                </a:solidFill>
                <a:latin typeface="Arial" panose="020B0604020202020204" pitchFamily="34" charset="0"/>
              </a:rPr>
              <a:t>FROM</a:t>
            </a:r>
            <a:r>
              <a:rPr lang="en-IN" sz="1600" dirty="0">
                <a:latin typeface="Arial" panose="020B0604020202020204" pitchFamily="34" charset="0"/>
                <a:cs typeface="Arial" panose="020B0604020202020204" pitchFamily="34" charset="0"/>
              </a:rPr>
              <a:t> D n1, D n2 </a:t>
            </a:r>
            <a:r>
              <a:rPr lang="en-IN" sz="1600" dirty="0">
                <a:solidFill>
                  <a:srgbClr val="0077AA"/>
                </a:solidFill>
                <a:latin typeface="Arial" panose="020B0604020202020204" pitchFamily="34" charset="0"/>
              </a:rPr>
              <a:t>WHERE</a:t>
            </a:r>
            <a:r>
              <a:rPr lang="en-IN" sz="1600" dirty="0">
                <a:latin typeface="Arial" panose="020B0604020202020204" pitchFamily="34" charset="0"/>
                <a:cs typeface="Arial" panose="020B0604020202020204" pitchFamily="34" charset="0"/>
              </a:rPr>
              <a:t> n1.C1 &gt; n2.C1 </a:t>
            </a:r>
            <a:r>
              <a:rPr lang="en-IN" sz="1600" dirty="0">
                <a:solidFill>
                  <a:srgbClr val="2658E6"/>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n1.DEPTNO = n2.DEPTNO </a:t>
            </a:r>
            <a:r>
              <a:rPr lang="en-IN" sz="1600" dirty="0">
                <a:solidFill>
                  <a:srgbClr val="2658E6"/>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n1.DNAME = n2.DNAME </a:t>
            </a:r>
            <a:r>
              <a:rPr lang="en-IN" sz="1600" dirty="0">
                <a:solidFill>
                  <a:srgbClr val="2658E6"/>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n1.LOC = n2.LOC </a:t>
            </a:r>
            <a:r>
              <a:rPr lang="en-IN" sz="1600" dirty="0">
                <a:solidFill>
                  <a:srgbClr val="2658E6"/>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n1.WALLETID = n2.WALLETID </a:t>
            </a:r>
          </a:p>
        </p:txBody>
      </p:sp>
      <p:pic>
        <p:nvPicPr>
          <p:cNvPr id="3" name="Picture 2">
            <a:extLst>
              <a:ext uri="{FF2B5EF4-FFF2-40B4-BE49-F238E27FC236}">
                <a16:creationId xmlns:a16="http://schemas.microsoft.com/office/drawing/2014/main" id="{D8826D81-A41E-4E9D-BD1B-BE320533F836}"/>
              </a:ext>
            </a:extLst>
          </p:cNvPr>
          <p:cNvPicPr>
            <a:picLocks noChangeAspect="1"/>
          </p:cNvPicPr>
          <p:nvPr/>
        </p:nvPicPr>
        <p:blipFill>
          <a:blip r:embed="rId2" cstate="print"/>
          <a:stretch>
            <a:fillRect/>
          </a:stretch>
        </p:blipFill>
        <p:spPr>
          <a:xfrm>
            <a:off x="1775521" y="1844824"/>
            <a:ext cx="4105241" cy="4392488"/>
          </a:xfrm>
          <a:prstGeom prst="rect">
            <a:avLst/>
          </a:prstGeom>
        </p:spPr>
      </p:pic>
    </p:spTree>
    <p:extLst>
      <p:ext uri="{BB962C8B-B14F-4D97-AF65-F5344CB8AC3E}">
        <p14:creationId xmlns:p14="http://schemas.microsoft.com/office/powerpoint/2010/main" val="3854585942"/>
      </p:ext>
    </p:extLst>
  </p:cSld>
  <p:clrMapOvr>
    <a:masterClrMapping/>
  </p:clrMapOvr>
  <p:transition/>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99087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76259111"/>
              </p:ext>
            </p:extLst>
          </p:nvPr>
        </p:nvGraphicFramePr>
        <p:xfrm>
          <a:off x="1636408" y="29052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546384"/>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1209246984"/>
              </p:ext>
            </p:extLst>
          </p:nvPr>
        </p:nvGraphicFramePr>
        <p:xfrm>
          <a:off x="1648130" y="51404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65787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4355556"/>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47667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'SALEEL', 'SALEEL’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'SALEEL';</a:t>
            </a:r>
            <a:endParaRPr lang="en-IN" dirty="0">
              <a:latin typeface="Liberation Mono"/>
            </a:endParaRPr>
          </a:p>
        </p:txBody>
      </p:sp>
      <p:sp>
        <p:nvSpPr>
          <p:cNvPr id="11" name="Rectangle 10">
            <a:extLst>
              <a:ext uri="{FF2B5EF4-FFF2-40B4-BE49-F238E27FC236}">
                <a16:creationId xmlns:a16="http://schemas.microsoft.com/office/drawing/2014/main" id="{9ED0F6A3-EE6D-40E8-AD91-B5475DAE7E22}"/>
              </a:ext>
            </a:extLst>
          </p:cNvPr>
          <p:cNvSpPr/>
          <p:nvPr/>
        </p:nvSpPr>
        <p:spPr>
          <a:xfrm>
            <a:off x="87871" y="1505432"/>
            <a:ext cx="4714817" cy="400110"/>
          </a:xfrm>
          <a:prstGeom prst="rect">
            <a:avLst/>
          </a:prstGeom>
        </p:spPr>
        <p:txBody>
          <a:bodyPr wrap="none">
            <a:spAutoFit/>
          </a:bodyPr>
          <a:lstStyle/>
          <a:p>
            <a:r>
              <a:rPr lang="en-IN" sz="2000" dirty="0">
                <a:solidFill>
                  <a:srgbClr val="0077AA"/>
                </a:solidFill>
                <a:latin typeface="Liberation Mono"/>
                <a:cs typeface="Arial" panose="020B0604020202020204" pitchFamily="34" charset="0"/>
              </a:rPr>
              <a:t>CREATE</a:t>
            </a:r>
            <a:r>
              <a:rPr lang="en-IN" sz="2000" dirty="0">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latin typeface="Liberation Mono"/>
                <a:cs typeface="Arial" panose="020B0604020202020204" pitchFamily="34" charset="0"/>
              </a:rPr>
              <a:t> </a:t>
            </a:r>
            <a:r>
              <a:rPr lang="en-IN" sz="2000" dirty="0">
                <a:solidFill>
                  <a:srgbClr val="E12F2B"/>
                </a:solidFill>
                <a:latin typeface="Liberation Mono"/>
                <a:cs typeface="Arial" panose="020B0604020202020204" pitchFamily="34" charset="0"/>
              </a:rPr>
              <a:t>`123`</a:t>
            </a:r>
            <a:r>
              <a:rPr lang="en-IN" sz="2000" dirty="0">
                <a:latin typeface="Liberation Mono"/>
                <a:cs typeface="Arial" panose="020B0604020202020204" pitchFamily="34" charset="0"/>
              </a:rPr>
              <a:t> (c1 </a:t>
            </a:r>
            <a:r>
              <a:rPr lang="en-IN" sz="2000" dirty="0">
                <a:solidFill>
                  <a:srgbClr val="834689"/>
                </a:solidFill>
                <a:latin typeface="Liberation Mono"/>
              </a:rPr>
              <a:t>int</a:t>
            </a:r>
            <a:r>
              <a:rPr lang="en-IN" sz="2000" dirty="0">
                <a:latin typeface="Liberation Mono"/>
                <a:cs typeface="Arial" panose="020B0604020202020204" pitchFamily="34" charset="0"/>
              </a:rPr>
              <a:t>, c2 </a:t>
            </a:r>
            <a:r>
              <a:rPr lang="en-IN" sz="2000" dirty="0">
                <a:solidFill>
                  <a:srgbClr val="834689"/>
                </a:solidFill>
                <a:latin typeface="Liberation Mono"/>
              </a:rPr>
              <a:t>varchar</a:t>
            </a:r>
            <a:r>
              <a:rPr lang="en-IN" sz="2000" dirty="0">
                <a:latin typeface="Liberation Mono"/>
                <a:cs typeface="Arial" panose="020B0604020202020204" pitchFamily="34" charset="0"/>
              </a:rPr>
              <a:t>(10));</a:t>
            </a:r>
          </a:p>
        </p:txBody>
      </p:sp>
    </p:spTree>
    <p:extLst>
      <p:ext uri="{BB962C8B-B14F-4D97-AF65-F5344CB8AC3E}">
        <p14:creationId xmlns:p14="http://schemas.microsoft.com/office/powerpoint/2010/main" val="1235870264"/>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764704"/>
          <a:ext cx="11449271" cy="354076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 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bl>
          </a:graphicData>
        </a:graphic>
      </p:graphicFrame>
      <p:sp>
        <p:nvSpPr>
          <p:cNvPr id="3" name="Rectangle 2"/>
          <p:cNvSpPr/>
          <p:nvPr/>
        </p:nvSpPr>
        <p:spPr>
          <a:xfrm>
            <a:off x="479376" y="4581128"/>
            <a:ext cx="11233248"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79376" y="5792490"/>
            <a:ext cx="899043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1302273438"/>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8"/>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Segoe UI Light" panose="020B0502040204020203" pitchFamily="34" charset="0"/>
                <a:cs typeface="Segoe UI Light" panose="020B0502040204020203" pitchFamily="34" charset="0"/>
              </a:rPr>
              <a:t> For: float(M,D), double(M,D) or decimal(M,D), M must be &gt;= D</a:t>
            </a:r>
          </a:p>
        </p:txBody>
      </p:sp>
      <p:sp>
        <p:nvSpPr>
          <p:cNvPr id="6" name="TextBox 5"/>
          <p:cNvSpPr txBox="1"/>
          <p:nvPr/>
        </p:nvSpPr>
        <p:spPr>
          <a:xfrm>
            <a:off x="1487488" y="148570"/>
            <a:ext cx="4300857" cy="400110"/>
          </a:xfrm>
          <a:prstGeom prst="rect">
            <a:avLst/>
          </a:prstGeom>
          <a:noFill/>
        </p:spPr>
        <p:txBody>
          <a:bodyPr wrap="none" rtlCol="0">
            <a:spAutoFit/>
          </a:bodyPr>
          <a:lstStyle/>
          <a:p>
            <a:r>
              <a:rPr lang="en-IN" sz="2000" b="1" dirty="0">
                <a:solidFill>
                  <a:schemeClr val="accent6">
                    <a:lumMod val="50000"/>
                  </a:schemeClr>
                </a:solidFill>
              </a:rPr>
              <a:t>UNSIGNED</a:t>
            </a:r>
            <a:r>
              <a:rPr lang="en-IN" sz="2000" dirty="0">
                <a:solidFill>
                  <a:schemeClr val="accent6">
                    <a:lumMod val="50000"/>
                  </a:schemeClr>
                </a:solidFill>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89241"/>
            <a:ext cx="11449272" cy="646331"/>
          </a:xfrm>
          <a:prstGeom prst="rect">
            <a:avLst/>
          </a:prstGeom>
        </p:spPr>
        <p:txBody>
          <a:bodyPr wrap="square">
            <a:spAutoFit/>
          </a:bodyPr>
          <a:lstStyle/>
          <a:p>
            <a:r>
              <a:rPr lang="en-IN" dirty="0">
                <a:solidFill>
                  <a:schemeClr val="accent5">
                    <a:lumMod val="50000"/>
                  </a:schemeClr>
                </a:solidFill>
              </a:rPr>
              <a:t>Here, </a:t>
            </a:r>
            <a:r>
              <a:rPr lang="en-IN" b="1" dirty="0">
                <a:solidFill>
                  <a:schemeClr val="accent5">
                    <a:lumMod val="50000"/>
                  </a:schemeClr>
                </a:solidFill>
              </a:rPr>
              <a:t>(M,D)</a:t>
            </a:r>
            <a:r>
              <a:rPr lang="en-IN" dirty="0">
                <a:solidFill>
                  <a:schemeClr val="accent5">
                    <a:lumMod val="50000"/>
                  </a:schemeClr>
                </a:solidFill>
              </a:rPr>
              <a:t> means than values can be stored with up to </a:t>
            </a:r>
            <a:r>
              <a:rPr lang="en-IN" b="1" i="1" dirty="0">
                <a:solidFill>
                  <a:schemeClr val="accent5">
                    <a:lumMod val="50000"/>
                  </a:schemeClr>
                </a:solidFill>
              </a:rPr>
              <a:t>M</a:t>
            </a:r>
            <a:r>
              <a:rPr lang="en-IN" dirty="0">
                <a:solidFill>
                  <a:schemeClr val="accent5">
                    <a:lumMod val="50000"/>
                  </a:schemeClr>
                </a:solidFill>
              </a:rPr>
              <a:t> digits in total, of which </a:t>
            </a:r>
            <a:r>
              <a:rPr lang="en-IN" b="1" i="1" dirty="0">
                <a:solidFill>
                  <a:schemeClr val="accent5">
                    <a:lumMod val="50000"/>
                  </a:schemeClr>
                </a:solidFill>
              </a:rPr>
              <a:t>D</a:t>
            </a:r>
            <a:r>
              <a:rPr lang="en-IN" dirty="0">
                <a:solidFill>
                  <a:schemeClr val="accent5">
                    <a:lumMod val="50000"/>
                  </a:schemeClr>
                </a:solidFill>
              </a:rPr>
              <a:t> digits may be after the decimal point.</a:t>
            </a:r>
          </a:p>
        </p:txBody>
      </p:sp>
    </p:spTree>
    <p:extLst>
      <p:ext uri="{BB962C8B-B14F-4D97-AF65-F5344CB8AC3E}">
        <p14:creationId xmlns:p14="http://schemas.microsoft.com/office/powerpoint/2010/main" val="2592491060"/>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199412113"/>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77272"/>
            <a:ext cx="8991600" cy="861774"/>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 TABLE </a:t>
            </a:r>
            <a:r>
              <a:rPr lang="en-IN" sz="1600" dirty="0">
                <a:latin typeface="Arial" panose="020B0604020202020204" pitchFamily="34" charset="0"/>
                <a:cs typeface="Arial" panose="020B0604020202020204" pitchFamily="34" charset="0"/>
              </a:rPr>
              <a:t>TEMP (COL1 int ,COL2 bool,  COL3 boolean);</a:t>
            </a:r>
          </a:p>
        </p:txBody>
      </p:sp>
      <p:grpSp>
        <p:nvGrpSpPr>
          <p:cNvPr id="2" name="Group 1">
            <a:extLst>
              <a:ext uri="{FF2B5EF4-FFF2-40B4-BE49-F238E27FC236}">
                <a16:creationId xmlns:a16="http://schemas.microsoft.com/office/drawing/2014/main" id="{F7B01682-0027-4A82-A8FB-4B187D9717EA}"/>
              </a:ext>
            </a:extLst>
          </p:cNvPr>
          <p:cNvGrpSpPr/>
          <p:nvPr/>
        </p:nvGrpSpPr>
        <p:grpSpPr>
          <a:xfrm>
            <a:off x="407368" y="1556793"/>
            <a:ext cx="11017224" cy="4401205"/>
            <a:chOff x="406574" y="1679200"/>
            <a:chExt cx="9855696" cy="4401205"/>
          </a:xfrm>
        </p:grpSpPr>
        <p:sp>
          <p:nvSpPr>
            <p:cNvPr id="8" name="Rectangle 7">
              <a:extLst>
                <a:ext uri="{FF2B5EF4-FFF2-40B4-BE49-F238E27FC236}">
                  <a16:creationId xmlns:a16="http://schemas.microsoft.com/office/drawing/2014/main" id="{391C9B24-6C27-4EB3-B71B-D18E5E3FE075}"/>
                </a:ext>
              </a:extLst>
            </p:cNvPr>
            <p:cNvSpPr/>
            <p:nvPr/>
          </p:nvSpPr>
          <p:spPr>
            <a:xfrm>
              <a:off x="406574" y="1679200"/>
              <a:ext cx="9855696" cy="4401205"/>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TASKS (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PRIMARY KEY AUTO_INCREMENT</a:t>
              </a:r>
              <a:r>
                <a:rPr lang="en-IN" dirty="0">
                  <a:latin typeface="Arial" panose="020B0604020202020204" pitchFamily="34" charset="0"/>
                  <a:cs typeface="Arial" panose="020B0604020202020204" pitchFamily="34" charset="0"/>
                </a:rPr>
                <a:t>, title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a:t>
              </a:r>
              <a:r>
                <a:rPr lang="en-IN" dirty="0">
                  <a:solidFill>
                    <a:srgbClr val="834689"/>
                  </a:solidFill>
                  <a:latin typeface="Arial" panose="020B0604020202020204" pitchFamily="34" charset="0"/>
                  <a:cs typeface="Arial" panose="020B0604020202020204" pitchFamily="34" charset="0"/>
                </a:rPr>
                <a:t>255) </a:t>
              </a:r>
              <a:r>
                <a:rPr lang="en-IN" dirty="0">
                  <a:solidFill>
                    <a:srgbClr val="2658E6"/>
                  </a:solidFill>
                  <a:latin typeface="Arial" panose="020B0604020202020204" pitchFamily="34" charset="0"/>
                  <a:cs typeface="Arial" panose="020B0604020202020204" pitchFamily="34" charset="0"/>
                </a:rPr>
                <a:t>NOT NULL</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completed </a:t>
              </a:r>
              <a:r>
                <a:rPr lang="en-IN" dirty="0">
                  <a:solidFill>
                    <a:srgbClr val="834689"/>
                  </a:solidFill>
                  <a:latin typeface="Arial" panose="020B0604020202020204" pitchFamily="34" charset="0"/>
                  <a:cs typeface="Arial" panose="020B0604020202020204" pitchFamily="34" charset="0"/>
                </a:rPr>
                <a:t>BOOLEAN</a:t>
              </a:r>
              <a:r>
                <a:rPr lang="en-IN" dirty="0">
                  <a:latin typeface="Arial" panose="020B0604020202020204" pitchFamily="34" charset="0"/>
                  <a:cs typeface="Arial" panose="020B0604020202020204" pitchFamily="34" charset="0"/>
                </a:rPr>
                <a:t>);</a:t>
              </a:r>
            </a:p>
            <a:p>
              <a:endParaRPr lang="en-IN" sz="10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'Task1', 0);</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'Task2', 1);</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'Task3', False);</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'Task4', True);</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'Task5', null);</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'Task6', default);</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'Task7', 1&gt;2);</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'Task8', 1&lt;2);</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'Task9', 12);</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'Task10', 58);</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'Task11',.75);</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'Task12',.15);</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'Task13', 'a' = 'a');</a:t>
              </a:r>
            </a:p>
          </p:txBody>
        </p:sp>
        <p:grpSp>
          <p:nvGrpSpPr>
            <p:cNvPr id="11" name="Group 10">
              <a:extLst>
                <a:ext uri="{FF2B5EF4-FFF2-40B4-BE49-F238E27FC236}">
                  <a16:creationId xmlns:a16="http://schemas.microsoft.com/office/drawing/2014/main" id="{5AF24F66-3216-41DC-9A48-1BE89E965E05}"/>
                </a:ext>
              </a:extLst>
            </p:cNvPr>
            <p:cNvGrpSpPr/>
            <p:nvPr/>
          </p:nvGrpSpPr>
          <p:grpSpPr>
            <a:xfrm>
              <a:off x="6170487" y="2347453"/>
              <a:ext cx="2674624" cy="3676743"/>
              <a:chOff x="6170487" y="2976478"/>
              <a:chExt cx="2674624"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170487" y="2976478"/>
                <a:ext cx="2610207"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266188" y="4193878"/>
                <a:ext cx="2578923" cy="49061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Tree>
    <p:extLst>
      <p:ext uri="{BB962C8B-B14F-4D97-AF65-F5344CB8AC3E}">
        <p14:creationId xmlns:p14="http://schemas.microsoft.com/office/powerpoint/2010/main" val="4187119804"/>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1752600" y="838200"/>
            <a:ext cx="8686800" cy="1477328"/>
          </a:xfrm>
          <a:prstGeom prst="rect">
            <a:avLst/>
          </a:prstGeom>
          <a:solidFill>
            <a:srgbClr val="0070C0"/>
          </a:solidFill>
        </p:spPr>
        <p:txBody>
          <a:bodyPr wrap="square">
            <a:spAutoFit/>
          </a:bodyPr>
          <a:lstStyle/>
          <a:p>
            <a:pPr marL="285750" indent="-285750">
              <a:buFont typeface="Arial" panose="020B0604020202020204" pitchFamily="34" charset="0"/>
              <a:buChar char="•"/>
            </a:pPr>
            <a:r>
              <a:rPr lang="en-IN" dirty="0">
                <a:solidFill>
                  <a:schemeClr val="bg1"/>
                </a:solidFill>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solidFill>
                <a:srgbClr val="FFC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FC000"/>
                </a:solidFill>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1752600" y="2416076"/>
            <a:ext cx="8686800"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TEMP (COL1 INT, COL2 ENUM('A','B','C') NULL);</a:t>
            </a:r>
          </a:p>
          <a:p>
            <a:r>
              <a:rPr lang="en-IN" dirty="0">
                <a:solidFill>
                  <a:srgbClr val="0077AA"/>
                </a:solidFill>
                <a:latin typeface="Arial" panose="020B0604020202020204" pitchFamily="34" charset="0"/>
                <a:ea typeface="Times New Roman" panose="02020603050405020304" pitchFamily="18" charset="0"/>
              </a:rPr>
              <a:t>INSERT</a:t>
            </a:r>
            <a:r>
              <a:rPr lang="en-IN" dirty="0">
                <a:latin typeface="Arial" panose="020B0604020202020204" pitchFamily="34" charset="0"/>
                <a:cs typeface="Arial" panose="020B0604020202020204" pitchFamily="34" charset="0"/>
              </a:rPr>
              <a:t> INTO TEMP (COL1) VALUES (1);</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TEMP (COL1 INT, COL2 ENUM('A','B','C') NOT NULL);</a:t>
            </a:r>
          </a:p>
          <a:p>
            <a:r>
              <a:rPr lang="en-IN" dirty="0">
                <a:latin typeface="Arial" panose="020B0604020202020204" pitchFamily="34" charset="0"/>
                <a:cs typeface="Arial" panose="020B0604020202020204" pitchFamily="34" charset="0"/>
              </a:rPr>
              <a:t>INSERT INTO TEMP (COL1) VALUES (1);</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TEMP (COL1 INT, COL2 ENUM('') NOT NULL);</a:t>
            </a:r>
          </a:p>
          <a:p>
            <a:r>
              <a:rPr lang="en-IN" dirty="0">
                <a:solidFill>
                  <a:srgbClr val="0077AA"/>
                </a:solidFill>
                <a:latin typeface="Arial" panose="020B0604020202020204" pitchFamily="34" charset="0"/>
                <a:ea typeface="Times New Roman" panose="02020603050405020304" pitchFamily="18" charset="0"/>
              </a:rPr>
              <a:t>INSERT</a:t>
            </a:r>
            <a:r>
              <a:rPr lang="en-IN" dirty="0">
                <a:latin typeface="Arial" panose="020B0604020202020204" pitchFamily="34" charset="0"/>
                <a:cs typeface="Arial" panose="020B0604020202020204" pitchFamily="34" charset="0"/>
              </a:rPr>
              <a:t> INTO TEMP (COL1) VALUES (1,'THIS IS THE TEST');</a:t>
            </a:r>
          </a:p>
        </p:txBody>
      </p:sp>
      <p:sp>
        <p:nvSpPr>
          <p:cNvPr id="6" name="Rectangle 5"/>
          <p:cNvSpPr/>
          <p:nvPr/>
        </p:nvSpPr>
        <p:spPr>
          <a:xfrm>
            <a:off x="1752600" y="4847272"/>
            <a:ext cx="8686800" cy="1477328"/>
          </a:xfrm>
          <a:prstGeom prst="rect">
            <a:avLst/>
          </a:prstGeom>
          <a:solidFill>
            <a:srgbClr val="0070C0"/>
          </a:solidFill>
        </p:spPr>
        <p:txBody>
          <a:bodyPr wrap="square">
            <a:spAutoFit/>
          </a:bodyPr>
          <a:lstStyle/>
          <a:p>
            <a:r>
              <a:rPr lang="en-IN" dirty="0">
                <a:solidFill>
                  <a:schemeClr val="bg1"/>
                </a:solidFill>
              </a:rPr>
              <a:t>You also cannot use user variable as an enumeration value. This pair of statements do not work:</a:t>
            </a:r>
          </a:p>
          <a:p>
            <a:endParaRPr lang="en-IN" dirty="0">
              <a:solidFill>
                <a:schemeClr val="bg1"/>
              </a:solidFill>
            </a:endParaRPr>
          </a:p>
          <a:p>
            <a:r>
              <a:rPr lang="en-IN" dirty="0">
                <a:solidFill>
                  <a:schemeClr val="bg1"/>
                </a:solidFill>
              </a:rPr>
              <a:t>SET @mysize = 'medium';</a:t>
            </a:r>
          </a:p>
          <a:p>
            <a:r>
              <a:rPr lang="en-IN" dirty="0">
                <a:solidFill>
                  <a:schemeClr val="bg1"/>
                </a:solidFill>
              </a:rPr>
              <a:t>CREATE TABLE sizes ( size ENUM('small', @mysize, 'large'));</a:t>
            </a:r>
          </a:p>
        </p:txBody>
      </p:sp>
      <p:sp>
        <p:nvSpPr>
          <p:cNvPr id="3" name="Rectangle 2"/>
          <p:cNvSpPr/>
          <p:nvPr/>
        </p:nvSpPr>
        <p:spPr>
          <a:xfrm>
            <a:off x="1524000" y="16327"/>
            <a:ext cx="5638800" cy="584775"/>
          </a:xfrm>
          <a:prstGeom prst="rect">
            <a:avLst/>
          </a:prstGeom>
        </p:spPr>
        <p:txBody>
          <a:bodyPr wrap="square">
            <a:spAutoFit/>
          </a:bodyPr>
          <a:lstStyle/>
          <a:p>
            <a:r>
              <a:rPr lang="en-IN" sz="1600" dirty="0">
                <a:solidFill>
                  <a:srgbClr val="FFFF00"/>
                </a:solidFill>
                <a:latin typeface="Arial" panose="020B0604020202020204" pitchFamily="34" charset="0"/>
                <a:cs typeface="Arial" panose="020B0604020202020204" pitchFamily="34" charset="0"/>
              </a:rPr>
              <a:t>An ENUM column can have a maximum of </a:t>
            </a:r>
            <a:r>
              <a:rPr lang="en-IN" sz="1600" b="1" dirty="0">
                <a:solidFill>
                  <a:srgbClr val="FFFF00"/>
                </a:solidFill>
                <a:latin typeface="Arial" panose="020B0604020202020204" pitchFamily="34" charset="0"/>
                <a:cs typeface="Arial" panose="020B0604020202020204" pitchFamily="34" charset="0"/>
              </a:rPr>
              <a:t>65,535</a:t>
            </a:r>
            <a:r>
              <a:rPr lang="en-IN" sz="1600" dirty="0">
                <a:solidFill>
                  <a:srgbClr val="FFFF00"/>
                </a:solidFill>
                <a:latin typeface="Arial" panose="020B0604020202020204" pitchFamily="34" charset="0"/>
                <a:cs typeface="Arial" panose="020B0604020202020204" pitchFamily="34" charset="0"/>
              </a:rPr>
              <a:t> distinct elements.</a:t>
            </a:r>
          </a:p>
        </p:txBody>
      </p:sp>
    </p:spTree>
    <p:extLst>
      <p:ext uri="{BB962C8B-B14F-4D97-AF65-F5344CB8AC3E}">
        <p14:creationId xmlns:p14="http://schemas.microsoft.com/office/powerpoint/2010/main" val="2867959643"/>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1752600" y="838200"/>
            <a:ext cx="8686800" cy="1477328"/>
          </a:xfrm>
          <a:prstGeom prst="rect">
            <a:avLst/>
          </a:prstGeom>
          <a:solidFill>
            <a:srgbClr val="0070C0"/>
          </a:solidFill>
        </p:spPr>
        <p:txBody>
          <a:bodyPr wrap="square">
            <a:spAutoFit/>
          </a:bodyPr>
          <a:lstStyle/>
          <a:p>
            <a:pPr marL="285750" indent="-285750">
              <a:buFont typeface="Arial" panose="020B0604020202020204" pitchFamily="34" charset="0"/>
              <a:buChar char="•"/>
            </a:pPr>
            <a:r>
              <a:rPr lang="en-IN" dirty="0">
                <a:solidFill>
                  <a:schemeClr val="bg1"/>
                </a:solidFill>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solidFill>
                <a:schemeClr val="bg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1"/>
                </a:solidFill>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1524000" y="157844"/>
            <a:ext cx="5638800" cy="338554"/>
          </a:xfrm>
          <a:prstGeom prst="rect">
            <a:avLst/>
          </a:prstGeom>
        </p:spPr>
        <p:txBody>
          <a:bodyPr wrap="square">
            <a:spAutoFit/>
          </a:bodyPr>
          <a:lstStyle/>
          <a:p>
            <a:r>
              <a:rPr lang="en-IN" sz="1600" dirty="0">
                <a:solidFill>
                  <a:srgbClr val="FFFF00"/>
                </a:solidFill>
                <a:latin typeface="Arial" panose="020B0604020202020204" pitchFamily="34" charset="0"/>
                <a:cs typeface="Arial" panose="020B0604020202020204" pitchFamily="34" charset="0"/>
              </a:rPr>
              <a:t>A SET column can have a maximum of </a:t>
            </a:r>
            <a:r>
              <a:rPr lang="en-IN" sz="1600" b="1" dirty="0">
                <a:solidFill>
                  <a:srgbClr val="FFFF00"/>
                </a:solidFill>
                <a:latin typeface="Arial" panose="020B0604020202020204" pitchFamily="34" charset="0"/>
                <a:cs typeface="Arial" panose="020B0604020202020204" pitchFamily="34" charset="0"/>
              </a:rPr>
              <a:t>64</a:t>
            </a:r>
            <a:r>
              <a:rPr lang="en-IN" sz="1600" dirty="0">
                <a:solidFill>
                  <a:srgbClr val="FFFF00"/>
                </a:solidFill>
                <a:latin typeface="Arial" panose="020B0604020202020204" pitchFamily="34" charset="0"/>
                <a:cs typeface="Arial" panose="020B0604020202020204" pitchFamily="34" charset="0"/>
              </a:rPr>
              <a:t> distinct members.</a:t>
            </a:r>
          </a:p>
        </p:txBody>
      </p:sp>
      <p:sp>
        <p:nvSpPr>
          <p:cNvPr id="2" name="Rectangle 1"/>
          <p:cNvSpPr/>
          <p:nvPr/>
        </p:nvSpPr>
        <p:spPr>
          <a:xfrm>
            <a:off x="1752600" y="2828836"/>
            <a:ext cx="8686800" cy="87203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TEMP </a:t>
            </a:r>
            <a:r>
              <a:rPr lang="en-IN" dirty="0"/>
              <a:t>(col SET('a', 'b', 'c', 'd'));</a:t>
            </a:r>
          </a:p>
          <a:p>
            <a:pPr>
              <a:lnSpc>
                <a:spcPct val="150000"/>
              </a:lnSpc>
            </a:pPr>
            <a:r>
              <a:rPr lang="en-IN" dirty="0">
                <a:solidFill>
                  <a:srgbClr val="0077AA"/>
                </a:solidFill>
                <a:latin typeface="Arial" panose="020B0604020202020204" pitchFamily="34" charset="0"/>
                <a:ea typeface="Times New Roman" panose="02020603050405020304" pitchFamily="18" charset="0"/>
              </a:rPr>
              <a:t>INSERT INTO </a:t>
            </a:r>
            <a:r>
              <a:rPr lang="en-IN" dirty="0">
                <a:latin typeface="Arial" panose="020B0604020202020204" pitchFamily="34" charset="0"/>
                <a:cs typeface="Arial" panose="020B0604020202020204" pitchFamily="34" charset="0"/>
              </a:rPr>
              <a:t>TEMP </a:t>
            </a:r>
            <a:r>
              <a:rPr lang="en-IN" dirty="0"/>
              <a:t>(col) VALUES ('</a:t>
            </a:r>
            <a:r>
              <a:rPr lang="en-IN" dirty="0" err="1"/>
              <a:t>a,d</a:t>
            </a:r>
            <a:r>
              <a:rPr lang="en-IN" dirty="0"/>
              <a:t>'), ('</a:t>
            </a:r>
            <a:r>
              <a:rPr lang="en-IN" dirty="0" err="1"/>
              <a:t>d,a</a:t>
            </a:r>
            <a:r>
              <a:rPr lang="en-IN" dirty="0"/>
              <a:t>'), ('</a:t>
            </a:r>
            <a:r>
              <a:rPr lang="en-IN" dirty="0" err="1"/>
              <a:t>a,d,a</a:t>
            </a:r>
            <a:r>
              <a:rPr lang="en-IN" dirty="0"/>
              <a:t>'), ('</a:t>
            </a:r>
            <a:r>
              <a:rPr lang="en-IN" dirty="0" err="1"/>
              <a:t>a,d,d</a:t>
            </a:r>
            <a:r>
              <a:rPr lang="en-IN" dirty="0"/>
              <a:t>'), ('</a:t>
            </a:r>
            <a:r>
              <a:rPr lang="en-IN" dirty="0" err="1"/>
              <a:t>d,a,d</a:t>
            </a:r>
            <a:r>
              <a:rPr lang="en-IN" dirty="0"/>
              <a:t>');</a:t>
            </a:r>
          </a:p>
        </p:txBody>
      </p:sp>
    </p:spTree>
    <p:extLst>
      <p:ext uri="{BB962C8B-B14F-4D97-AF65-F5344CB8AC3E}">
        <p14:creationId xmlns:p14="http://schemas.microsoft.com/office/powerpoint/2010/main" val="211888496"/>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sp>
        <p:nvSpPr>
          <p:cNvPr id="3" name="Rectangle 2"/>
          <p:cNvSpPr/>
          <p:nvPr/>
        </p:nvSpPr>
        <p:spPr>
          <a:xfrm>
            <a:off x="1666844" y="214290"/>
            <a:ext cx="6929486"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update</a:t>
            </a:r>
            <a:r>
              <a:rPr lang="en-US" dirty="0"/>
              <a:t> j set date =  json_set(date, "$.canVote", 'False');</a:t>
            </a:r>
          </a:p>
        </p:txBody>
      </p:sp>
    </p:spTree>
    <p:extLst>
      <p:ext uri="{BB962C8B-B14F-4D97-AF65-F5344CB8AC3E}">
        <p14:creationId xmlns:p14="http://schemas.microsoft.com/office/powerpoint/2010/main" val="2217411492"/>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84636996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308324"/>
          </a:xfrm>
          <a:prstGeom prst="rect">
            <a:avLst/>
          </a:prstGeom>
        </p:spPr>
        <p:txBody>
          <a:bodyPr wrap="square">
            <a:spAutoFit/>
          </a:bodyPr>
          <a:lstStyle/>
          <a:p>
            <a:r>
              <a:rPr lang="en-IN" sz="2400" b="1" dirty="0">
                <a:solidFill>
                  <a:schemeClr val="bg2">
                    <a:lumMod val="50000"/>
                  </a:schemeClr>
                </a:solidFill>
                <a:latin typeface="Arial" panose="020B0604020202020204" pitchFamily="34" charset="0"/>
                <a:cs typeface="Arial" panose="020B0604020202020204" pitchFamily="34" charset="0"/>
              </a:rPr>
              <a:t>Prime attribute </a:t>
            </a:r>
            <a:r>
              <a:rPr lang="en-IN" sz="2400" dirty="0">
                <a:solidFill>
                  <a:schemeClr val="accent4">
                    <a:lumMod val="75000"/>
                  </a:schemeClr>
                </a:solidFill>
                <a:latin typeface="Arial" panose="020B0604020202020204" pitchFamily="34" charset="0"/>
                <a:cs typeface="Arial" panose="020B0604020202020204" pitchFamily="34" charset="0"/>
              </a:rPr>
              <a:t>(</a:t>
            </a:r>
            <a:r>
              <a:rPr lang="en-IN" sz="2400" i="1" dirty="0">
                <a:solidFill>
                  <a:schemeClr val="accent4">
                    <a:lumMod val="75000"/>
                  </a:schemeClr>
                </a:solidFill>
              </a:rPr>
              <a:t>Entity</a:t>
            </a:r>
            <a:r>
              <a:rPr lang="en-IN" sz="2400" dirty="0">
                <a:solidFill>
                  <a:schemeClr val="accent4">
                    <a:lumMod val="75000"/>
                  </a:schemeClr>
                </a:solidFill>
              </a:rPr>
              <a:t> </a:t>
            </a:r>
            <a:r>
              <a:rPr lang="en-IN" sz="2400" i="1" dirty="0">
                <a:solidFill>
                  <a:schemeClr val="accent4">
                    <a:lumMod val="75000"/>
                  </a:schemeClr>
                </a:solidFill>
              </a:rPr>
              <a:t>integrity</a:t>
            </a:r>
            <a:r>
              <a:rPr lang="en-IN" sz="2400" dirty="0">
                <a:solidFill>
                  <a:schemeClr val="accent4">
                    <a:lumMod val="75000"/>
                  </a:schemeClr>
                </a:solidFill>
              </a:rPr>
              <a:t>)	</a:t>
            </a:r>
            <a:endParaRPr lang="en-IN" dirty="0">
              <a:solidFill>
                <a:schemeClr val="accent4">
                  <a:lumMod val="75000"/>
                </a:schemeClr>
              </a:solidFill>
              <a:latin typeface="Arial" panose="020B0604020202020204" pitchFamily="34" charset="0"/>
              <a:cs typeface="Arial" panose="020B0604020202020204" pitchFamily="34" charset="0"/>
            </a:endParaRPr>
          </a:p>
          <a:p>
            <a:r>
              <a:rPr lang="en-IN" sz="2400" dirty="0">
                <a:latin typeface="Arial" panose="020B0604020202020204" pitchFamily="34" charset="0"/>
                <a:cs typeface="Arial" panose="020B0604020202020204" pitchFamily="34" charset="0"/>
              </a:rPr>
              <a:t>An attribute, which is a </a:t>
            </a:r>
            <a:r>
              <a:rPr lang="en-IN" sz="2400" b="1" dirty="0">
                <a:solidFill>
                  <a:srgbClr val="C00000"/>
                </a:solidFill>
                <a:latin typeface="Arial" panose="020B0604020202020204" pitchFamily="34" charset="0"/>
                <a:cs typeface="Arial" panose="020B0604020202020204" pitchFamily="34" charset="0"/>
              </a:rPr>
              <a:t>part of the prime-key</a:t>
            </a:r>
            <a:r>
              <a:rPr lang="en-IN" sz="2400" dirty="0">
                <a:latin typeface="Arial" panose="020B0604020202020204" pitchFamily="34" charset="0"/>
                <a:cs typeface="Arial" panose="020B0604020202020204" pitchFamily="34" charset="0"/>
              </a:rPr>
              <a:t>, is known as a prime attribute.</a:t>
            </a:r>
          </a:p>
          <a:p>
            <a:endParaRPr lang="en-IN" sz="2400" dirty="0">
              <a:latin typeface="Arial" panose="020B0604020202020204" pitchFamily="34" charset="0"/>
              <a:cs typeface="Arial" panose="020B0604020202020204" pitchFamily="34" charset="0"/>
            </a:endParaRPr>
          </a:p>
          <a:p>
            <a:r>
              <a:rPr lang="en-IN" sz="2400" b="1" dirty="0">
                <a:solidFill>
                  <a:schemeClr val="bg2">
                    <a:lumMod val="50000"/>
                  </a:schemeClr>
                </a:solidFill>
                <a:latin typeface="Arial" panose="020B0604020202020204" pitchFamily="34" charset="0"/>
                <a:cs typeface="Arial" panose="020B0604020202020204" pitchFamily="34" charset="0"/>
              </a:rPr>
              <a:t>Non-prime attribute </a:t>
            </a:r>
          </a:p>
          <a:p>
            <a:r>
              <a:rPr lang="en-IN" sz="2400" dirty="0">
                <a:latin typeface="Arial" panose="020B0604020202020204" pitchFamily="34" charset="0"/>
                <a:cs typeface="Arial" panose="020B0604020202020204" pitchFamily="34" charset="0"/>
              </a:rPr>
              <a:t>An attribute, which is </a:t>
            </a:r>
            <a:r>
              <a:rPr lang="en-IN" sz="2400" b="1" dirty="0">
                <a:solidFill>
                  <a:srgbClr val="C00000"/>
                </a:solidFill>
                <a:latin typeface="Arial" panose="020B0604020202020204" pitchFamily="34" charset="0"/>
                <a:cs typeface="Arial" panose="020B0604020202020204" pitchFamily="34" charset="0"/>
              </a:rPr>
              <a:t>not a part of the prime-key</a:t>
            </a:r>
            <a:r>
              <a:rPr lang="en-IN" sz="2400" dirty="0">
                <a:latin typeface="Arial" panose="020B0604020202020204" pitchFamily="34" charset="0"/>
                <a:cs typeface="Arial" panose="020B0604020202020204" pitchFamily="34" charset="0"/>
              </a:rPr>
              <a:t>, is said to be a non-prime attribute.</a:t>
            </a:r>
          </a:p>
        </p:txBody>
      </p:sp>
      <p:sp>
        <p:nvSpPr>
          <p:cNvPr id="6" name="Rectangle 5"/>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3341761783"/>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a:t>
            </a:r>
          </a:p>
        </p:txBody>
      </p:sp>
      <p:sp>
        <p:nvSpPr>
          <p:cNvPr id="2" name="Rectangle 1"/>
          <p:cNvSpPr/>
          <p:nvPr/>
        </p:nvSpPr>
        <p:spPr>
          <a:xfrm>
            <a:off x="1699604" y="2388770"/>
            <a:ext cx="8815996" cy="1815882"/>
          </a:xfrm>
          <a:prstGeom prst="rect">
            <a:avLst/>
          </a:prstGeom>
          <a:solidFill>
            <a:schemeClr val="bg1">
              <a:lumMod val="95000"/>
            </a:schemeClr>
          </a:solidFill>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('[10, 20, [30, 40], [50, 60, 70]]');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JSON_EXTRACT('[10, 20, [30, 40], [50, 60, 70]]', '$[0]');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JSON_EXTRACT('[10, 20, [30, 40], [50, 60, 70]]', '$[3][0]');</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solidFill>
                  <a:srgbClr val="DD4A68"/>
                </a:solidFill>
                <a:latin typeface="Arial" panose="020B0604020202020204" pitchFamily="34" charset="0"/>
                <a:ea typeface="Times New Roman" panose="02020603050405020304" pitchFamily="18" charset="0"/>
              </a:rPr>
              <a:t> JSON_EXTRACT('[10, 20, [30, 40]]', '$[0]', '$[1]');</a:t>
            </a:r>
          </a:p>
        </p:txBody>
      </p:sp>
      <p:sp>
        <p:nvSpPr>
          <p:cNvPr id="3" name="Rectangle 2"/>
          <p:cNvSpPr/>
          <p:nvPr/>
        </p:nvSpPr>
        <p:spPr>
          <a:xfrm>
            <a:off x="1699604" y="4369970"/>
            <a:ext cx="8815996" cy="2308324"/>
          </a:xfrm>
          <a:prstGeom prst="rect">
            <a:avLst/>
          </a:prstGeom>
          <a:solidFill>
            <a:schemeClr val="bg1">
              <a:lumMod val="95000"/>
            </a:schemeClr>
          </a:solidFill>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('{"id" : "1001", "ename" : "saleel"}');</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 {"id" : "1001“ ,"ename" : "saleel"}, {"id" : "1002", "ename" : "sharmin", "mob" : "12345"} ]');</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solidFill>
                  <a:srgbClr val="DD4A68"/>
                </a:solidFill>
                <a:latin typeface="Arial" panose="020B0604020202020204" pitchFamily="34" charset="0"/>
                <a:ea typeface="Times New Roman" panose="02020603050405020304" pitchFamily="18" charset="0"/>
              </a:rPr>
              <a:t> JSON_EXTRACT ('[ {"id" : "1001" ,"ename" : "saleel"}, {"id" : "1002", "ename" : "sharmin", "mob" : "12345"} ]', '$[0].id');</a:t>
            </a:r>
          </a:p>
          <a:p>
            <a:endPar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JSON_EXTRACT('{"id" : "1001", "ename" : "saleel"}', '$.ename');</a:t>
            </a:r>
          </a:p>
        </p:txBody>
      </p:sp>
      <p:sp>
        <p:nvSpPr>
          <p:cNvPr id="5" name="Rectangle 4"/>
          <p:cNvSpPr/>
          <p:nvPr/>
        </p:nvSpPr>
        <p:spPr>
          <a:xfrm>
            <a:off x="1699604" y="609601"/>
            <a:ext cx="8739796" cy="1200329"/>
          </a:xfrm>
          <a:prstGeom prst="rect">
            <a:avLst/>
          </a:prstGeom>
        </p:spPr>
        <p:txBody>
          <a:bodyPr wrap="square">
            <a:spAutoFit/>
          </a:bodyPr>
          <a:lstStyle/>
          <a:p>
            <a:pPr algn="just"/>
            <a:r>
              <a:rPr lang="en-IN" dirty="0"/>
              <a:t>Returns data from a JSON document, selected from the parts of the document matched by the path arguments. Returns NULL if any argument is NULL or no paths locate a value in the document. An error occurs if the json_doc argument is not a valid JSON document or any path argument is not a valid path expression.</a:t>
            </a:r>
          </a:p>
        </p:txBody>
      </p:sp>
      <p:sp>
        <p:nvSpPr>
          <p:cNvPr id="6" name="Rectangle 5"/>
          <p:cNvSpPr/>
          <p:nvPr/>
        </p:nvSpPr>
        <p:spPr>
          <a:xfrm>
            <a:off x="1699604" y="1905000"/>
            <a:ext cx="8739796"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JSON_EXTRACT(json_doc, path[, path] ...)</a:t>
            </a:r>
          </a:p>
        </p:txBody>
      </p:sp>
    </p:spTree>
    <p:extLst>
      <p:ext uri="{BB962C8B-B14F-4D97-AF65-F5344CB8AC3E}">
        <p14:creationId xmlns:p14="http://schemas.microsoft.com/office/powerpoint/2010/main" val="1256803995"/>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(Insert)</a:t>
            </a: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1676400" y="1600200"/>
            <a:ext cx="8839200"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E</a:t>
            </a:r>
            <a:r>
              <a:rPr lang="en-IN" sz="2000" dirty="0">
                <a:solidFill>
                  <a:srgbClr val="0077AA"/>
                </a:solidFill>
                <a:latin typeface="Liberation Mono"/>
              </a:rPr>
              <a:t> (data json);</a:t>
            </a:r>
            <a:endParaRPr lang="en-US" sz="2000" dirty="0">
              <a:solidFill>
                <a:srgbClr val="0077AA"/>
              </a:solidFill>
              <a:latin typeface="Liberation Mono"/>
            </a:endParaRPr>
          </a:p>
        </p:txBody>
      </p:sp>
      <p:sp>
        <p:nvSpPr>
          <p:cNvPr id="7" name="Rectangle 6"/>
          <p:cNvSpPr/>
          <p:nvPr/>
        </p:nvSpPr>
        <p:spPr>
          <a:xfrm>
            <a:off x="1600200" y="2134612"/>
            <a:ext cx="8991600" cy="3970318"/>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"1001", "ename" : "saleel", "phone" : [123, 456]}</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"1002", "ename" : "</a:t>
            </a:r>
            <a:r>
              <a:rPr lang="en-US" dirty="0" err="1">
                <a:solidFill>
                  <a:srgbClr val="DD4A68"/>
                </a:solidFill>
                <a:latin typeface="Arial" panose="020B0604020202020204" pitchFamily="34" charset="0"/>
                <a:ea typeface="Times New Roman" panose="02020603050405020304" pitchFamily="18" charset="0"/>
              </a:rPr>
              <a:t>sharmin</a:t>
            </a:r>
            <a:r>
              <a:rPr lang="en-US" dirty="0">
                <a:solidFill>
                  <a:srgbClr val="DD4A68"/>
                </a:solidFill>
                <a:latin typeface="Arial" panose="020B0604020202020204" pitchFamily="34" charset="0"/>
                <a:ea typeface="Times New Roman" panose="02020603050405020304" pitchFamily="18" charset="0"/>
              </a:rPr>
              <a:t>" ,"phone" : [9922, 8811], "address" : "Paud Road"}</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"1003", "ename" : "</a:t>
            </a:r>
            <a:r>
              <a:rPr lang="en-US" dirty="0" err="1">
                <a:solidFill>
                  <a:srgbClr val="DD4A68"/>
                </a:solidFill>
                <a:latin typeface="Arial" panose="020B0604020202020204" pitchFamily="34" charset="0"/>
                <a:ea typeface="Times New Roman" panose="02020603050405020304" pitchFamily="18" charset="0"/>
              </a:rPr>
              <a:t>vrushali</a:t>
            </a:r>
            <a:r>
              <a:rPr lang="en-US" dirty="0">
                <a:solidFill>
                  <a:srgbClr val="DD4A68"/>
                </a:solidFill>
                <a:latin typeface="Arial" panose="020B0604020202020204" pitchFamily="34" charset="0"/>
                <a:ea typeface="Times New Roman" panose="02020603050405020304" pitchFamily="18" charset="0"/>
              </a:rPr>
              <a:t>", "phone" : [7788, 9977], "address" : {"city" : "Pune", "state" : "MH"}}</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 [</a:t>
            </a:r>
            <a:r>
              <a:rPr lang="en-US" dirty="0">
                <a:solidFill>
                  <a:srgbClr val="DD4A68"/>
                </a:solidFill>
                <a:latin typeface="Arial" panose="020B0604020202020204" pitchFamily="34" charset="0"/>
                <a:ea typeface="Times New Roman" panose="02020603050405020304" pitchFamily="18" charset="0"/>
              </a:rPr>
              <a:t>{"empno" : "1004", "ename" : "ram" ,"phone" : [6672, 8811], "address" : "Paud Road"}, {"empno" : "1005", "ename" : "sham" ,"phone" : [6672, 8843], "address" : "Paud Road"} </a:t>
            </a:r>
            <a:r>
              <a:rPr lang="en-US"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700870175"/>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(Select)</a:t>
            </a: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1676400" y="1600200"/>
            <a:ext cx="8839200"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1600200" y="1986678"/>
            <a:ext cx="8991600"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'$.empno')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'$.phone[1]')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"$.address.city")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"$.empno", "$.ename"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p:txBody>
      </p:sp>
      <p:pic>
        <p:nvPicPr>
          <p:cNvPr id="2" name="Picture 1"/>
          <p:cNvPicPr>
            <a:picLocks noChangeAspect="1"/>
          </p:cNvPicPr>
          <p:nvPr/>
        </p:nvPicPr>
        <p:blipFill>
          <a:blip r:embed="rId3" cstate="print"/>
          <a:stretch>
            <a:fillRect/>
          </a:stretch>
        </p:blipFill>
        <p:spPr>
          <a:xfrm>
            <a:off x="1676400" y="4572000"/>
            <a:ext cx="7795260" cy="1868044"/>
          </a:xfrm>
          <a:prstGeom prst="rect">
            <a:avLst/>
          </a:prstGeom>
        </p:spPr>
      </p:pic>
    </p:spTree>
    <p:extLst>
      <p:ext uri="{BB962C8B-B14F-4D97-AF65-F5344CB8AC3E}">
        <p14:creationId xmlns:p14="http://schemas.microsoft.com/office/powerpoint/2010/main" val="1721346437"/>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D05C45AA-4344-457B-946D-7E2D8508B28A}"/>
              </a:ext>
            </a:extLst>
          </p:cNvPr>
          <p:cNvSpPr/>
          <p:nvPr/>
        </p:nvSpPr>
        <p:spPr>
          <a:xfrm>
            <a:off x="478582" y="4196903"/>
            <a:ext cx="9534091" cy="1692771"/>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Remember:</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by default, tables are created in the default database, using the InnoDB storage engine. </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table exists</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there is no default database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database does not exist.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181291"/>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1389362953"/>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377263" cy="5355312"/>
          </a:xfrm>
          <a:prstGeom prst="rect">
            <a:avLst/>
          </a:prstGeom>
        </p:spPr>
        <p:txBody>
          <a:bodyPr wrap="square">
            <a:spAutoFit/>
          </a:bodyPr>
          <a:lstStyle/>
          <a:p>
            <a:r>
              <a:rPr lang="en-IN" dirty="0">
                <a:solidFill>
                  <a:schemeClr val="tx1">
                    <a:lumMod val="85000"/>
                    <a:lumOff val="15000"/>
                  </a:schemeClr>
                </a:solidFill>
                <a:latin typeface="Arial" panose="020B0604020202020204" pitchFamily="34" charset="0"/>
                <a:cs typeface="Arial" panose="020B0604020202020204" pitchFamily="34" charset="0"/>
              </a:rPr>
              <a:t>CREATE [TEMPORARY] TABLE [IF NOT EXISTS] tbl_name</a:t>
            </a:r>
          </a:p>
          <a:p>
            <a:r>
              <a:rPr lang="en-IN" dirty="0">
                <a:solidFill>
                  <a:schemeClr val="tx1">
                    <a:lumMod val="85000"/>
                    <a:lumOff val="15000"/>
                  </a:schemeClr>
                </a:solidFill>
                <a:latin typeface="Arial" panose="020B0604020202020204" pitchFamily="34" charset="0"/>
                <a:cs typeface="Arial" panose="020B0604020202020204" pitchFamily="34" charset="0"/>
              </a:rPr>
              <a:t>    (create_definition,...)</a:t>
            </a:r>
          </a:p>
          <a:p>
            <a:r>
              <a:rPr lang="en-IN" dirty="0">
                <a:solidFill>
                  <a:schemeClr val="tx1">
                    <a:lumMod val="85000"/>
                    <a:lumOff val="15000"/>
                  </a:schemeClr>
                </a:solidFill>
                <a:latin typeface="Arial" panose="020B0604020202020204" pitchFamily="34" charset="0"/>
                <a:cs typeface="Arial" panose="020B0604020202020204" pitchFamily="34" charset="0"/>
              </a:rPr>
              <a:t>    [table_options]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    [partition_options]</a:t>
            </a:r>
          </a:p>
          <a:p>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create_definition: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col_name column_definition</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column_definition:</a:t>
            </a:r>
          </a:p>
          <a:p>
            <a:r>
              <a:rPr lang="en-US" dirty="0">
                <a:solidFill>
                  <a:schemeClr val="tx1">
                    <a:lumMod val="85000"/>
                    <a:lumOff val="15000"/>
                  </a:schemeClr>
                </a:solidFill>
                <a:latin typeface="Arial" panose="020B0604020202020204" pitchFamily="34" charset="0"/>
                <a:cs typeface="Arial" panose="020B0604020202020204" pitchFamily="34" charset="0"/>
              </a:rPr>
              <a:t>    data_type [NOT NULL | NULL] [DEFAULT default_value]</a:t>
            </a:r>
          </a:p>
          <a:p>
            <a:r>
              <a:rPr lang="en-US" dirty="0">
                <a:solidFill>
                  <a:schemeClr val="tx1">
                    <a:lumMod val="85000"/>
                    <a:lumOff val="15000"/>
                  </a:schemeClr>
                </a:solidFill>
                <a:latin typeface="Arial" panose="020B0604020202020204" pitchFamily="34" charset="0"/>
                <a:cs typeface="Arial" panose="020B0604020202020204" pitchFamily="34" charset="0"/>
              </a:rPr>
              <a:t>      [AUTO_INCREMENT] [UNIQUE [KEY] | [PRIMARY] KEY]</a:t>
            </a:r>
          </a:p>
          <a:p>
            <a:r>
              <a:rPr lang="en-US" dirty="0">
                <a:solidFill>
                  <a:schemeClr val="tx1">
                    <a:lumMod val="85000"/>
                    <a:lumOff val="15000"/>
                  </a:schemeClr>
                </a:solidFill>
                <a:latin typeface="Arial" panose="020B0604020202020204" pitchFamily="34" charset="0"/>
                <a:cs typeface="Arial" panose="020B0604020202020204" pitchFamily="34" charset="0"/>
              </a:rPr>
              <a:t>      [COMMENT 'string']</a:t>
            </a:r>
          </a:p>
          <a:p>
            <a:r>
              <a:rPr lang="en-US" dirty="0">
                <a:solidFill>
                  <a:schemeClr val="tx1">
                    <a:lumMod val="85000"/>
                    <a:lumOff val="15000"/>
                  </a:schemeClr>
                </a:solidFill>
                <a:latin typeface="Arial" panose="020B0604020202020204" pitchFamily="34" charset="0"/>
                <a:cs typeface="Arial" panose="020B0604020202020204" pitchFamily="34" charset="0"/>
              </a:rPr>
              <a:t>      [reference_definition]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 data_type [GENERATED ALWAYS] AS (expression)</a:t>
            </a:r>
          </a:p>
          <a:p>
            <a:r>
              <a:rPr lang="en-US" dirty="0">
                <a:solidFill>
                  <a:schemeClr val="tx1">
                    <a:lumMod val="85000"/>
                    <a:lumOff val="15000"/>
                  </a:schemeClr>
                </a:solidFill>
                <a:latin typeface="Arial" panose="020B0604020202020204" pitchFamily="34" charset="0"/>
                <a:cs typeface="Arial" panose="020B0604020202020204" pitchFamily="34" charset="0"/>
              </a:rPr>
              <a:t>      [VIRTUAL] [UNIQUE [KEY]] [COMMENT comment]</a:t>
            </a:r>
          </a:p>
          <a:p>
            <a:r>
              <a:rPr lang="en-US" dirty="0">
                <a:solidFill>
                  <a:schemeClr val="tx1">
                    <a:lumMod val="85000"/>
                    <a:lumOff val="15000"/>
                  </a:schemeClr>
                </a:solidFill>
                <a:latin typeface="Arial" panose="020B0604020202020204" pitchFamily="34" charset="0"/>
                <a:cs typeface="Arial" panose="020B0604020202020204" pitchFamily="34" charset="0"/>
              </a:rPr>
              <a:t>      [NOT NULL | NULL] [[PRIMARY] KEY]</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IN" dirty="0">
                <a:solidFill>
                  <a:schemeClr val="tx1">
                    <a:lumMod val="85000"/>
                    <a:lumOff val="15000"/>
                  </a:schemeClr>
                </a:solidFill>
                <a:latin typeface="Arial" panose="020B0604020202020204" pitchFamily="34" charset="0"/>
                <a:cs typeface="Arial" panose="020B0604020202020204" pitchFamily="34" charset="0"/>
              </a:rPr>
              <a:t>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46337DAA-CC31-4589-95A2-1FD2B55B7FF4}"/>
              </a:ext>
            </a:extLst>
          </p:cNvPr>
          <p:cNvSpPr/>
          <p:nvPr/>
        </p:nvSpPr>
        <p:spPr>
          <a:xfrm>
            <a:off x="7142712" y="5817479"/>
            <a:ext cx="5017527" cy="830997"/>
          </a:xfrm>
          <a:prstGeom prst="rect">
            <a:avLst/>
          </a:prstGeom>
        </p:spPr>
        <p:txBody>
          <a:bodyPr wrap="none">
            <a:spAutoFit/>
          </a:bodyPr>
          <a:lstStyle/>
          <a:p>
            <a:r>
              <a:rPr lang="en-US" sz="2400" dirty="0">
                <a:solidFill>
                  <a:srgbClr val="00B0F0"/>
                </a:solidFill>
              </a:rPr>
              <a:t>show engines;</a:t>
            </a:r>
          </a:p>
          <a:p>
            <a:r>
              <a:rPr lang="en-US" sz="2400" dirty="0">
                <a:solidFill>
                  <a:srgbClr val="00B0F0"/>
                </a:solidFill>
              </a:rPr>
              <a:t>set default_storage_engine = memory;</a:t>
            </a:r>
          </a:p>
        </p:txBody>
      </p:sp>
    </p:spTree>
    <p:extLst>
      <p:ext uri="{BB962C8B-B14F-4D97-AF65-F5344CB8AC3E}">
        <p14:creationId xmlns:p14="http://schemas.microsoft.com/office/powerpoint/2010/main" val="2350439288"/>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Tree>
    <p:extLst>
      <p:ext uri="{BB962C8B-B14F-4D97-AF65-F5344CB8AC3E}">
        <p14:creationId xmlns:p14="http://schemas.microsoft.com/office/powerpoint/2010/main" val="2370293807"/>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2A492F78-925E-4BB0-892D-7D3AC4994E1D}"/>
              </a:ext>
            </a:extLst>
          </p:cNvPr>
          <p:cNvSpPr/>
          <p:nvPr/>
        </p:nvSpPr>
        <p:spPr>
          <a:xfrm>
            <a:off x="262558" y="869754"/>
            <a:ext cx="11665296" cy="4893647"/>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p:txBody>
      </p:sp>
    </p:spTree>
    <p:extLst>
      <p:ext uri="{BB962C8B-B14F-4D97-AF65-F5344CB8AC3E}">
        <p14:creationId xmlns:p14="http://schemas.microsoft.com/office/powerpoint/2010/main" val="1097574674"/>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431545163"/>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439593"/>
            <a:ext cx="8208911" cy="3139321"/>
          </a:xfrm>
          <a:prstGeom prst="rect">
            <a:avLst/>
          </a:prstGeom>
        </p:spPr>
        <p:txBody>
          <a:bodyPr wrap="square">
            <a:spAutoFit/>
          </a:bodyPr>
          <a:lstStyle/>
          <a:p>
            <a:r>
              <a:rPr lang="en-US" sz="1800" dirty="0">
                <a:solidFill>
                  <a:srgbClr val="00B050"/>
                </a:solidFill>
                <a:latin typeface="Arial" panose="020B0604020202020204" pitchFamily="34" charset="0"/>
                <a:ea typeface="Times New Roman" panose="02020603050405020304" pitchFamily="18" charset="0"/>
                <a:cs typeface="Arial" panose="020B0604020202020204" pitchFamily="34" charset="0"/>
              </a:rPr>
              <a:t># version 8.0 and above.</a:t>
            </a:r>
          </a:p>
          <a:p>
            <a:endPar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endParaRP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CREATE TABLE </a:t>
            </a:r>
            <a:r>
              <a:rPr lang="en-US" dirty="0">
                <a:latin typeface="Arial" panose="020B0604020202020204" pitchFamily="34" charset="0"/>
                <a:ea typeface="Times New Roman" panose="02020603050405020304" pitchFamily="18" charset="0"/>
                <a:cs typeface="Arial" panose="020B0604020202020204" pitchFamily="34" charset="0"/>
              </a:rPr>
              <a:t>empl</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 </a:t>
            </a:r>
            <a:r>
              <a:rPr lang="en-US" dirty="0">
                <a:latin typeface="Arial" panose="020B0604020202020204" pitchFamily="34" charset="0"/>
                <a:cs typeface="Arial" panose="020B0604020202020204" pitchFamily="34" charset="0"/>
              </a:rPr>
              <a:t>primary key, </a:t>
            </a:r>
          </a:p>
          <a:p>
            <a:r>
              <a:rPr lang="en-US" dirty="0">
                <a:latin typeface="Arial" panose="020B0604020202020204" pitchFamily="34" charset="0"/>
                <a:cs typeface="Arial" panose="020B0604020202020204" pitchFamily="34" charset="0"/>
              </a:rPr>
              <a:t>   firstName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a:t>
            </a:r>
            <a:r>
              <a:rPr lang="en-US" dirty="0">
                <a:solidFill>
                  <a:srgbClr val="834689"/>
                </a:solidFill>
                <a:latin typeface="Arial" panose="020B0604020202020204" pitchFamily="34" charset="0"/>
                <a:cs typeface="Arial" panose="020B0604020202020204" pitchFamily="34" charset="0"/>
              </a:rPr>
              <a:t>45</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phone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city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(10) </a:t>
            </a:r>
            <a:r>
              <a:rPr lang="en-US" b="1" dirty="0">
                <a:solidFill>
                  <a:srgbClr val="C00000"/>
                </a:solidFill>
                <a:latin typeface="Arial" panose="020B0604020202020204" pitchFamily="34" charset="0"/>
                <a:cs typeface="Arial" panose="020B0604020202020204" pitchFamily="34" charset="0"/>
              </a:rPr>
              <a:t>DEFAULT </a:t>
            </a:r>
            <a:r>
              <a:rPr lang="en-US" dirty="0">
                <a:latin typeface="Arial" panose="020B0604020202020204" pitchFamily="34" charset="0"/>
                <a:cs typeface="Arial" panose="020B0604020202020204" pitchFamily="34" charset="0"/>
              </a:rPr>
              <a:t>'</a:t>
            </a:r>
            <a:r>
              <a:rPr lang="en-US" b="1" dirty="0">
                <a:latin typeface="Arial" panose="020B0604020202020204" pitchFamily="34" charset="0"/>
                <a:cs typeface="Arial" panose="020B0604020202020204" pitchFamily="34" charset="0"/>
              </a:rPr>
              <a:t>PUNE</a:t>
            </a:r>
            <a:r>
              <a:rPr lang="en-US" dirty="0">
                <a:latin typeface="Arial" panose="020B0604020202020204" pitchFamily="34" charset="0"/>
                <a:cs typeface="Arial" panose="020B0604020202020204" pitchFamily="34" charset="0"/>
              </a:rPr>
              <a:t>',</a:t>
            </a:r>
          </a:p>
          <a:p>
            <a:r>
              <a:rPr lang="en-US" dirty="0">
                <a:latin typeface="Arial" panose="020B0604020202020204" pitchFamily="34" charset="0"/>
                <a:cs typeface="Arial" panose="020B0604020202020204" pitchFamily="34" charset="0"/>
              </a:rPr>
              <a:t>   salary</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a:t>
            </a:r>
            <a:endParaRPr lang="en-US" dirty="0">
              <a:solidFill>
                <a:schemeClr val="bg1">
                  <a:lumMod val="65000"/>
                </a:schemeClr>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comm</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a:t>
            </a:r>
            <a:endParaRPr lang="en-US" dirty="0">
              <a:solidFill>
                <a:schemeClr val="bg1">
                  <a:lumMod val="65000"/>
                </a:schemeClr>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   total</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 </a:t>
            </a:r>
            <a:r>
              <a:rPr lang="en-US" b="1" dirty="0">
                <a:solidFill>
                  <a:srgbClr val="C00000"/>
                </a:solidFill>
                <a:latin typeface="Arial" panose="020B0604020202020204" pitchFamily="34" charset="0"/>
                <a:cs typeface="Arial" panose="020B0604020202020204" pitchFamily="34" charset="0"/>
              </a:rPr>
              <a:t>DEFAULT </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salary </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comm</a:t>
            </a:r>
            <a:r>
              <a:rPr lang="en-US" dirty="0">
                <a:solidFill>
                  <a:schemeClr val="bg1">
                    <a:lumMod val="65000"/>
                  </a:schemeClr>
                </a:solidFill>
                <a:latin typeface="Arial" panose="020B0604020202020204" pitchFamily="34" charset="0"/>
                <a:cs typeface="Arial" panose="020B0604020202020204" pitchFamily="34" charset="0"/>
              </a:rPr>
              <a:t>)</a:t>
            </a:r>
            <a:endParaRPr lang="en-US" sz="2000" dirty="0">
              <a:solidFill>
                <a:srgbClr val="834689"/>
              </a:solidFill>
              <a:latin typeface="Arial" panose="020B0604020202020204" pitchFamily="34" charset="0"/>
              <a:ea typeface="Times New Roman" panose="02020603050405020304" pitchFamily="18"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5112568" cy="1754326"/>
          </a:xfrm>
          <a:prstGeom prst="rect">
            <a:avLst/>
          </a:prstGeom>
          <a:noFill/>
        </p:spPr>
        <p:txBody>
          <a:bodyPr wrap="square">
            <a:spAutoFit/>
          </a:bodyPr>
          <a:lstStyle/>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posts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postID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postTitle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postDate </a:t>
            </a:r>
            <a:r>
              <a:rPr lang="en-IN" dirty="0">
                <a:solidFill>
                  <a:srgbClr val="834689"/>
                </a:solidFill>
                <a:latin typeface="Arial" panose="020B0604020202020204" pitchFamily="34" charset="0"/>
                <a:cs typeface="Arial" panose="020B0604020202020204" pitchFamily="34" charset="0"/>
              </a:rPr>
              <a:t>DATETIME</a:t>
            </a:r>
            <a:r>
              <a:rPr lang="en-IN" dirty="0">
                <a:latin typeface="Arial" panose="020B0604020202020204" pitchFamily="34" charset="0"/>
                <a:cs typeface="Arial" panose="020B0604020202020204" pitchFamily="34" charset="0"/>
              </a:rPr>
              <a:t> </a:t>
            </a:r>
            <a:r>
              <a:rPr lang="en-IN" b="1" dirty="0">
                <a:solidFill>
                  <a:srgbClr val="C00000"/>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a:t>
            </a:r>
            <a:r>
              <a:rPr lang="en-IN" dirty="0">
                <a:solidFill>
                  <a:schemeClr val="accent5">
                    <a:lumMod val="50000"/>
                  </a:schemeClr>
                </a:solidFill>
                <a:latin typeface="Arial" panose="020B0604020202020204" pitchFamily="34" charset="0"/>
                <a:cs typeface="Arial" panose="020B0604020202020204" pitchFamily="34" charset="0"/>
              </a:rPr>
              <a:t>NOW(),</a:t>
            </a:r>
          </a:p>
          <a:p>
            <a:r>
              <a:rPr lang="en-IN" dirty="0">
                <a:latin typeface="Arial" panose="020B0604020202020204" pitchFamily="34" charset="0"/>
                <a:cs typeface="Arial" panose="020B0604020202020204" pitchFamily="34" charset="0"/>
              </a:rPr>
              <a:t>   deleted </a:t>
            </a:r>
            <a:r>
              <a:rPr lang="en-IN" dirty="0">
                <a:solidFill>
                  <a:srgbClr val="834689"/>
                </a:solidFill>
                <a:latin typeface="Arial" panose="020B0604020202020204" pitchFamily="34" charset="0"/>
                <a:cs typeface="Arial" panose="020B0604020202020204" pitchFamily="34" charset="0"/>
              </a:rPr>
              <a:t>INT</a:t>
            </a:r>
          </a:p>
          <a:p>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6496855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1816505739"/>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362" y="4339971"/>
            <a:ext cx="3515629" cy="140038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7" name="Rectangle 6"/>
          <p:cNvSpPr/>
          <p:nvPr/>
        </p:nvSpPr>
        <p:spPr>
          <a:xfrm>
            <a:off x="335361" y="115673"/>
            <a:ext cx="3672408" cy="646331"/>
          </a:xfrm>
          <a:prstGeom prst="rect">
            <a:avLst/>
          </a:prstGeom>
          <a:solidFill>
            <a:schemeClr val="bg1"/>
          </a:solidFill>
        </p:spPr>
        <p:txBody>
          <a:bodyPr wrap="square">
            <a:spAutoFit/>
          </a:bodyPr>
          <a:lstStyle/>
          <a:p>
            <a:r>
              <a:rPr lang="en-IN" i="1" dirty="0">
                <a:latin typeface="Arial" panose="020B0604020202020204" pitchFamily="34" charset="0"/>
                <a:ea typeface="Times New Roman" panose="02020603050405020304" pitchFamily="18" charset="0"/>
                <a:cs typeface="Arial" panose="020B0604020202020204" pitchFamily="34" charset="0"/>
              </a:rPr>
              <a:t>IDENTITY</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is a synonym to the </a:t>
            </a:r>
            <a:r>
              <a:rPr lang="en-IN" i="1" dirty="0">
                <a:latin typeface="Arial" panose="020B0604020202020204" pitchFamily="34" charset="0"/>
                <a:ea typeface="Times New Roman" panose="02020603050405020304" pitchFamily="18" charset="0"/>
                <a:cs typeface="Arial" panose="020B0604020202020204" pitchFamily="34" charset="0"/>
              </a:rPr>
              <a:t>LAST_INSERT_ID</a:t>
            </a:r>
            <a:r>
              <a:rPr lang="en-IN" dirty="0">
                <a:latin typeface="Arial" panose="020B0604020202020204" pitchFamily="34" charset="0"/>
                <a:cs typeface="Arial" panose="020B0604020202020204" pitchFamily="34" charset="0"/>
              </a:rPr>
              <a:t> variable.</a:t>
            </a:r>
          </a:p>
        </p:txBody>
      </p:sp>
      <p:sp>
        <p:nvSpPr>
          <p:cNvPr id="8" name="Rectangle 7">
            <a:extLst>
              <a:ext uri="{FF2B5EF4-FFF2-40B4-BE49-F238E27FC236}">
                <a16:creationId xmlns:a16="http://schemas.microsoft.com/office/drawing/2014/main" id="{56BABA31-D6D1-483B-8498-12B917B0631B}"/>
              </a:ext>
            </a:extLst>
          </p:cNvPr>
          <p:cNvSpPr/>
          <p:nvPr/>
        </p:nvSpPr>
        <p:spPr>
          <a:xfrm>
            <a:off x="509068" y="108783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233660" y="378904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69135741"/>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posts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postID </a:t>
            </a:r>
            <a:r>
              <a:rPr lang="en-IN" dirty="0">
                <a:solidFill>
                  <a:srgbClr val="834689"/>
                </a:solidFill>
                <a:latin typeface="Arial" panose="020B0604020202020204" pitchFamily="34" charset="0"/>
                <a:cs typeface="Arial" panose="020B0604020202020204" pitchFamily="34" charset="0"/>
              </a:rPr>
              <a:t>INT </a:t>
            </a:r>
            <a:r>
              <a:rPr lang="en-IN" b="1" dirty="0">
                <a:solidFill>
                  <a:srgbClr val="C00000"/>
                </a:solidFill>
                <a:latin typeface="Arial" panose="020B0604020202020204" pitchFamily="34" charset="0"/>
                <a:cs typeface="Arial" panose="020B0604020202020204" pitchFamily="34" charset="0"/>
              </a:rPr>
              <a:t>PRIMARY KEY AUTO_INCREMENT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postTitle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postDate </a:t>
            </a:r>
            <a:r>
              <a:rPr lang="en-IN" dirty="0">
                <a:solidFill>
                  <a:srgbClr val="834689"/>
                </a:solidFill>
                <a:latin typeface="Arial" panose="020B0604020202020204" pitchFamily="34" charset="0"/>
                <a:cs typeface="Arial" panose="020B0604020202020204" pitchFamily="34" charset="0"/>
              </a:rPr>
              <a:t>DATETIME</a:t>
            </a:r>
            <a:r>
              <a:rPr lang="en-IN" dirty="0">
                <a:latin typeface="Arial" panose="020B0604020202020204" pitchFamily="34" charset="0"/>
                <a:cs typeface="Arial" panose="020B0604020202020204" pitchFamily="34" charset="0"/>
              </a:rPr>
              <a:t> </a:t>
            </a:r>
            <a:r>
              <a:rPr lang="en-IN" b="1" dirty="0">
                <a:solidFill>
                  <a:srgbClr val="C00000"/>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a:t>
            </a:r>
            <a:r>
              <a:rPr lang="en-IN" dirty="0">
                <a:solidFill>
                  <a:schemeClr val="accent5">
                    <a:lumMod val="50000"/>
                  </a:schemeClr>
                </a:solidFill>
                <a:latin typeface="Arial" panose="020B0604020202020204" pitchFamily="34" charset="0"/>
                <a:cs typeface="Arial" panose="020B0604020202020204" pitchFamily="34" charset="0"/>
              </a:rPr>
              <a:t>NOW(),</a:t>
            </a:r>
          </a:p>
          <a:p>
            <a:r>
              <a:rPr lang="en-IN" dirty="0">
                <a:latin typeface="Arial" panose="020B0604020202020204" pitchFamily="34" charset="0"/>
                <a:cs typeface="Arial" panose="020B0604020202020204" pitchFamily="34" charset="0"/>
              </a:rPr>
              <a:t>   deleted </a:t>
            </a:r>
            <a:r>
              <a:rPr lang="en-IN" dirty="0">
                <a:solidFill>
                  <a:srgbClr val="834689"/>
                </a:solidFill>
                <a:latin typeface="Arial" panose="020B0604020202020204" pitchFamily="34" charset="0"/>
                <a:cs typeface="Arial" panose="020B0604020202020204" pitchFamily="34" charset="0"/>
              </a:rPr>
              <a:t>INT</a:t>
            </a:r>
          </a:p>
          <a:p>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comments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commentID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b="1" dirty="0">
                <a:solidFill>
                  <a:srgbClr val="C00000"/>
                </a:solidFill>
                <a:latin typeface="Arial" panose="020B0604020202020204" pitchFamily="34" charset="0"/>
                <a:cs typeface="Arial" panose="020B0604020202020204" pitchFamily="34" charset="0"/>
              </a:rPr>
              <a:t>PRIMARY KEY AUTO_INCREMENT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comment </a:t>
            </a:r>
            <a:r>
              <a:rPr lang="en-IN" dirty="0">
                <a:solidFill>
                  <a:srgbClr val="834689"/>
                </a:solidFill>
                <a:latin typeface="Arial" panose="020B0604020202020204" pitchFamily="34" charset="0"/>
                <a:cs typeface="Arial" panose="020B0604020202020204" pitchFamily="34" charset="0"/>
              </a:rPr>
              <a:t>TEXT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commentDate </a:t>
            </a:r>
            <a:r>
              <a:rPr lang="en-IN" dirty="0">
                <a:solidFill>
                  <a:srgbClr val="834689"/>
                </a:solidFill>
                <a:latin typeface="Arial" panose="020B0604020202020204" pitchFamily="34" charset="0"/>
                <a:cs typeface="Arial" panose="020B0604020202020204" pitchFamily="34" charset="0"/>
              </a:rPr>
              <a:t>DATETIME</a:t>
            </a:r>
            <a:r>
              <a:rPr lang="en-IN" dirty="0">
                <a:latin typeface="Arial" panose="020B0604020202020204" pitchFamily="34" charset="0"/>
                <a:cs typeface="Arial" panose="020B0604020202020204" pitchFamily="34" charset="0"/>
              </a:rPr>
              <a:t> </a:t>
            </a:r>
            <a:r>
              <a:rPr lang="en-IN" b="1" dirty="0">
                <a:solidFill>
                  <a:srgbClr val="C00000"/>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a:t>
            </a:r>
            <a:r>
              <a:rPr lang="en-IN" dirty="0">
                <a:solidFill>
                  <a:schemeClr val="accent5">
                    <a:lumMod val="50000"/>
                  </a:schemeClr>
                </a:solidFill>
                <a:latin typeface="Arial" panose="020B0604020202020204" pitchFamily="34" charset="0"/>
                <a:cs typeface="Arial" panose="020B0604020202020204" pitchFamily="34" charset="0"/>
              </a:rPr>
              <a:t>NOW()</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deleted </a:t>
            </a:r>
            <a:r>
              <a:rPr lang="en-IN" dirty="0">
                <a:solidFill>
                  <a:srgbClr val="834689"/>
                </a:solidFill>
                <a:latin typeface="Arial" panose="020B0604020202020204" pitchFamily="34" charset="0"/>
                <a:cs typeface="Arial" panose="020B0604020202020204" pitchFamily="34" charset="0"/>
              </a:rPr>
              <a:t>INT</a:t>
            </a:r>
          </a:p>
          <a:p>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816835051"/>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1652649" y="880408"/>
            <a:ext cx="8839200" cy="1938992"/>
          </a:xfrm>
          <a:prstGeom prst="rect">
            <a:avLst/>
          </a:prstGeom>
          <a:solidFill>
            <a:schemeClr val="accent4">
              <a:lumMod val="40000"/>
              <a:lumOff val="60000"/>
            </a:schemeClr>
          </a:solid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20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1652649" y="3154618"/>
            <a:ext cx="8839200" cy="1015663"/>
          </a:xfrm>
          <a:prstGeom prst="rect">
            <a:avLst/>
          </a:prstGeom>
          <a:noFill/>
        </p:spPr>
        <p:txBody>
          <a:bodyPr wrap="square">
            <a:spAutoFit/>
          </a:bodyPr>
          <a:lstStyle/>
          <a:p>
            <a:r>
              <a:rPr lang="en-IN" sz="2000" dirty="0">
                <a:solidFill>
                  <a:srgbClr val="0077AA"/>
                </a:solidFill>
                <a:latin typeface="Gill Sans MT (Body)"/>
              </a:rPr>
              <a:t>SET</a:t>
            </a:r>
            <a:r>
              <a:rPr lang="en-IN" sz="2000" dirty="0">
                <a:solidFill>
                  <a:srgbClr val="0089A4"/>
                </a:solidFill>
              </a:rPr>
              <a:t> </a:t>
            </a:r>
            <a:r>
              <a:rPr lang="en-IN" sz="2000" i="1" dirty="0">
                <a:solidFill>
                  <a:srgbClr val="EE9900"/>
                </a:solidFill>
                <a:latin typeface="Gill Sans MT (Body)"/>
              </a:rPr>
              <a:t>@@</a:t>
            </a:r>
            <a:r>
              <a:rPr lang="en-IN" sz="2000" dirty="0">
                <a:solidFill>
                  <a:schemeClr val="accent5">
                    <a:lumMod val="75000"/>
                  </a:schemeClr>
                </a:solidFill>
              </a:rPr>
              <a:t>session</a:t>
            </a:r>
            <a:r>
              <a:rPr lang="en-IN" sz="2000" dirty="0"/>
              <a:t>.</a:t>
            </a:r>
            <a:r>
              <a:rPr lang="en-IN" sz="2000" dirty="0">
                <a:solidFill>
                  <a:srgbClr val="E0D612"/>
                </a:solidFill>
                <a:latin typeface="Liberation Mono"/>
                <a:cs typeface="Arial" panose="020B0604020202020204" pitchFamily="34" charset="0"/>
              </a:rPr>
              <a:t>auto_increment_offset</a:t>
            </a:r>
            <a:r>
              <a:rPr lang="en-IN" sz="2000" dirty="0">
                <a:solidFill>
                  <a:srgbClr val="0089A4"/>
                </a:solidFill>
              </a:rPr>
              <a:t> </a:t>
            </a:r>
            <a:r>
              <a:rPr lang="en-IN" sz="2000" dirty="0">
                <a:solidFill>
                  <a:schemeClr val="accent5">
                    <a:lumMod val="75000"/>
                  </a:schemeClr>
                </a:solidFill>
                <a:latin typeface="Liberation Mono"/>
                <a:cs typeface="Arial" panose="020B0604020202020204" pitchFamily="34" charset="0"/>
              </a:rPr>
              <a:t>=</a:t>
            </a:r>
            <a:r>
              <a:rPr lang="en-IN" sz="2000" dirty="0">
                <a:solidFill>
                  <a:srgbClr val="0089A4"/>
                </a:solidFill>
              </a:rPr>
              <a:t> </a:t>
            </a:r>
            <a:r>
              <a:rPr lang="en-IN" sz="2000" dirty="0">
                <a:solidFill>
                  <a:srgbClr val="92D050"/>
                </a:solidFill>
              </a:rPr>
              <a:t>5</a:t>
            </a:r>
            <a:endParaRPr lang="en-IN" sz="2000" dirty="0">
              <a:solidFill>
                <a:srgbClr val="0089A4"/>
              </a:solidFill>
            </a:endParaRPr>
          </a:p>
          <a:p>
            <a:endParaRPr lang="en-IN" sz="2000" dirty="0">
              <a:solidFill>
                <a:srgbClr val="0089A4"/>
              </a:solidFill>
            </a:endParaRPr>
          </a:p>
          <a:p>
            <a:r>
              <a:rPr lang="en-IN" sz="2000" dirty="0">
                <a:solidFill>
                  <a:srgbClr val="0077AA"/>
                </a:solidFill>
                <a:latin typeface="Gill Sans MT (Body)"/>
              </a:rPr>
              <a:t>SET</a:t>
            </a:r>
            <a:r>
              <a:rPr lang="en-IN" sz="2000" dirty="0">
                <a:solidFill>
                  <a:srgbClr val="0089A4"/>
                </a:solidFill>
              </a:rPr>
              <a:t> </a:t>
            </a:r>
            <a:r>
              <a:rPr lang="en-IN" sz="2000" i="1" dirty="0">
                <a:solidFill>
                  <a:srgbClr val="EE9900"/>
                </a:solidFill>
                <a:latin typeface="Gill Sans MT (Body)"/>
              </a:rPr>
              <a:t>@@</a:t>
            </a:r>
            <a:r>
              <a:rPr lang="en-IN" sz="2000" dirty="0">
                <a:solidFill>
                  <a:schemeClr val="accent5">
                    <a:lumMod val="75000"/>
                  </a:schemeClr>
                </a:solidFill>
              </a:rPr>
              <a:t>session</a:t>
            </a:r>
            <a:r>
              <a:rPr lang="en-IN" sz="2000" dirty="0"/>
              <a:t>.</a:t>
            </a:r>
            <a:r>
              <a:rPr lang="en-IN" sz="2000" dirty="0">
                <a:solidFill>
                  <a:srgbClr val="E0D612"/>
                </a:solidFill>
                <a:latin typeface="Liberation Mono"/>
                <a:cs typeface="Arial" panose="020B0604020202020204" pitchFamily="34" charset="0"/>
              </a:rPr>
              <a:t>auto_increment_increment</a:t>
            </a:r>
            <a:r>
              <a:rPr lang="en-IN" sz="2000" dirty="0">
                <a:solidFill>
                  <a:srgbClr val="0089A4"/>
                </a:solidFill>
              </a:rPr>
              <a:t> </a:t>
            </a:r>
            <a:r>
              <a:rPr lang="en-IN" sz="2000" dirty="0">
                <a:solidFill>
                  <a:schemeClr val="accent5">
                    <a:lumMod val="75000"/>
                  </a:schemeClr>
                </a:solidFill>
                <a:latin typeface="Liberation Mono"/>
                <a:cs typeface="Arial" panose="020B0604020202020204" pitchFamily="34" charset="0"/>
              </a:rPr>
              <a:t>=</a:t>
            </a:r>
            <a:r>
              <a:rPr lang="en-IN" sz="2000" dirty="0">
                <a:solidFill>
                  <a:srgbClr val="0089A4"/>
                </a:solidFill>
              </a:rPr>
              <a:t> </a:t>
            </a:r>
            <a:r>
              <a:rPr lang="en-IN" sz="2000" dirty="0">
                <a:solidFill>
                  <a:srgbClr val="92D050"/>
                </a:solidFill>
              </a:rPr>
              <a:t>10</a:t>
            </a:r>
            <a:endParaRPr lang="en-IN" sz="2000" dirty="0">
              <a:solidFill>
                <a:srgbClr val="0089A4"/>
              </a:solidFill>
            </a:endParaRPr>
          </a:p>
        </p:txBody>
      </p:sp>
      <p:sp>
        <p:nvSpPr>
          <p:cNvPr id="2" name="Rectangle 1"/>
          <p:cNvSpPr/>
          <p:nvPr/>
        </p:nvSpPr>
        <p:spPr>
          <a:xfrm>
            <a:off x="1676401" y="4876800"/>
            <a:ext cx="4198393" cy="369332"/>
          </a:xfrm>
          <a:prstGeom prst="rect">
            <a:avLst/>
          </a:prstGeom>
        </p:spPr>
        <p:txBody>
          <a:bodyPr wrap="non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5640641"/>
      </p:ext>
    </p:extLst>
  </p:cSld>
  <p:clrMapOvr>
    <a:masterClrMapping/>
  </p:clrMapOvr>
  <p:transition/>
</p:sld>
</file>

<file path=ppt/slides/slide3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1052058271"/>
      </p:ext>
    </p:extLst>
  </p:cSld>
  <p:clrMapOvr>
    <a:masterClrMapping/>
  </p:clrMapOvr>
  <p:transition/>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658616"/>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116632"/>
            <a:ext cx="11784066" cy="224676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endParaRPr lang="en-IN" sz="8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3645024"/>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 </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60D29BF7-9F11-468A-8017-29DD4A031765}"/>
              </a:ext>
            </a:extLst>
          </p:cNvPr>
          <p:cNvSpPr/>
          <p:nvPr/>
        </p:nvSpPr>
        <p:spPr>
          <a:xfrm>
            <a:off x="108578" y="5229200"/>
            <a:ext cx="11964086" cy="923330"/>
          </a:xfrm>
          <a:prstGeom prst="rect">
            <a:avLst/>
          </a:prstGeom>
        </p:spPr>
        <p:txBody>
          <a:bodyPr wrap="square">
            <a:spAutoFit/>
          </a:bodyPr>
          <a:lstStyle/>
          <a:p>
            <a:pPr marL="285750" indent="-285750">
              <a:buFont typeface="Arial" panose="020B0604020202020204" pitchFamily="34" charset="0"/>
              <a:buChar char="•"/>
            </a:pPr>
            <a:r>
              <a:rPr lang="en-IN" b="1" dirty="0"/>
              <a:t>CREATE TABLE ... LIKE</a:t>
            </a:r>
            <a:r>
              <a:rPr lang="en-IN" dirty="0"/>
              <a:t>, the destination table </a:t>
            </a:r>
            <a:r>
              <a:rPr lang="en-IN" i="1" dirty="0">
                <a:solidFill>
                  <a:srgbClr val="0089A4"/>
                </a:solidFill>
              </a:rPr>
              <a:t>preserves generated column information</a:t>
            </a:r>
            <a:r>
              <a:rPr lang="en-IN" dirty="0"/>
              <a:t> from the original table.</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b="1" dirty="0"/>
              <a:t>CREATE TABLE ... SELECT</a:t>
            </a:r>
            <a:r>
              <a:rPr lang="en-IN" dirty="0"/>
              <a:t>, the destination table </a:t>
            </a:r>
            <a:r>
              <a:rPr lang="en-IN" i="1" dirty="0">
                <a:solidFill>
                  <a:srgbClr val="0089A4"/>
                </a:solidFill>
              </a:rPr>
              <a:t>does not preserves generated column information</a:t>
            </a:r>
            <a:r>
              <a:rPr lang="en-IN" dirty="0"/>
              <a:t> from the original table.</a:t>
            </a:r>
          </a:p>
        </p:txBody>
      </p:sp>
    </p:spTree>
    <p:extLst>
      <p:ext uri="{BB962C8B-B14F-4D97-AF65-F5344CB8AC3E}">
        <p14:creationId xmlns:p14="http://schemas.microsoft.com/office/powerpoint/2010/main" val="4085141194"/>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A67F59"/>
                </a:solidFill>
                <a:latin typeface="Arial" panose="020B0604020202020204" pitchFamily="34" charset="0"/>
                <a:cs typeface="Arial" panose="020B0604020202020204" pitchFamily="34" charset="0"/>
              </a:rPr>
              <a:t>NOT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UNIQUE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PRIMARY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COMMENT</a:t>
            </a:r>
            <a:r>
              <a:rPr lang="en-IN" dirty="0">
                <a:solidFill>
                  <a:srgbClr val="000000"/>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a:t>
            </a:r>
            <a:r>
              <a:rPr lang="en-IN" i="1" dirty="0">
                <a:solidFill>
                  <a:srgbClr val="669900"/>
                </a:solidFill>
                <a:latin typeface="Arial" panose="020B0604020202020204" pitchFamily="34" charset="0"/>
                <a:cs typeface="Arial" panose="020B0604020202020204" pitchFamily="34" charset="0"/>
              </a:rPr>
              <a:t>string</a:t>
            </a:r>
            <a:r>
              <a:rPr lang="en-IN" dirty="0">
                <a:solidFill>
                  <a:srgbClr val="669900"/>
                </a:solidFill>
                <a:latin typeface="Arial" panose="020B0604020202020204" pitchFamily="34" charset="0"/>
                <a:cs typeface="Arial" panose="020B0604020202020204" pitchFamily="34" charset="0"/>
              </a:rPr>
              <a:t>'</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628800"/>
            <a:ext cx="11593288" cy="1477328"/>
          </a:xfrm>
          <a:prstGeom prst="rect">
            <a:avLst/>
          </a:prstGeom>
        </p:spPr>
        <p:txBody>
          <a:bodyPr wrap="square">
            <a:spAutoFit/>
          </a:bodyPr>
          <a:lstStyle/>
          <a:p>
            <a:pPr marL="285750" indent="-285750">
              <a:buFont typeface="Arial" panose="020B0604020202020204" pitchFamily="34" charset="0"/>
              <a:buChar char="•"/>
            </a:pPr>
            <a:r>
              <a:rPr lang="en-IN" b="1" dirty="0"/>
              <a:t>VIRTUAL</a:t>
            </a:r>
            <a:r>
              <a:rPr lang="en-IN" dirty="0"/>
              <a:t>: Column values are not stored, but are evaluated when rows are read, immediately after any BEFORE triggers. A virtual column takes no storage.</a:t>
            </a:r>
          </a:p>
          <a:p>
            <a:endParaRPr lang="en-IN" dirty="0"/>
          </a:p>
          <a:p>
            <a:pPr marL="285750" indent="-285750">
              <a:buFont typeface="Arial" panose="020B0604020202020204" pitchFamily="34" charset="0"/>
              <a:buChar char="•"/>
            </a:pPr>
            <a:r>
              <a:rPr lang="en-IN" b="1" dirty="0"/>
              <a:t>STORED</a:t>
            </a:r>
            <a:r>
              <a:rPr lang="en-IN" dirty="0"/>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9328202" cy="2585323"/>
          </a:xfrm>
          <a:prstGeom prst="rect">
            <a:avLst/>
          </a:prstGeom>
          <a:noFill/>
        </p:spPr>
        <p:txBody>
          <a:bodyPr wrap="square">
            <a:spAutoFit/>
          </a:bodyPr>
          <a:lstStyle/>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product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productCode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 AUTO_INCREMENT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productName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productVendor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productDescription </a:t>
            </a:r>
            <a:r>
              <a:rPr lang="en-IN" dirty="0">
                <a:solidFill>
                  <a:srgbClr val="834689"/>
                </a:solidFill>
                <a:latin typeface="Arial" panose="020B0604020202020204" pitchFamily="34" charset="0"/>
                <a:cs typeface="Arial" panose="020B0604020202020204" pitchFamily="34" charset="0"/>
              </a:rPr>
              <a:t>TEXT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quantityInStock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buyPrice </a:t>
            </a:r>
            <a:r>
              <a:rPr lang="en-IN" dirty="0">
                <a:solidFill>
                  <a:srgbClr val="834689"/>
                </a:solidFill>
                <a:latin typeface="Arial" panose="020B0604020202020204" pitchFamily="34" charset="0"/>
                <a:cs typeface="Arial" panose="020B0604020202020204" pitchFamily="34" charset="0"/>
              </a:rPr>
              <a:t>FLOAT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stockValue </a:t>
            </a:r>
            <a:r>
              <a:rPr lang="en-IN" dirty="0">
                <a:solidFill>
                  <a:srgbClr val="834689"/>
                </a:solidFill>
                <a:latin typeface="Arial" panose="020B0604020202020204" pitchFamily="34" charset="0"/>
                <a:cs typeface="Arial" panose="020B0604020202020204" pitchFamily="34" charset="0"/>
              </a:rPr>
              <a:t>FLOAT</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generated always as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quantityInStock * buyPrice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a:t>
            </a:r>
          </a:p>
          <a:p>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3138087"/>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495868"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4" y="5441741"/>
            <a:ext cx="5236945"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477294644"/>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495E03D-2823-4F59-8326-91B9D2E19E23}"/>
              </a:ext>
            </a:extLst>
          </p:cNvPr>
          <p:cNvSpPr/>
          <p:nvPr/>
        </p:nvSpPr>
        <p:spPr>
          <a:xfrm>
            <a:off x="479376" y="3307504"/>
            <a:ext cx="11161239" cy="1015663"/>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When you select a column with type ZEROFILL it pads the displayed value of the field with zeros up to the display width specified in the column definition. Values longer than the display width are not truncated.</a:t>
            </a:r>
          </a:p>
        </p:txBody>
      </p:sp>
    </p:spTree>
    <p:extLst>
      <p:ext uri="{BB962C8B-B14F-4D97-AF65-F5344CB8AC3E}">
        <p14:creationId xmlns:p14="http://schemas.microsoft.com/office/powerpoint/2010/main" val="662946706"/>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UNSIGNED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account ( </a:t>
            </a:r>
          </a:p>
          <a:p>
            <a:r>
              <a:rPr lang="en-IN" dirty="0">
                <a:latin typeface="Arial" panose="020B0604020202020204" pitchFamily="34" charset="0"/>
                <a:cs typeface="Arial" panose="020B0604020202020204" pitchFamily="34" charset="0"/>
              </a:rPr>
              <a:t>   accountNumber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ZEROFILL 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balance </a:t>
            </a:r>
            <a:r>
              <a:rPr lang="en-IN" dirty="0">
                <a:solidFill>
                  <a:srgbClr val="834689"/>
                </a:solidFill>
                <a:latin typeface="Arial" panose="020B0604020202020204" pitchFamily="34" charset="0"/>
                <a:cs typeface="Arial" panose="020B0604020202020204" pitchFamily="34" charset="0"/>
              </a:rPr>
              <a:t>FLOAT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openingBalance </a:t>
            </a:r>
            <a:r>
              <a:rPr lang="en-IN" dirty="0">
                <a:solidFill>
                  <a:srgbClr val="834689"/>
                </a:solidFill>
                <a:latin typeface="Arial" panose="020B0604020202020204" pitchFamily="34" charset="0"/>
                <a:cs typeface="Arial" panose="020B0604020202020204" pitchFamily="34" charset="0"/>
              </a:rPr>
              <a:t>FLOAT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accountName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(45), </a:t>
            </a:r>
          </a:p>
          <a:p>
            <a:r>
              <a:rPr lang="en-IN" dirty="0">
                <a:latin typeface="Arial" panose="020B0604020202020204" pitchFamily="34" charset="0"/>
                <a:cs typeface="Arial" panose="020B0604020202020204" pitchFamily="34" charset="0"/>
              </a:rPr>
              <a:t>   custonerID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openingDate </a:t>
            </a:r>
            <a:r>
              <a:rPr lang="en-IN" dirty="0">
                <a:solidFill>
                  <a:srgbClr val="834689"/>
                </a:solidFill>
                <a:latin typeface="Arial" panose="020B0604020202020204" pitchFamily="34" charset="0"/>
                <a:cs typeface="Arial" panose="020B0604020202020204" pitchFamily="34" charset="0"/>
              </a:rPr>
              <a:t>DATE</a:t>
            </a:r>
          </a:p>
          <a:p>
            <a:r>
              <a:rPr lang="en-IN" dirty="0">
                <a:latin typeface="Arial" panose="020B0604020202020204" pitchFamily="34" charset="0"/>
                <a:cs typeface="Arial" panose="020B0604020202020204" pitchFamily="34" charset="0"/>
              </a:rPr>
              <a:t>);</a:t>
            </a:r>
          </a:p>
        </p:txBody>
      </p:sp>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65064062"/>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CONSTRAINTS can be classified into two types – </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 Level</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Level.</a:t>
            </a:r>
          </a:p>
          <a:p>
            <a:endParaRPr lang="en-US" sz="800"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column level constraints can apply only to one column where as table level constraints are applied to the entire table.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752986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MUL.</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MUL</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771600909"/>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953816"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227348" y="1180410"/>
            <a:ext cx="11737304" cy="4801314"/>
          </a:xfrm>
          <a:prstGeom prst="rect">
            <a:avLst/>
          </a:prstGeom>
        </p:spPr>
        <p:txBody>
          <a:bodyPr wrap="square">
            <a:spAutoFit/>
          </a:bodyPr>
          <a:lstStyle/>
          <a:p>
            <a:r>
              <a:rPr lang="en-US" dirty="0">
                <a:solidFill>
                  <a:srgbClr val="0089A4"/>
                </a:solidFill>
                <a:latin typeface="Arial" panose="020B0604020202020204" pitchFamily="34" charset="0"/>
                <a:cs typeface="Arial" panose="020B0604020202020204" pitchFamily="34" charset="0"/>
              </a:rPr>
              <a:t>1</a:t>
            </a:r>
            <a:r>
              <a:rPr lang="en-US" b="1" dirty="0">
                <a:solidFill>
                  <a:srgbClr val="0089A4"/>
                </a:solidFill>
                <a:latin typeface="Arial" panose="020B0604020202020204" pitchFamily="34" charset="0"/>
                <a:cs typeface="Arial" panose="020B0604020202020204" pitchFamily="34" charset="0"/>
              </a:rPr>
              <a:t>. Candidate Key</a:t>
            </a:r>
            <a:r>
              <a:rPr lang="en-US" dirty="0">
                <a:solidFill>
                  <a:srgbClr val="0089A4"/>
                </a:solidFill>
                <a:latin typeface="Arial" panose="020B0604020202020204" pitchFamily="34" charset="0"/>
                <a:cs typeface="Arial" panose="020B0604020202020204" pitchFamily="34" charset="0"/>
              </a:rPr>
              <a:t>: are individual columns in a table that qualifies for uniqueness of all the rows. Here in Employee table EmployeeID &amp; aadhar_card are Candidate keys.</a:t>
            </a:r>
          </a:p>
          <a:p>
            <a:endParaRPr lang="en-US" dirty="0">
              <a:solidFill>
                <a:srgbClr val="0089A4"/>
              </a:solidFill>
              <a:latin typeface="Arial" panose="020B0604020202020204" pitchFamily="34" charset="0"/>
              <a:cs typeface="Arial" panose="020B0604020202020204" pitchFamily="34" charset="0"/>
            </a:endParaRPr>
          </a:p>
          <a:p>
            <a:r>
              <a:rPr lang="en-US" dirty="0">
                <a:solidFill>
                  <a:srgbClr val="0089A4"/>
                </a:solidFill>
                <a:latin typeface="Arial" panose="020B0604020202020204" pitchFamily="34" charset="0"/>
                <a:cs typeface="Arial" panose="020B0604020202020204" pitchFamily="34" charset="0"/>
              </a:rPr>
              <a:t>2. </a:t>
            </a:r>
            <a:r>
              <a:rPr lang="en-US" b="1" dirty="0">
                <a:solidFill>
                  <a:srgbClr val="0089A4"/>
                </a:solidFill>
                <a:latin typeface="Arial" panose="020B0604020202020204" pitchFamily="34" charset="0"/>
                <a:cs typeface="Arial" panose="020B0604020202020204" pitchFamily="34" charset="0"/>
              </a:rPr>
              <a:t>Primary Key</a:t>
            </a:r>
            <a:r>
              <a:rPr lang="en-US" dirty="0">
                <a:solidFill>
                  <a:srgbClr val="0089A4"/>
                </a:solidFill>
                <a:latin typeface="Arial" panose="020B0604020202020204" pitchFamily="34" charset="0"/>
                <a:cs typeface="Arial" panose="020B0604020202020204" pitchFamily="34" charset="0"/>
              </a:rPr>
              <a:t>: is the columns you choose to maintain uniqueness in a table. Here in Employee table you can choose either EmployeeID or aadhar_card are columns, EmployeeID is preferable choice, as aadhar_card are is a secure value.</a:t>
            </a:r>
          </a:p>
          <a:p>
            <a:endParaRPr lang="en-US" dirty="0">
              <a:solidFill>
                <a:srgbClr val="0089A4"/>
              </a:solidFill>
              <a:latin typeface="Arial" panose="020B0604020202020204" pitchFamily="34" charset="0"/>
              <a:cs typeface="Arial" panose="020B0604020202020204" pitchFamily="34" charset="0"/>
            </a:endParaRPr>
          </a:p>
          <a:p>
            <a:r>
              <a:rPr lang="en-US" dirty="0">
                <a:solidFill>
                  <a:srgbClr val="0089A4"/>
                </a:solidFill>
                <a:latin typeface="Arial" panose="020B0604020202020204" pitchFamily="34" charset="0"/>
                <a:cs typeface="Arial" panose="020B0604020202020204" pitchFamily="34" charset="0"/>
              </a:rPr>
              <a:t>3. </a:t>
            </a:r>
            <a:r>
              <a:rPr lang="en-US" b="1" dirty="0">
                <a:solidFill>
                  <a:srgbClr val="0089A4"/>
                </a:solidFill>
                <a:latin typeface="Arial" panose="020B0604020202020204" pitchFamily="34" charset="0"/>
                <a:cs typeface="Arial" panose="020B0604020202020204" pitchFamily="34" charset="0"/>
              </a:rPr>
              <a:t>Alternate Key</a:t>
            </a:r>
            <a:r>
              <a:rPr lang="en-US" dirty="0">
                <a:solidFill>
                  <a:srgbClr val="0089A4"/>
                </a:solidFill>
                <a:latin typeface="Arial" panose="020B0604020202020204" pitchFamily="34" charset="0"/>
                <a:cs typeface="Arial" panose="020B0604020202020204" pitchFamily="34" charset="0"/>
              </a:rPr>
              <a:t>: Candidate column other the Primary column, like if EmployeeID is PK then aadhar_card are would be the Alternate key.</a:t>
            </a:r>
          </a:p>
          <a:p>
            <a:endParaRPr lang="en-US" dirty="0">
              <a:solidFill>
                <a:srgbClr val="0089A4"/>
              </a:solidFill>
              <a:latin typeface="Arial" panose="020B0604020202020204" pitchFamily="34" charset="0"/>
              <a:cs typeface="Arial" panose="020B0604020202020204" pitchFamily="34" charset="0"/>
            </a:endParaRPr>
          </a:p>
          <a:p>
            <a:r>
              <a:rPr lang="en-US" dirty="0">
                <a:solidFill>
                  <a:srgbClr val="0089A4"/>
                </a:solidFill>
                <a:latin typeface="Arial" panose="020B0604020202020204" pitchFamily="34" charset="0"/>
                <a:cs typeface="Arial" panose="020B0604020202020204" pitchFamily="34" charset="0"/>
              </a:rPr>
              <a:t>4. </a:t>
            </a:r>
            <a:r>
              <a:rPr lang="en-US" b="1" dirty="0">
                <a:solidFill>
                  <a:srgbClr val="0089A4"/>
                </a:solidFill>
                <a:latin typeface="Arial" panose="020B0604020202020204" pitchFamily="34" charset="0"/>
                <a:cs typeface="Arial" panose="020B0604020202020204" pitchFamily="34" charset="0"/>
              </a:rPr>
              <a:t>Super Key</a:t>
            </a:r>
            <a:r>
              <a:rPr lang="en-US" dirty="0">
                <a:solidFill>
                  <a:srgbClr val="0089A4"/>
                </a:solidFill>
                <a:latin typeface="Arial" panose="020B0604020202020204" pitchFamily="34" charset="0"/>
                <a:cs typeface="Arial" panose="020B0604020202020204" pitchFamily="34" charset="0"/>
              </a:rPr>
              <a:t>: If you add any other column/attribute to a Primary Key then it become a super key, like EmployeeID + FullName is a Super Key.</a:t>
            </a:r>
          </a:p>
          <a:p>
            <a:endParaRPr lang="en-US" dirty="0">
              <a:solidFill>
                <a:srgbClr val="0089A4"/>
              </a:solidFill>
              <a:latin typeface="Arial" panose="020B0604020202020204" pitchFamily="34" charset="0"/>
              <a:cs typeface="Arial" panose="020B0604020202020204" pitchFamily="34" charset="0"/>
            </a:endParaRPr>
          </a:p>
          <a:p>
            <a:r>
              <a:rPr lang="en-US" dirty="0">
                <a:solidFill>
                  <a:srgbClr val="0089A4"/>
                </a:solidFill>
                <a:latin typeface="Arial" panose="020B0604020202020204" pitchFamily="34" charset="0"/>
                <a:cs typeface="Arial" panose="020B0604020202020204" pitchFamily="34" charset="0"/>
              </a:rPr>
              <a:t>5. </a:t>
            </a:r>
            <a:r>
              <a:rPr lang="en-US" b="1" dirty="0">
                <a:solidFill>
                  <a:srgbClr val="0089A4"/>
                </a:solidFill>
                <a:latin typeface="Arial" panose="020B0604020202020204" pitchFamily="34" charset="0"/>
                <a:cs typeface="Arial" panose="020B0604020202020204" pitchFamily="34" charset="0"/>
              </a:rPr>
              <a:t>Composite Key</a:t>
            </a:r>
            <a:r>
              <a:rPr lang="en-US" dirty="0">
                <a:solidFill>
                  <a:srgbClr val="0089A4"/>
                </a:solidFill>
                <a:latin typeface="Arial" panose="020B0604020202020204" pitchFamily="34" charset="0"/>
                <a:cs typeface="Arial" panose="020B0604020202020204" pitchFamily="34" charset="0"/>
              </a:rPr>
              <a:t>: If a table do not have any single column that qualifies for a Candidate key, then you have to select 2 or more columns to make a row unique. Like if there is no EmployeeID or aadhar_card are columns, then you can make FullName + DateOfBirth as Composite primary Key. But still there can be a narrow chance of duplicate row.</a:t>
            </a:r>
          </a:p>
        </p:txBody>
      </p:sp>
      <p:sp>
        <p:nvSpPr>
          <p:cNvPr id="8" name="Rectangle 7">
            <a:extLst>
              <a:ext uri="{FF2B5EF4-FFF2-40B4-BE49-F238E27FC236}">
                <a16:creationId xmlns:a16="http://schemas.microsoft.com/office/drawing/2014/main" id="{E6878867-0B55-4435-9B9D-766BF2854841}"/>
              </a:ext>
            </a:extLst>
          </p:cNvPr>
          <p:cNvSpPr/>
          <p:nvPr/>
        </p:nvSpPr>
        <p:spPr>
          <a:xfrm>
            <a:off x="47328" y="134249"/>
            <a:ext cx="7812868" cy="430887"/>
          </a:xfrm>
          <a:prstGeom prst="rect">
            <a:avLst/>
          </a:prstGeom>
          <a:noFill/>
        </p:spPr>
        <p:txBody>
          <a:bodyPr wrap="square">
            <a:spAutoFit/>
          </a:bodyPr>
          <a:lstStyle/>
          <a:p>
            <a:r>
              <a:rPr lang="en-US" sz="2200" b="1" i="1" dirty="0">
                <a:solidFill>
                  <a:schemeClr val="accent4">
                    <a:lumMod val="50000"/>
                  </a:schemeClr>
                </a:solidFill>
                <a:latin typeface="Gentium Basic"/>
              </a:rPr>
              <a:t>r </a:t>
            </a:r>
            <a:r>
              <a:rPr lang="en-US" sz="2200" dirty="0">
                <a:solidFill>
                  <a:schemeClr val="accent4">
                    <a:lumMod val="50000"/>
                  </a:schemeClr>
                </a:solidFill>
                <a:latin typeface="Gentium Basic"/>
              </a:rPr>
              <a:t>= Employee { EmployeeID, FullName, aadhar_card, DateOfBirth }</a:t>
            </a:r>
          </a:p>
        </p:txBody>
      </p:sp>
    </p:spTree>
    <p:extLst>
      <p:ext uri="{BB962C8B-B14F-4D97-AF65-F5344CB8AC3E}">
        <p14:creationId xmlns:p14="http://schemas.microsoft.com/office/powerpoint/2010/main" val="4242762359"/>
      </p:ext>
    </p:extLst>
  </p:cSld>
  <p:clrMapOvr>
    <a:masterClrMapping/>
  </p:clrMapOvr>
  <p:transition/>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156982"/>
            <a:ext cx="11737305"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797152"/>
            <a:ext cx="11810107" cy="1661993"/>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1323439"/>
          </a:xfrm>
          <a:prstGeom prst="rect">
            <a:avLst/>
          </a:prstGeom>
        </p:spPr>
        <p:txBody>
          <a:bodyPr wrap="square">
            <a:spAutoFit/>
          </a:bodyPr>
          <a:lstStyle/>
          <a:p>
            <a:r>
              <a:rPr lang="en-US" sz="2000" dirty="0">
                <a:latin typeface="Palatino Linotype" panose="02040502050505030304"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1269394051"/>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Primary Key</a:t>
            </a:r>
          </a:p>
        </p:txBody>
      </p:sp>
      <p:sp>
        <p:nvSpPr>
          <p:cNvPr id="2" name="Rectangle 1"/>
          <p:cNvSpPr/>
          <p:nvPr/>
        </p:nvSpPr>
        <p:spPr>
          <a:xfrm>
            <a:off x="1676977" y="1600200"/>
            <a:ext cx="883804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must contain unique values. If the primary key consists of multiple columns, the combination of values in these columns must be unique.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column cannot contain NULL values. It means that you have to declare the primary key column with the NOT NULL  attribute. If you don’t, MySQL will force the primary key column as NOT NULL  implicitly.</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p:txBody>
      </p:sp>
      <p:sp>
        <p:nvSpPr>
          <p:cNvPr id="3" name="Rectangle 2"/>
          <p:cNvSpPr/>
          <p:nvPr/>
        </p:nvSpPr>
        <p:spPr>
          <a:xfrm>
            <a:off x="1676977" y="757469"/>
            <a:ext cx="8838049" cy="646331"/>
          </a:xfrm>
          <a:prstGeom prst="rect">
            <a:avLst/>
          </a:prstGeom>
        </p:spPr>
        <p:txBody>
          <a:bodyPr wrap="square">
            <a:spAutoFit/>
          </a:bodyPr>
          <a:lstStyle/>
          <a:p>
            <a:r>
              <a:rPr lang="en-IN" dirty="0">
                <a:solidFill>
                  <a:srgbClr val="000000"/>
                </a:solidFill>
                <a:latin typeface="Arial" panose="020B0604020202020204" pitchFamily="34" charset="0"/>
                <a:cs typeface="Arial" panose="020B0604020202020204" pitchFamily="34" charset="0"/>
              </a:rPr>
              <a:t>A primary key is a column or a set of columns that uniquely identifies each row in the table. </a:t>
            </a:r>
            <a:endParaRPr lang="en-IN" dirty="0">
              <a:latin typeface="Arial" panose="020B0604020202020204" pitchFamily="34" charset="0"/>
              <a:cs typeface="Arial" panose="020B0604020202020204" pitchFamily="34" charset="0"/>
            </a:endParaRPr>
          </a:p>
        </p:txBody>
      </p:sp>
      <p:sp>
        <p:nvSpPr>
          <p:cNvPr id="5" name="Rectangle 4"/>
          <p:cNvSpPr/>
          <p:nvPr/>
        </p:nvSpPr>
        <p:spPr>
          <a:xfrm>
            <a:off x="1676977" y="4191001"/>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sp>
        <p:nvSpPr>
          <p:cNvPr id="6" name="Rectangle 5"/>
          <p:cNvSpPr/>
          <p:nvPr/>
        </p:nvSpPr>
        <p:spPr>
          <a:xfrm>
            <a:off x="6476951" y="4104929"/>
            <a:ext cx="4038074" cy="707886"/>
          </a:xfrm>
          <a:prstGeom prst="rect">
            <a:avLst/>
          </a:prstGeom>
        </p:spPr>
        <p:txBody>
          <a:bodyPr wrap="square">
            <a:spAutoFit/>
          </a:bodyPr>
          <a:lstStyle/>
          <a:p>
            <a:r>
              <a:rPr lang="en-IN" sz="2000" dirty="0">
                <a:solidFill>
                  <a:srgbClr val="006C86"/>
                </a:solidFill>
              </a:rPr>
              <a:t>Primary key in a relation is always associated with an INDEX object</a:t>
            </a:r>
          </a:p>
        </p:txBody>
      </p:sp>
    </p:spTree>
    <p:extLst>
      <p:ext uri="{BB962C8B-B14F-4D97-AF65-F5344CB8AC3E}">
        <p14:creationId xmlns:p14="http://schemas.microsoft.com/office/powerpoint/2010/main" val="2929244910"/>
      </p:ext>
    </p:extLst>
  </p:cSld>
  <p:clrMapOvr>
    <a:masterClrMapping/>
  </p:clrMapOvr>
  <p:transition/>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1757715"/>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1759201"/>
            <a:ext cx="3852428" cy="1754326"/>
          </a:xfrm>
          <a:prstGeom prst="rect">
            <a:avLst/>
          </a:prstGeom>
          <a:noFill/>
        </p:spPr>
        <p:txBody>
          <a:bodyPr wrap="square">
            <a:spAutoFit/>
          </a:bodyPr>
          <a:lstStyle/>
          <a:p>
            <a:r>
              <a:rPr lang="en-IN" dirty="0">
                <a:solidFill>
                  <a:srgbClr val="0077AA"/>
                </a:solidFill>
                <a:latin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purchase_orders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po_number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vendor_id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NOT NULL,</a:t>
            </a:r>
          </a:p>
          <a:p>
            <a:r>
              <a:rPr lang="en-IN" dirty="0">
                <a:latin typeface="Arial" panose="020B0604020202020204" pitchFamily="34" charset="0"/>
                <a:cs typeface="Arial" panose="020B0604020202020204" pitchFamily="34" charset="0"/>
              </a:rPr>
              <a:t>   po_status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NOT NULL,</a:t>
            </a:r>
          </a:p>
          <a:p>
            <a:r>
              <a:rPr lang="en-IN" dirty="0">
                <a:solidFill>
                  <a:srgbClr val="C00000"/>
                </a:solidFill>
                <a:latin typeface="Arial" panose="020B0604020202020204" pitchFamily="34" charset="0"/>
                <a:cs typeface="Arial" panose="020B0604020202020204" pitchFamily="34" charset="0"/>
              </a:rPr>
              <a:t>   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po_number</a:t>
            </a:r>
            <a:r>
              <a:rPr lang="en-IN" dirty="0">
                <a:solidFill>
                  <a:schemeClr val="bg1">
                    <a:lumMod val="65000"/>
                  </a:schemeClr>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005064"/>
            <a:ext cx="5976664" cy="1754326"/>
          </a:xfrm>
          <a:prstGeom prst="rect">
            <a:avLst/>
          </a:prstGeom>
          <a:noFill/>
        </p:spPr>
        <p:txBody>
          <a:bodyPr wrap="square">
            <a:spAutoFit/>
          </a:bodyPr>
          <a:lstStyle/>
          <a:p>
            <a:r>
              <a:rPr lang="en-IN" dirty="0">
                <a:solidFill>
                  <a:srgbClr val="0077AA"/>
                </a:solidFill>
                <a:latin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supplier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supplier_id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supplier_name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contact_name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pk_supplier_id </a:t>
            </a:r>
            <a:r>
              <a:rPr lang="en-IN" dirty="0">
                <a:solidFill>
                  <a:srgbClr val="C00000"/>
                </a:solidFill>
                <a:latin typeface="Arial" panose="020B0604020202020204" pitchFamily="34" charset="0"/>
                <a:cs typeface="Arial" panose="020B0604020202020204" pitchFamily="34" charset="0"/>
              </a:rPr>
              <a:t>PRIMARY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supplier_id</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005064"/>
            <a:ext cx="4190160" cy="2031325"/>
          </a:xfrm>
          <a:prstGeom prst="rect">
            <a:avLst/>
          </a:prstGeom>
          <a:noFill/>
        </p:spPr>
        <p:txBody>
          <a:bodyPr wrap="square">
            <a:spAutoFit/>
          </a:bodyPr>
          <a:lstStyle/>
          <a:p>
            <a:r>
              <a:rPr lang="en-US" dirty="0">
                <a:solidFill>
                  <a:srgbClr val="0077AA"/>
                </a:solidFill>
                <a:latin typeface="Arial" panose="020B0604020202020204" pitchFamily="34" charset="0"/>
              </a:rPr>
              <a:t>CREATE</a:t>
            </a:r>
            <a:r>
              <a:rPr lang="en-US" dirty="0">
                <a:latin typeface="Arial" panose="020B0604020202020204" pitchFamily="34" charset="0"/>
              </a:rPr>
              <a:t> </a:t>
            </a:r>
            <a:r>
              <a:rPr lang="en-US" dirty="0">
                <a:solidFill>
                  <a:srgbClr val="0077AA"/>
                </a:solidFill>
                <a:latin typeface="Arial" panose="020B0604020202020204" pitchFamily="34" charset="0"/>
              </a:rPr>
              <a:t>TABLE</a:t>
            </a:r>
            <a:r>
              <a:rPr lang="en-US" dirty="0">
                <a:latin typeface="Arial" panose="020B0604020202020204" pitchFamily="34" charset="0"/>
              </a:rPr>
              <a:t> person </a:t>
            </a:r>
            <a:r>
              <a:rPr lang="en-US" dirty="0">
                <a:solidFill>
                  <a:schemeClr val="bg1">
                    <a:lumMod val="65000"/>
                  </a:schemeClr>
                </a:solidFill>
                <a:latin typeface="Arial" panose="020B0604020202020204" pitchFamily="34" charset="0"/>
                <a:cs typeface="Arial" panose="020B0604020202020204" pitchFamily="34" charset="0"/>
              </a:rPr>
              <a:t>(</a:t>
            </a:r>
          </a:p>
          <a:p>
            <a:r>
              <a:rPr lang="en-US" dirty="0">
                <a:latin typeface="Arial" panose="020B0604020202020204" pitchFamily="34" charset="0"/>
              </a:rPr>
              <a:t>   ID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NOT</a:t>
            </a:r>
            <a:r>
              <a:rPr lang="en-US" dirty="0">
                <a:latin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NULL</a:t>
            </a:r>
            <a:r>
              <a:rPr lang="en-US" dirty="0">
                <a:latin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UNIQUE</a:t>
            </a:r>
            <a:r>
              <a:rPr lang="en-US" dirty="0">
                <a:latin typeface="Arial" panose="020B0604020202020204" pitchFamily="34" charset="0"/>
              </a:rPr>
              <a:t>,</a:t>
            </a:r>
          </a:p>
          <a:p>
            <a:r>
              <a:rPr lang="en-US" dirty="0">
                <a:latin typeface="Arial" panose="020B0604020202020204" pitchFamily="34" charset="0"/>
              </a:rPr>
              <a:t>   lastName </a:t>
            </a:r>
            <a:r>
              <a:rPr lang="en-US" dirty="0">
                <a:solidFill>
                  <a:srgbClr val="834689"/>
                </a:solidFill>
                <a:latin typeface="Arial" panose="020B0604020202020204" pitchFamily="34" charset="0"/>
                <a:cs typeface="Arial" panose="020B0604020202020204" pitchFamily="34" charset="0"/>
              </a:rPr>
              <a:t>VARCHAR</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rPr>
              <a:t>45</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rPr>
              <a:t>,</a:t>
            </a:r>
          </a:p>
          <a:p>
            <a:r>
              <a:rPr lang="en-US" dirty="0">
                <a:latin typeface="Arial" panose="020B0604020202020204" pitchFamily="34" charset="0"/>
              </a:rPr>
              <a:t>   firstName </a:t>
            </a:r>
            <a:r>
              <a:rPr lang="en-US" dirty="0">
                <a:solidFill>
                  <a:srgbClr val="834689"/>
                </a:solidFill>
                <a:latin typeface="Arial" panose="020B0604020202020204" pitchFamily="34" charset="0"/>
                <a:cs typeface="Arial" panose="020B0604020202020204" pitchFamily="34" charset="0"/>
              </a:rPr>
              <a:t>VARCHAR</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rPr>
              <a:t>45</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rPr>
              <a:t>,</a:t>
            </a:r>
          </a:p>
          <a:p>
            <a:r>
              <a:rPr lang="en-US" dirty="0">
                <a:latin typeface="Arial" panose="020B0604020202020204" pitchFamily="34" charset="0"/>
              </a:rPr>
              <a:t>   age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rPr>
              <a:t>,</a:t>
            </a:r>
          </a:p>
          <a:p>
            <a:r>
              <a:rPr lang="en-US" dirty="0">
                <a:latin typeface="Arial" panose="020B0604020202020204" pitchFamily="34" charset="0"/>
              </a:rPr>
              <a:t>   email </a:t>
            </a:r>
            <a:r>
              <a:rPr lang="en-US" dirty="0">
                <a:solidFill>
                  <a:srgbClr val="834689"/>
                </a:solidFill>
                <a:latin typeface="Arial" panose="020B0604020202020204" pitchFamily="34" charset="0"/>
                <a:cs typeface="Arial" panose="020B0604020202020204" pitchFamily="34" charset="0"/>
              </a:rPr>
              <a:t>VARCHAR</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rPr>
              <a:t>255</a:t>
            </a:r>
            <a:r>
              <a:rPr lang="en-US" dirty="0">
                <a:solidFill>
                  <a:schemeClr val="bg1">
                    <a:lumMod val="65000"/>
                  </a:schemeClr>
                </a:solidFill>
                <a:latin typeface="Arial" panose="020B0604020202020204" pitchFamily="34" charset="0"/>
                <a:cs typeface="Arial" panose="020B0604020202020204" pitchFamily="34" charset="0"/>
              </a:rPr>
              <a:t>)</a:t>
            </a:r>
          </a:p>
          <a:p>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43040108"/>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894798" y="4077072"/>
            <a:ext cx="7776864"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order_product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orderID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productID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qty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rate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pk_orderID_productID </a:t>
            </a:r>
            <a:r>
              <a:rPr lang="en-IN" dirty="0">
                <a:solidFill>
                  <a:srgbClr val="C00000"/>
                </a:solidFill>
                <a:latin typeface="Arial" panose="020B0604020202020204" pitchFamily="34" charset="0"/>
                <a:cs typeface="Arial" panose="020B0604020202020204" pitchFamily="34" charset="0"/>
              </a:rPr>
              <a:t>PRIMARY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orderID, productID</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7" name="Rectangle 6">
            <a:extLst>
              <a:ext uri="{FF2B5EF4-FFF2-40B4-BE49-F238E27FC236}">
                <a16:creationId xmlns:a16="http://schemas.microsoft.com/office/drawing/2014/main" id="{69E6E69D-84C6-4555-BD49-4FF624C219F2}"/>
              </a:ext>
            </a:extLst>
          </p:cNvPr>
          <p:cNvSpPr/>
          <p:nvPr/>
        </p:nvSpPr>
        <p:spPr>
          <a:xfrm>
            <a:off x="894798" y="1753977"/>
            <a:ext cx="7776864"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payments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paymentID </a:t>
            </a:r>
            <a:r>
              <a:rPr lang="en-IN" dirty="0">
                <a:solidFill>
                  <a:srgbClr val="834689"/>
                </a:solidFill>
                <a:latin typeface="Arial" panose="020B0604020202020204" pitchFamily="34" charset="0"/>
                <a:cs typeface="Arial" panose="020B0604020202020204" pitchFamily="34" charset="0"/>
              </a:rPr>
              <a:t>INT,</a:t>
            </a: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   orderID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amount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bankDetails </a:t>
            </a:r>
            <a:r>
              <a:rPr lang="en-IN" dirty="0">
                <a:solidFill>
                  <a:srgbClr val="834689"/>
                </a:solidFill>
                <a:latin typeface="Arial" panose="020B0604020202020204" pitchFamily="34" charset="0"/>
                <a:cs typeface="Arial" panose="020B0604020202020204" pitchFamily="34" charset="0"/>
              </a:rPr>
              <a:t>VARCHAR(255)</a:t>
            </a:r>
            <a:r>
              <a:rPr lang="en-IN" dirty="0">
                <a:latin typeface="Arial" panose="020B0604020202020204" pitchFamily="34" charset="0"/>
                <a:cs typeface="Arial" panose="020B0604020202020204" pitchFamily="34" charset="0"/>
              </a:rPr>
              <a:t>,</a:t>
            </a:r>
          </a:p>
          <a:p>
            <a:r>
              <a:rPr lang="en-IN" dirty="0">
                <a:solidFill>
                  <a:srgbClr val="C00000"/>
                </a:solidFill>
                <a:latin typeface="Arial" panose="020B0604020202020204" pitchFamily="34" charset="0"/>
                <a:cs typeface="Arial" panose="020B0604020202020204" pitchFamily="34" charset="0"/>
              </a:rPr>
              <a:t>   PRIMARY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paymentID , orderID</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Tree>
    <p:extLst>
      <p:ext uri="{BB962C8B-B14F-4D97-AF65-F5344CB8AC3E}">
        <p14:creationId xmlns:p14="http://schemas.microsoft.com/office/powerpoint/2010/main" val="3938516926"/>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351572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vendors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vendor_id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vendors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pk_vendor_id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vendor_id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1500524"/>
            <a:ext cx="3902217" cy="1477328"/>
          </a:xfrm>
          <a:prstGeom prst="rect">
            <a:avLst/>
          </a:prstGeom>
          <a:noFill/>
        </p:spPr>
        <p:txBody>
          <a:bodyPr wrap="square">
            <a:spAutoFit/>
          </a:bodyPr>
          <a:lstStyle/>
          <a:p>
            <a:r>
              <a:rPr lang="en-IN" dirty="0">
                <a:solidFill>
                  <a:srgbClr val="0077AA"/>
                </a:solidFill>
                <a:latin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vendors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vendor_id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vendor_name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address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437615011"/>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407368" y="3688061"/>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vendors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321575" y="1500524"/>
            <a:ext cx="3902217" cy="1477328"/>
          </a:xfrm>
          <a:prstGeom prst="rect">
            <a:avLst/>
          </a:prstGeom>
          <a:noFill/>
        </p:spPr>
        <p:txBody>
          <a:bodyPr wrap="square">
            <a:spAutoFit/>
          </a:bodyPr>
          <a:lstStyle/>
          <a:p>
            <a:r>
              <a:rPr lang="en-IN" dirty="0">
                <a:solidFill>
                  <a:srgbClr val="0077AA"/>
                </a:solidFill>
                <a:latin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vendors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vendor_id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vendor_name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address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702387324"/>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44807502"/>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020323"/>
            <a:ext cx="5544616" cy="1477328"/>
          </a:xfrm>
          <a:prstGeom prst="rect">
            <a:avLst/>
          </a:prstGeom>
        </p:spPr>
        <p:txBody>
          <a:bodyPr wrap="square">
            <a:spAutoFit/>
          </a:bodyPr>
          <a:lstStyle/>
          <a:p>
            <a:r>
              <a:rPr lang="en-IN" dirty="0">
                <a:solidFill>
                  <a:srgbClr val="0077AA"/>
                </a:solidFill>
                <a:latin typeface="Arial" panose="020B0604020202020204" pitchFamily="34" charset="0"/>
              </a:rPr>
              <a:t>CREATE</a:t>
            </a:r>
            <a:r>
              <a:rPr lang="en-IN" dirty="0">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rPr>
              <a:t>TABLE</a:t>
            </a:r>
            <a:r>
              <a:rPr lang="en-IN" dirty="0">
                <a:latin typeface="Arial" panose="020B0604020202020204" pitchFamily="34" charset="0"/>
                <a:ea typeface="Times New Roman" panose="02020603050405020304" pitchFamily="18" charset="0"/>
              </a:rPr>
              <a:t> brands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ea typeface="Times New Roman" panose="02020603050405020304" pitchFamily="18"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ea typeface="Times New Roman" panose="02020603050405020304" pitchFamily="18" charset="0"/>
              </a:rPr>
              <a:t>, </a:t>
            </a:r>
          </a:p>
          <a:p>
            <a:r>
              <a:rPr lang="en-IN" dirty="0">
                <a:latin typeface="Arial" panose="020B0604020202020204" pitchFamily="34" charset="0"/>
                <a:ea typeface="Times New Roman" panose="02020603050405020304" pitchFamily="18" charset="0"/>
              </a:rPr>
              <a:t>   brandName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30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ea typeface="Times New Roman" panose="02020603050405020304" pitchFamily="18" charset="0"/>
              </a:rPr>
              <a:t> uni_brandName </a:t>
            </a:r>
            <a:r>
              <a:rPr lang="en-IN" dirty="0">
                <a:solidFill>
                  <a:srgbClr val="C00000"/>
                </a:solidFill>
                <a:latin typeface="Arial" panose="020B0604020202020204" pitchFamily="34" charset="0"/>
                <a:cs typeface="Arial" panose="020B0604020202020204" pitchFamily="34" charset="0"/>
              </a:rPr>
              <a:t>UNIQUE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brandName</a:t>
            </a:r>
            <a:r>
              <a:rPr lang="en-IN" dirty="0">
                <a:solidFill>
                  <a:schemeClr val="bg1">
                    <a:lumMod val="65000"/>
                  </a:schemeClr>
                </a:solidFill>
                <a:latin typeface="Arial" panose="020B0604020202020204" pitchFamily="34" charset="0"/>
                <a:cs typeface="Arial" panose="020B0604020202020204" pitchFamily="34" charset="0"/>
              </a:rPr>
              <a:t>)</a:t>
            </a:r>
            <a:endParaRPr lang="en-IN" dirty="0">
              <a:solidFill>
                <a:srgbClr val="C00000"/>
              </a:solidFill>
              <a:latin typeface="Arial" panose="020B0604020202020204" pitchFamily="34" charset="0"/>
              <a:cs typeface="Arial" panose="020B0604020202020204" pitchFamily="34" charset="0"/>
            </a:endParaRPr>
          </a:p>
          <a:p>
            <a:r>
              <a:rPr lang="en-IN" dirty="0">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a:t>
            </a:r>
            <a:endParaRPr lang="en-IN" dirty="0"/>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452683"/>
            <a:ext cx="4221079" cy="2308324"/>
          </a:xfrm>
          <a:prstGeom prst="rect">
            <a:avLst/>
          </a:prstGeom>
          <a:noFill/>
        </p:spPr>
        <p:txBody>
          <a:bodyPr wrap="square">
            <a:spAutoFit/>
          </a:bodyPr>
          <a:lstStyle/>
          <a:p>
            <a:r>
              <a:rPr lang="en-IN" dirty="0">
                <a:solidFill>
                  <a:srgbClr val="0077AA"/>
                </a:solidFill>
                <a:latin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clients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client_id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first_name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last_name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company_name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phone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1556560"/>
            <a:ext cx="3782833" cy="2031325"/>
          </a:xfrm>
          <a:prstGeom prst="rect">
            <a:avLst/>
          </a:prstGeom>
          <a:noFill/>
        </p:spPr>
        <p:txBody>
          <a:bodyPr wrap="square">
            <a:spAutoFit/>
          </a:bodyPr>
          <a:lstStyle/>
          <a:p>
            <a:r>
              <a:rPr lang="en-IN" dirty="0">
                <a:solidFill>
                  <a:srgbClr val="0077AA"/>
                </a:solidFill>
                <a:latin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contacts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first_name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last_name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phone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phone</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407368" y="6040103"/>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SHOW</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INDEX</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clients;</a:t>
            </a:r>
          </a:p>
        </p:txBody>
      </p:sp>
    </p:spTree>
    <p:extLst>
      <p:ext uri="{BB962C8B-B14F-4D97-AF65-F5344CB8AC3E}">
        <p14:creationId xmlns:p14="http://schemas.microsoft.com/office/powerpoint/2010/main" val="140717942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pic>
        <p:nvPicPr>
          <p:cNvPr id="159" name="Picture 158" descr="Img1.jpg"/>
          <p:cNvPicPr>
            <a:picLocks noChangeAspect="1"/>
          </p:cNvPicPr>
          <p:nvPr/>
        </p:nvPicPr>
        <p:blipFill>
          <a:blip r:embed="rId2" cstate="print"/>
          <a:stretch>
            <a:fillRect/>
          </a:stretch>
        </p:blipFill>
        <p:spPr>
          <a:xfrm>
            <a:off x="812486" y="1168674"/>
            <a:ext cx="9459978" cy="5572693"/>
          </a:xfrm>
          <a:prstGeom prst="rect">
            <a:avLst/>
          </a:prstGeom>
        </p:spPr>
      </p:pic>
    </p:spTree>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351572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shop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shop_name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shop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uni_</a:t>
            </a:r>
            <a:r>
              <a:rPr lang="en-IN" dirty="0">
                <a:latin typeface="Arial" panose="020B0604020202020204" pitchFamily="34" charset="0"/>
                <a:ea typeface="Times New Roman" panose="02020603050405020304" pitchFamily="18" charset="0"/>
              </a:rPr>
              <a:t>shop_name</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shop_name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21575" y="1614613"/>
            <a:ext cx="5544616" cy="1200329"/>
          </a:xfrm>
          <a:prstGeom prst="rect">
            <a:avLst/>
          </a:prstGeom>
        </p:spPr>
        <p:txBody>
          <a:bodyPr wrap="square">
            <a:spAutoFit/>
          </a:bodyPr>
          <a:lstStyle/>
          <a:p>
            <a:r>
              <a:rPr lang="en-IN" dirty="0">
                <a:solidFill>
                  <a:srgbClr val="0077AA"/>
                </a:solidFill>
                <a:latin typeface="Arial" panose="020B0604020202020204" pitchFamily="34" charset="0"/>
              </a:rPr>
              <a:t>CREATE</a:t>
            </a:r>
            <a:r>
              <a:rPr lang="en-IN" dirty="0">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rPr>
              <a:t>TABLE</a:t>
            </a:r>
            <a:r>
              <a:rPr lang="en-IN" dirty="0">
                <a:latin typeface="Arial" panose="020B0604020202020204" pitchFamily="34" charset="0"/>
                <a:ea typeface="Times New Roman" panose="02020603050405020304" pitchFamily="18" charset="0"/>
              </a:rPr>
              <a:t> shop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ea typeface="Times New Roman" panose="02020603050405020304" pitchFamily="18"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ea typeface="Times New Roman" panose="02020603050405020304" pitchFamily="18" charset="0"/>
              </a:rPr>
              <a:t>, </a:t>
            </a:r>
          </a:p>
          <a:p>
            <a:r>
              <a:rPr lang="en-IN" dirty="0">
                <a:latin typeface="Arial" panose="020B0604020202020204" pitchFamily="34" charset="0"/>
                <a:ea typeface="Times New Roman" panose="02020603050405020304" pitchFamily="18" charset="0"/>
              </a:rPr>
              <a:t>   shop_name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30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a:t>
            </a:r>
            <a:endParaRPr lang="en-IN" dirty="0"/>
          </a:p>
        </p:txBody>
      </p:sp>
    </p:spTree>
    <p:extLst>
      <p:ext uri="{BB962C8B-B14F-4D97-AF65-F5344CB8AC3E}">
        <p14:creationId xmlns:p14="http://schemas.microsoft.com/office/powerpoint/2010/main" val="1412391149"/>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407368" y="1401944"/>
            <a:ext cx="8990430" cy="91249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INDEX &lt;COLUMN_NAME&gt;;</a:t>
            </a:r>
          </a:p>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INDEX U_USER_ID</a:t>
            </a:r>
            <a:r>
              <a:rPr lang="en-IN" dirty="0">
                <a:latin typeface="Arial" panose="020B0604020202020204" pitchFamily="34" charset="0"/>
                <a:cs typeface="Arial" panose="020B0604020202020204" pitchFamily="34" charset="0"/>
              </a:rPr>
              <a:t>;      </a:t>
            </a:r>
            <a:r>
              <a:rPr lang="en-IN" sz="2000" dirty="0">
                <a:solidFill>
                  <a:srgbClr val="00B050"/>
                </a:solidFill>
                <a:latin typeface="Arial" panose="020B0604020202020204" pitchFamily="34" charset="0"/>
                <a:cs typeface="Arial" panose="020B0604020202020204" pitchFamily="34" charset="0"/>
              </a:rPr>
              <a:t>#CONSTRAINT NAME</a:t>
            </a:r>
            <a:endParaRPr lang="en-IN" dirty="0">
              <a:solidFill>
                <a:srgbClr val="00B05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09B3B35-811C-4811-8858-D19837C677F7}"/>
              </a:ext>
            </a:extLst>
          </p:cNvPr>
          <p:cNvSpPr/>
          <p:nvPr/>
        </p:nvSpPr>
        <p:spPr>
          <a:xfrm>
            <a:off x="209761" y="5075892"/>
            <a:ext cx="4692822"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INDEX </a:t>
            </a:r>
            <a:r>
              <a:rPr lang="en-IN" dirty="0">
                <a:latin typeface="Arial" panose="020B0604020202020204" pitchFamily="34" charset="0"/>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5375920" y="2780929"/>
            <a:ext cx="554461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uni_email </a:t>
            </a:r>
            <a:r>
              <a:rPr lang="en-IN" dirty="0">
                <a:solidFill>
                  <a:srgbClr val="C00000"/>
                </a:solidFill>
                <a:latin typeface="Arial" panose="020B0604020202020204" pitchFamily="34" charset="0"/>
                <a:cs typeface="Arial" panose="020B0604020202020204" pitchFamily="34" charset="0"/>
              </a:rPr>
              <a:t>UNIQUE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6" name="Rectangle 15">
            <a:extLst>
              <a:ext uri="{FF2B5EF4-FFF2-40B4-BE49-F238E27FC236}">
                <a16:creationId xmlns:a16="http://schemas.microsoft.com/office/drawing/2014/main" id="{039E4F27-1DC0-41D3-8092-B4BFF5464DB5}"/>
              </a:ext>
            </a:extLst>
          </p:cNvPr>
          <p:cNvSpPr/>
          <p:nvPr/>
        </p:nvSpPr>
        <p:spPr>
          <a:xfrm>
            <a:off x="407368" y="2780928"/>
            <a:ext cx="446449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7" name="Rectangle 16">
            <a:extLst>
              <a:ext uri="{FF2B5EF4-FFF2-40B4-BE49-F238E27FC236}">
                <a16:creationId xmlns:a16="http://schemas.microsoft.com/office/drawing/2014/main" id="{8447DB7B-F93C-493E-A432-B9DF58809A4D}"/>
              </a:ext>
            </a:extLst>
          </p:cNvPr>
          <p:cNvSpPr/>
          <p:nvPr/>
        </p:nvSpPr>
        <p:spPr>
          <a:xfrm>
            <a:off x="5485034" y="5075892"/>
            <a:ext cx="5291486"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INDEX </a:t>
            </a:r>
            <a:r>
              <a:rPr lang="en-IN" dirty="0">
                <a:latin typeface="Arial" panose="020B0604020202020204" pitchFamily="34" charset="0"/>
                <a:cs typeface="Arial" panose="020B0604020202020204" pitchFamily="34" charset="0"/>
              </a:rPr>
              <a:t>uni_email;</a:t>
            </a:r>
          </a:p>
        </p:txBody>
      </p:sp>
    </p:spTree>
    <p:extLst>
      <p:ext uri="{BB962C8B-B14F-4D97-AF65-F5344CB8AC3E}">
        <p14:creationId xmlns:p14="http://schemas.microsoft.com/office/powerpoint/2010/main" val="838463141"/>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Tree>
    <p:extLst>
      <p:ext uri="{BB962C8B-B14F-4D97-AF65-F5344CB8AC3E}">
        <p14:creationId xmlns:p14="http://schemas.microsoft.com/office/powerpoint/2010/main" val="2885418822"/>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2866499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Lst>
  </p:timing>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6" name="Rectangle 5"/>
          <p:cNvSpPr/>
          <p:nvPr/>
        </p:nvSpPr>
        <p:spPr>
          <a:xfrm>
            <a:off x="263352" y="908720"/>
            <a:ext cx="11737304" cy="3816429"/>
          </a:xfrm>
          <a:prstGeom prst="rect">
            <a:avLst/>
          </a:prstGeom>
          <a:solidFill>
            <a:schemeClr val="bg1"/>
          </a:solidFill>
        </p:spPr>
        <p:txBody>
          <a:bodyPr wrap="square">
            <a:spAutoFit/>
          </a:bodyPr>
          <a:lstStyle/>
          <a:p>
            <a:r>
              <a:rPr lang="en-IN" sz="2400" b="1" i="1" dirty="0">
                <a:solidFill>
                  <a:srgbClr val="C00000"/>
                </a:solidFill>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INSERT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UPDATE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UPDATE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DELETE attempt to remove a record from a parent table that has a matching value in a child table's foreign key columns.</a:t>
            </a:r>
          </a:p>
        </p:txBody>
      </p:sp>
      <p:sp>
        <p:nvSpPr>
          <p:cNvPr id="7" name="Rectangle 6">
            <a:extLst>
              <a:ext uri="{FF2B5EF4-FFF2-40B4-BE49-F238E27FC236}">
                <a16:creationId xmlns:a16="http://schemas.microsoft.com/office/drawing/2014/main" id="{EEBA559D-3E46-4815-998E-8C4AEAC445F6}"/>
              </a:ext>
            </a:extLst>
          </p:cNvPr>
          <p:cNvSpPr/>
          <p:nvPr/>
        </p:nvSpPr>
        <p:spPr>
          <a:xfrm>
            <a:off x="407369" y="5157192"/>
            <a:ext cx="10478119" cy="1200329"/>
          </a:xfrm>
          <a:prstGeom prst="rect">
            <a:avLst/>
          </a:prstGeom>
          <a:noFill/>
        </p:spPr>
        <p:txBody>
          <a:bodyPr wrap="square">
            <a:spAutoFit/>
          </a:bodyPr>
          <a:lstStyle/>
          <a:p>
            <a:r>
              <a:rPr lang="en-US" sz="24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solidFill>
                  <a:srgbClr val="002060"/>
                </a:solidFill>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sz="2000" dirty="0">
                <a:solidFill>
                  <a:srgbClr val="002060"/>
                </a:solidFill>
                <a:latin typeface="Arial" panose="020B0604020202020204" pitchFamily="34" charset="0"/>
                <a:cs typeface="Arial" panose="020B0604020202020204" pitchFamily="34" charset="0"/>
              </a:rPr>
              <a:t>and they cannot be defined as temporary tables.</a:t>
            </a:r>
            <a:endParaRPr lang="en-IN" sz="2000" dirty="0">
              <a:solidFill>
                <a:schemeClr val="tx1">
                  <a:lumMod val="75000"/>
                  <a:lumOff val="2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6512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referenced table,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4166134937"/>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998ED16C-2B63-423B-95B8-BCA8F4B4CB22}"/>
              </a:ext>
            </a:extLst>
          </p:cNvPr>
          <p:cNvSpPr/>
          <p:nvPr/>
        </p:nvSpPr>
        <p:spPr>
          <a:xfrm>
            <a:off x="263352" y="1551275"/>
            <a:ext cx="446449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8" name="Rectangle 7">
            <a:extLst>
              <a:ext uri="{FF2B5EF4-FFF2-40B4-BE49-F238E27FC236}">
                <a16:creationId xmlns:a16="http://schemas.microsoft.com/office/drawing/2014/main" id="{3FA0C66F-1846-40FE-8C48-5D980C472E24}"/>
              </a:ext>
            </a:extLst>
          </p:cNvPr>
          <p:cNvSpPr/>
          <p:nvPr/>
        </p:nvSpPr>
        <p:spPr>
          <a:xfrm>
            <a:off x="5519937" y="1412776"/>
            <a:ext cx="5916653"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9" name="Rectangle 8">
            <a:extLst>
              <a:ext uri="{FF2B5EF4-FFF2-40B4-BE49-F238E27FC236}">
                <a16:creationId xmlns:a16="http://schemas.microsoft.com/office/drawing/2014/main" id="{A700953F-8F2D-4B21-957A-129845EC950E}"/>
              </a:ext>
            </a:extLst>
          </p:cNvPr>
          <p:cNvSpPr/>
          <p:nvPr/>
        </p:nvSpPr>
        <p:spPr>
          <a:xfrm>
            <a:off x="263352" y="3429000"/>
            <a:ext cx="8496944"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fk_userID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0" name="Rectangle 9">
            <a:extLst>
              <a:ext uri="{FF2B5EF4-FFF2-40B4-BE49-F238E27FC236}">
                <a16:creationId xmlns:a16="http://schemas.microsoft.com/office/drawing/2014/main" id="{0857C128-9527-4E44-A492-6A4952E93612}"/>
              </a:ext>
            </a:extLst>
          </p:cNvPr>
          <p:cNvSpPr/>
          <p:nvPr/>
        </p:nvSpPr>
        <p:spPr>
          <a:xfrm>
            <a:off x="311570" y="5517232"/>
            <a:ext cx="11545071" cy="1169551"/>
          </a:xfrm>
          <a:prstGeom prst="rect">
            <a:avLst/>
          </a:prstGeom>
        </p:spPr>
        <p:txBody>
          <a:bodyPr wrap="square">
            <a:spAutoFit/>
          </a:bodyPr>
          <a:lstStyle/>
          <a:p>
            <a:r>
              <a:rPr lang="en-US" sz="2400" dirty="0">
                <a:solidFill>
                  <a:srgbClr val="FF0000"/>
                </a:solidFill>
                <a:latin typeface="Arial" panose="020B0604020202020204" pitchFamily="34" charset="0"/>
                <a:cs typeface="Arial" panose="020B0604020202020204" pitchFamily="34" charset="0"/>
              </a:rPr>
              <a:t>Note:</a:t>
            </a:r>
          </a:p>
          <a:p>
            <a:endParaRPr lang="en-US" sz="800" dirty="0">
              <a:solidFill>
                <a:srgbClr val="002060"/>
              </a:solidFill>
            </a:endParaRPr>
          </a:p>
          <a:p>
            <a:pPr marL="285750" indent="-285750">
              <a:buFont typeface="Arial" panose="020B0604020202020204" pitchFamily="34" charset="0"/>
              <a:buChar char="•"/>
            </a:pPr>
            <a:r>
              <a:rPr lang="en-US" dirty="0">
                <a:solidFill>
                  <a:srgbClr val="002060"/>
                </a:solidFill>
              </a:rPr>
              <a:t>If we don’t give constraint name. System will automatically generated the constraint name and will assign to foreign key constraint</a:t>
            </a:r>
            <a:r>
              <a:rPr lang="en-US" dirty="0">
                <a:solidFill>
                  <a:schemeClr val="accent6">
                    <a:lumMod val="50000"/>
                  </a:schemeClr>
                </a:solidFill>
              </a:rPr>
              <a:t>. </a:t>
            </a:r>
            <a:r>
              <a:rPr lang="en-US" sz="2000" b="1" dirty="0">
                <a:solidFill>
                  <a:schemeClr val="accent6">
                    <a:lumMod val="50000"/>
                  </a:schemeClr>
                </a:solidFill>
              </a:rPr>
              <a:t>e.g. login_ibfk_1, login_ibfk_2, …..</a:t>
            </a:r>
            <a:endParaRPr lang="en-IN" b="1" dirty="0">
              <a:solidFill>
                <a:schemeClr val="accent6">
                  <a:lumMod val="50000"/>
                </a:schemeClr>
              </a:solidFill>
            </a:endParaRPr>
          </a:p>
        </p:txBody>
      </p:sp>
    </p:spTree>
    <p:extLst>
      <p:ext uri="{BB962C8B-B14F-4D97-AF65-F5344CB8AC3E}">
        <p14:creationId xmlns:p14="http://schemas.microsoft.com/office/powerpoint/2010/main" val="3730351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9" grpId="0"/>
    </p:bldLst>
  </p:timing>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71364" y="40775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LOGIN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LOGIN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fk_userID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1623284"/>
            <a:ext cx="446449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7" name="Rectangle 6">
            <a:extLst>
              <a:ext uri="{FF2B5EF4-FFF2-40B4-BE49-F238E27FC236}">
                <a16:creationId xmlns:a16="http://schemas.microsoft.com/office/drawing/2014/main" id="{CEC83B1C-1273-4F75-B92F-B86BC6ABF53F}"/>
              </a:ext>
            </a:extLst>
          </p:cNvPr>
          <p:cNvSpPr/>
          <p:nvPr/>
        </p:nvSpPr>
        <p:spPr>
          <a:xfrm>
            <a:off x="5519937" y="1484784"/>
            <a:ext cx="591665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Tree>
    <p:extLst>
      <p:ext uri="{BB962C8B-B14F-4D97-AF65-F5344CB8AC3E}">
        <p14:creationId xmlns:p14="http://schemas.microsoft.com/office/powerpoint/2010/main" val="3808295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LOGIN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LOGIN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login_ibfk_1; </a:t>
            </a:r>
            <a:r>
              <a:rPr lang="en-IN" b="1" dirty="0">
                <a:solidFill>
                  <a:srgbClr val="00B050"/>
                </a:solidFill>
                <a:latin typeface="Arial" panose="020B0604020202020204" pitchFamily="34" charset="0"/>
                <a:cs typeface="Arial" panose="020B0604020202020204" pitchFamily="34" charset="0"/>
              </a:rPr>
              <a:t>// login_ibfk_1 is the default constraint name.</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407369" y="1329357"/>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7" name="Rectangle 6">
            <a:extLst>
              <a:ext uri="{FF2B5EF4-FFF2-40B4-BE49-F238E27FC236}">
                <a16:creationId xmlns:a16="http://schemas.microsoft.com/office/drawing/2014/main" id="{35071D6D-A9EE-4928-A106-90662EE95A2A}"/>
              </a:ext>
            </a:extLst>
          </p:cNvPr>
          <p:cNvSpPr/>
          <p:nvPr/>
        </p:nvSpPr>
        <p:spPr>
          <a:xfrm>
            <a:off x="290746" y="3125868"/>
            <a:ext cx="8181519"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fk_userID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1" name="Rectangle 10">
            <a:extLst>
              <a:ext uri="{FF2B5EF4-FFF2-40B4-BE49-F238E27FC236}">
                <a16:creationId xmlns:a16="http://schemas.microsoft.com/office/drawing/2014/main" id="{3D85E533-D201-44C6-B876-CBD913BA8466}"/>
              </a:ext>
            </a:extLst>
          </p:cNvPr>
          <p:cNvSpPr/>
          <p:nvPr/>
        </p:nvSpPr>
        <p:spPr>
          <a:xfrm>
            <a:off x="795" y="6156594"/>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Tree>
    <p:extLst>
      <p:ext uri="{BB962C8B-B14F-4D97-AF65-F5344CB8AC3E}">
        <p14:creationId xmlns:p14="http://schemas.microsoft.com/office/powerpoint/2010/main" val="2858012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6" grpId="0"/>
      <p:bldP spid="7" grpId="0"/>
      <p:bldP spid="11" grpId="0"/>
    </p:bldLst>
  </p:timing>
</p:sld>
</file>

<file path=ppt/slides/slide41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4773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DELETE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p>
          <a:p>
            <a:pPr marL="285750" indent="-285750">
              <a:lnSpc>
                <a:spcPct val="150000"/>
              </a:lnSpc>
              <a:buFont typeface="Arial" panose="020B0604020202020204" pitchFamily="34" charset="0"/>
              <a:buChar char="•"/>
            </a:pP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UPDATE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dirty="0">
              <a:solidFill>
                <a:srgbClr val="000000"/>
              </a:solidFill>
              <a:latin typeface="Arial" panose="020B0604020202020204" pitchFamily="34" charset="0"/>
              <a:cs typeface="Arial" panose="020B0604020202020204" pitchFamily="34" charset="0"/>
            </a:endParaRPr>
          </a:p>
          <a:p>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RESTRICT</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CASCADE</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NO</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ACTION</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DEFAULT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8060172" y="794402"/>
            <a:ext cx="3990889" cy="769441"/>
          </a:xfrm>
          <a:prstGeom prst="rect">
            <a:avLst/>
          </a:prstGeom>
          <a:solidFill>
            <a:schemeClr val="accent5">
              <a:lumMod val="50000"/>
            </a:schemeClr>
          </a:solidFill>
        </p:spPr>
        <p:txBody>
          <a:bodyPr wrap="square">
            <a:spAutoFit/>
          </a:bodyPr>
          <a:lstStyle/>
          <a:p>
            <a:r>
              <a:rPr lang="en-IN" sz="2200" dirty="0">
                <a:solidFill>
                  <a:schemeClr val="bg1">
                    <a:lumMod val="95000"/>
                  </a:schemeClr>
                </a:solidFill>
              </a:rPr>
              <a:t>Cascaded FOREIGN KEY actions do not activate triggers.</a:t>
            </a:r>
          </a:p>
        </p:txBody>
      </p:sp>
    </p:spTree>
    <p:extLst>
      <p:ext uri="{BB962C8B-B14F-4D97-AF65-F5344CB8AC3E}">
        <p14:creationId xmlns:p14="http://schemas.microsoft.com/office/powerpoint/2010/main" val="74717677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degree, cardinality, domain, and union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785652"/>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Degree d(R) / Arity</a:t>
            </a:r>
            <a:r>
              <a:rPr lang="en-IN" sz="2000" dirty="0">
                <a:solidFill>
                  <a:srgbClr val="0089A4"/>
                </a:solidFill>
                <a:latin typeface="Gentium Basic"/>
              </a:rPr>
              <a:t>: Total no of attributes/columns present in a relation/table is called degree of the relation and is denoted by d(</a:t>
            </a:r>
            <a:r>
              <a:rPr lang="en-IN" sz="2000" b="1" i="1" dirty="0">
                <a:solidFill>
                  <a:srgbClr val="0089A4"/>
                </a:solidFill>
                <a:latin typeface="Gentium Basic"/>
              </a:rPr>
              <a:t>R</a:t>
            </a:r>
            <a:r>
              <a:rPr lang="en-IN" sz="2000" dirty="0">
                <a:solidFill>
                  <a:srgbClr val="0089A4"/>
                </a:solidFill>
                <a:latin typeface="Gentium Basic"/>
              </a:rPr>
              <a:t>).</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Cardinality |R|</a:t>
            </a:r>
            <a:r>
              <a:rPr lang="en-IN" sz="2000" dirty="0">
                <a:solidFill>
                  <a:srgbClr val="0089A4"/>
                </a:solidFill>
                <a:latin typeface="Gentium Basic"/>
              </a:rPr>
              <a:t>: Total no of tuples present in a relation or rows present in a table, is called cardinality of a relation and is denoted by </a:t>
            </a:r>
            <a:r>
              <a:rPr lang="en-IN" sz="2000" b="1" i="1" dirty="0">
                <a:solidFill>
                  <a:srgbClr val="0089A4"/>
                </a:solidFill>
                <a:latin typeface="Gentium Basic"/>
              </a:rPr>
              <a:t>|R|</a:t>
            </a:r>
            <a:r>
              <a:rPr lang="en-IN" sz="2000" dirty="0">
                <a:solidFill>
                  <a:srgbClr val="0089A4"/>
                </a:solidFill>
                <a:latin typeface="Gentium Basic"/>
              </a:rPr>
              <a:t>.</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Domain</a:t>
            </a:r>
            <a:r>
              <a:rPr lang="en-IN" sz="2000" dirty="0">
                <a:solidFill>
                  <a:srgbClr val="0089A4"/>
                </a:solidFill>
                <a:latin typeface="Gentium Basic"/>
              </a:rPr>
              <a:t>: Total range of accepted values for an attribute of the relation is called the domain of the attribute. (Data Type)</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Union Compatibility</a:t>
            </a:r>
            <a:r>
              <a:rPr lang="en-IN" sz="2000" dirty="0">
                <a:solidFill>
                  <a:srgbClr val="0089A4"/>
                </a:solidFill>
                <a:latin typeface="Gentium Basic"/>
              </a:rPr>
              <a:t>: Two relations R and S are set to be Union Compatible to each other if and only if:</a:t>
            </a:r>
          </a:p>
          <a:p>
            <a:pPr marL="914400" lvl="1" indent="-457200" algn="just">
              <a:buFont typeface="+mj-lt"/>
              <a:buAutoNum type="arabicPeriod"/>
            </a:pPr>
            <a:r>
              <a:rPr lang="en-IN" sz="2000" dirty="0">
                <a:solidFill>
                  <a:srgbClr val="0089A4"/>
                </a:solidFill>
                <a:latin typeface="Gentium Basic"/>
              </a:rPr>
              <a:t>They have the same degree d(R).</a:t>
            </a:r>
          </a:p>
          <a:p>
            <a:pPr marL="914400" lvl="1" indent="-457200" algn="just">
              <a:buFont typeface="+mj-lt"/>
              <a:buAutoNum type="arabicPeriod"/>
            </a:pPr>
            <a:r>
              <a:rPr lang="en-IN" sz="2000" dirty="0">
                <a:solidFill>
                  <a:srgbClr val="0089A4"/>
                </a:solidFill>
                <a:latin typeface="Gentium Basic"/>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4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815882"/>
          </a:xfrm>
          <a:prstGeom prst="rect">
            <a:avLst/>
          </a:prstGeom>
          <a:noFill/>
        </p:spPr>
        <p:txBody>
          <a:bodyPr wrap="square">
            <a:spAutoFit/>
          </a:bodyPr>
          <a:lstStyle/>
          <a:p>
            <a:r>
              <a:rPr lang="en-US" sz="24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p>
          <a:p>
            <a:pPr marL="285750" indent="-285750">
              <a:buFont typeface="Arial" panose="020B0604020202020204" pitchFamily="34" charset="0"/>
              <a:buChar char="•"/>
            </a:pPr>
            <a:r>
              <a:rPr lang="en-IN" dirty="0"/>
              <a:t>CASCADE: Delete or update the row from the parent table, and automatically delete or update the matching rows in the child table. Both ON DELETE CASCADE and ON UPDATE CASCADE are supported.</a:t>
            </a:r>
          </a:p>
          <a:p>
            <a:endParaRPr lang="en-IN" sz="800" dirty="0"/>
          </a:p>
          <a:p>
            <a:pPr marL="285750" indent="-285750">
              <a:buFont typeface="Arial" panose="020B0604020202020204" pitchFamily="34" charset="0"/>
              <a:buChar char="•"/>
            </a:pPr>
            <a:r>
              <a:rPr lang="en-IN" dirty="0"/>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solidFill>
                  <a:srgbClr val="C00000"/>
                </a:solidFill>
                <a:latin typeface="Arial" panose="020B0604020202020204" pitchFamily="34" charset="0"/>
                <a:cs typeface="Arial" panose="020B0604020202020204" pitchFamily="34" charset="0"/>
              </a:rPr>
              <a:t>     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 </a:t>
            </a:r>
            <a:r>
              <a:rPr lang="en-IN" b="1" dirty="0">
                <a:solidFill>
                  <a:srgbClr val="0077AA"/>
                </a:solidFill>
                <a:latin typeface="Arial" panose="020B0604020202020204" pitchFamily="34" charset="0"/>
                <a:ea typeface="Times New Roman" panose="02020603050405020304" pitchFamily="18" charset="0"/>
              </a:rPr>
              <a:t>ON DELETE CASCADE</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solidFill>
                  <a:srgbClr val="C00000"/>
                </a:solidFill>
                <a:latin typeface="Arial" panose="020B0604020202020204" pitchFamily="34" charset="0"/>
                <a:cs typeface="Arial" panose="020B0604020202020204" pitchFamily="34" charset="0"/>
              </a:rPr>
              <a:t>     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 </a:t>
            </a:r>
            <a:r>
              <a:rPr lang="en-IN" b="1" dirty="0">
                <a:solidFill>
                  <a:srgbClr val="0077AA"/>
                </a:solidFill>
                <a:latin typeface="Arial" panose="020B0604020202020204" pitchFamily="34" charset="0"/>
                <a:ea typeface="Times New Roman" panose="02020603050405020304" pitchFamily="18" charset="0"/>
              </a:rPr>
              <a:t>ON UPDATE CASCADE</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Tree>
    <p:extLst>
      <p:ext uri="{BB962C8B-B14F-4D97-AF65-F5344CB8AC3E}">
        <p14:creationId xmlns:p14="http://schemas.microsoft.com/office/powerpoint/2010/main" val="1673718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Lst>
  </p:timing>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289100957"/>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1327898604"/>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407368" y="836713"/>
            <a:ext cx="11449272" cy="3508653"/>
          </a:xfrm>
          <a:prstGeom prst="rect">
            <a:avLst/>
          </a:prstGeom>
        </p:spPr>
        <p:txBody>
          <a:bodyPr wrap="square">
            <a:spAutoFit/>
          </a:bodyPr>
          <a:lstStyle/>
          <a:p>
            <a:r>
              <a:rPr lang="en-US" sz="2400" dirty="0">
                <a:solidFill>
                  <a:srgbClr val="006C86"/>
                </a:solidFill>
              </a:rPr>
              <a:t>CHECK condition expressions must follow some rules.</a:t>
            </a:r>
          </a:p>
          <a:p>
            <a:endParaRPr lang="en-US" dirty="0">
              <a:solidFill>
                <a:srgbClr val="006C86"/>
              </a:solidFill>
            </a:endParaRPr>
          </a:p>
          <a:p>
            <a:pPr marL="342900" indent="-342900">
              <a:buFont typeface="+mj-lt"/>
              <a:buAutoNum type="arabicPeriod"/>
            </a:pPr>
            <a:r>
              <a:rPr lang="en-US" sz="2000" dirty="0">
                <a:solidFill>
                  <a:srgbClr val="006C86"/>
                </a:solidFill>
              </a:rPr>
              <a:t>Literals, deterministic built-in functions, and operators are permitted.</a:t>
            </a:r>
          </a:p>
          <a:p>
            <a:pPr marL="342900" indent="-342900">
              <a:buFont typeface="+mj-lt"/>
              <a:buAutoNum type="arabicPeriod"/>
            </a:pPr>
            <a:r>
              <a:rPr lang="en-US" sz="2000" dirty="0">
                <a:solidFill>
                  <a:srgbClr val="006C86"/>
                </a:solidFill>
              </a:rPr>
              <a:t>Non-generated and generated columns are permitted, except columns with the  AUTO_INCREMENT attribute.</a:t>
            </a:r>
          </a:p>
          <a:p>
            <a:pPr marL="342900" indent="-342900">
              <a:buFont typeface="+mj-lt"/>
              <a:buAutoNum type="arabicPeriod"/>
            </a:pPr>
            <a:r>
              <a:rPr lang="en-US" sz="2000" dirty="0">
                <a:solidFill>
                  <a:srgbClr val="006C86"/>
                </a:solidFill>
              </a:rPr>
              <a:t>Sub-queries are not permitted.</a:t>
            </a:r>
          </a:p>
          <a:p>
            <a:pPr marL="342900" indent="-342900">
              <a:buFont typeface="+mj-lt"/>
              <a:buAutoNum type="arabicPeriod"/>
            </a:pPr>
            <a:r>
              <a:rPr lang="en-US" sz="2000" dirty="0">
                <a:solidFill>
                  <a:srgbClr val="006C86"/>
                </a:solidFill>
              </a:rPr>
              <a:t>Environmental variables (such as CURRENT_USER, CURRENT_DATE, …) are not permitted.</a:t>
            </a:r>
          </a:p>
          <a:p>
            <a:pPr marL="342900" indent="-342900">
              <a:buFont typeface="+mj-lt"/>
              <a:buAutoNum type="arabicPeriod"/>
            </a:pPr>
            <a:r>
              <a:rPr lang="en-US" sz="2000" dirty="0">
                <a:solidFill>
                  <a:srgbClr val="006C86"/>
                </a:solidFill>
              </a:rPr>
              <a:t>Non-Deterministic built-in functions (such as AVG, COUNT, RAND, LAST_INSERT_ID, FIRST_VALUE, LAST_VALUE, ...) are not permitted.</a:t>
            </a:r>
          </a:p>
          <a:p>
            <a:pPr marL="342900" indent="-342900">
              <a:buFont typeface="+mj-lt"/>
              <a:buAutoNum type="arabicPeriod"/>
            </a:pPr>
            <a:r>
              <a:rPr lang="en-US" sz="2000" dirty="0">
                <a:solidFill>
                  <a:srgbClr val="006C86"/>
                </a:solidFill>
              </a:rPr>
              <a:t>Variables (system variables, user-defined variables, and stored program local variables) are not permitted.</a:t>
            </a:r>
          </a:p>
          <a:p>
            <a:pPr marL="342900" indent="-342900">
              <a:buFont typeface="+mj-lt"/>
              <a:buAutoNum type="arabicPeriod"/>
            </a:pPr>
            <a:r>
              <a:rPr lang="en-US" sz="2000" dirty="0">
                <a:solidFill>
                  <a:srgbClr val="006C86"/>
                </a:solidFill>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562888"/>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842016"/>
            <a:ext cx="11161240" cy="1138773"/>
          </a:xfrm>
          <a:prstGeom prst="rect">
            <a:avLst/>
          </a:prstGeom>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endParaRPr>
          </a:p>
          <a:p>
            <a:r>
              <a:rPr lang="en-US" sz="2000" dirty="0">
                <a:solidFill>
                  <a:srgbClr val="006C86"/>
                </a:solidFill>
              </a:rPr>
              <a:t>Prior to MySQL 8.0.16, CREATE TABLE permits only the following limited version of table CHECK constraint syntax, which is parsed and ignored.</a:t>
            </a:r>
          </a:p>
        </p:txBody>
      </p:sp>
    </p:spTree>
    <p:extLst>
      <p:ext uri="{BB962C8B-B14F-4D97-AF65-F5344CB8AC3E}">
        <p14:creationId xmlns:p14="http://schemas.microsoft.com/office/powerpoint/2010/main" val="3014314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628801"/>
            <a:ext cx="4078205"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ratings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2" name="Rectangle 11">
            <a:extLst>
              <a:ext uri="{FF2B5EF4-FFF2-40B4-BE49-F238E27FC236}">
                <a16:creationId xmlns:a16="http://schemas.microsoft.com/office/drawing/2014/main" id="{7FB941C0-CFB1-4FA3-975D-679432B20353}"/>
              </a:ext>
            </a:extLst>
          </p:cNvPr>
          <p:cNvSpPr/>
          <p:nvPr/>
        </p:nvSpPr>
        <p:spPr>
          <a:xfrm>
            <a:off x="4816737" y="1633516"/>
            <a:ext cx="4078205"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rgbClr val="C00000"/>
                </a:solidFill>
                <a:latin typeface="Arial" panose="020B0604020202020204" pitchFamily="34" charset="0"/>
                <a:cs typeface="Arial" panose="020B0604020202020204" pitchFamily="34" charset="0"/>
              </a:rPr>
              <a:t>      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3" name="Rectangle 12">
            <a:extLst>
              <a:ext uri="{FF2B5EF4-FFF2-40B4-BE49-F238E27FC236}">
                <a16:creationId xmlns:a16="http://schemas.microsoft.com/office/drawing/2014/main" id="{301A15A3-6674-43B7-95F8-68B443E9A86B}"/>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101696"/>
            <a:ext cx="5445215"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5" name="Rectangle 14">
            <a:extLst>
              <a:ext uri="{FF2B5EF4-FFF2-40B4-BE49-F238E27FC236}">
                <a16:creationId xmlns:a16="http://schemas.microsoft.com/office/drawing/2014/main" id="{BD5CFF68-B162-4F3B-A3FB-141AFB29E4B4}"/>
              </a:ext>
            </a:extLst>
          </p:cNvPr>
          <p:cNvSpPr/>
          <p:nvPr/>
        </p:nvSpPr>
        <p:spPr>
          <a:xfrm>
            <a:off x="5735960" y="4101697"/>
            <a:ext cx="6264696" cy="2585323"/>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 </a:t>
            </a:r>
            <a:r>
              <a:rPr lang="en-IN" dirty="0">
                <a:solidFill>
                  <a:srgbClr val="834689"/>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accent6">
                    <a:lumMod val="50000"/>
                  </a:schemeClr>
                </a:solidFill>
                <a:latin typeface="Arial" panose="020B0604020202020204" pitchFamily="34" charset="0"/>
                <a:cs typeface="Arial" panose="020B0604020202020204" pitchFamily="34" charset="0"/>
              </a:rPr>
              <a:t>      constraint</a:t>
            </a:r>
            <a:r>
              <a:rPr lang="en-IN" dirty="0">
                <a:latin typeface="Arial" panose="020B0604020202020204" pitchFamily="34" charset="0"/>
                <a:cs typeface="Arial" panose="020B0604020202020204" pitchFamily="34" charset="0"/>
              </a:rPr>
              <a:t> chk_email </a:t>
            </a:r>
            <a:r>
              <a:rPr lang="en-IN" dirty="0">
                <a:solidFill>
                  <a:srgbClr val="C00000"/>
                </a:solidFill>
                <a:latin typeface="Arial" panose="020B0604020202020204" pitchFamily="34" charset="0"/>
                <a:cs typeface="Arial" panose="020B0604020202020204" pitchFamily="34" charset="0"/>
              </a:rPr>
              <a:t>CHECK</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LENGTH</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&gt;</a:t>
            </a: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12</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Tree>
    <p:extLst>
      <p:ext uri="{BB962C8B-B14F-4D97-AF65-F5344CB8AC3E}">
        <p14:creationId xmlns:p14="http://schemas.microsoft.com/office/powerpoint/2010/main" val="19030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4" grpId="0"/>
      <p:bldP spid="15" grpId="0"/>
    </p:bldLst>
  </p:timing>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370909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endParaRPr lang="en-IN" dirty="0">
              <a:solidFill>
                <a:schemeClr val="bg1">
                  <a:lumMod val="65000"/>
                </a:schemeClr>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 </a:t>
            </a:r>
            <a:r>
              <a:rPr lang="en-IN" dirty="0">
                <a:solidFill>
                  <a:srgbClr val="C00000"/>
                </a:solidFill>
                <a:latin typeface="Arial" panose="020B0604020202020204" pitchFamily="34" charset="0"/>
                <a:cs typeface="Arial" panose="020B0604020202020204" pitchFamily="34" charset="0"/>
              </a:rPr>
              <a:t>CHECK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1628801"/>
            <a:ext cx="4078205"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ratings </a:t>
            </a:r>
            <a:r>
              <a:rPr lang="en-IN" dirty="0">
                <a:solidFill>
                  <a:srgbClr val="834689"/>
                </a:solidFill>
                <a:latin typeface="Arial" panose="020B0604020202020204" pitchFamily="34" charset="0"/>
                <a:cs typeface="Arial" panose="020B0604020202020204" pitchFamily="34" charset="0"/>
              </a:rPr>
              <a:t>INT</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Tree>
    <p:extLst>
      <p:ext uri="{BB962C8B-B14F-4D97-AF65-F5344CB8AC3E}">
        <p14:creationId xmlns:p14="http://schemas.microsoft.com/office/powerpoint/2010/main" val="1733812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763354" y="1555022"/>
            <a:ext cx="5157183"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9" name="Rectangle 8">
            <a:extLst>
              <a:ext uri="{FF2B5EF4-FFF2-40B4-BE49-F238E27FC236}">
                <a16:creationId xmlns:a16="http://schemas.microsoft.com/office/drawing/2014/main" id="{FD998E65-2285-4F02-85BD-82F5A3CC8922}"/>
              </a:ext>
            </a:extLst>
          </p:cNvPr>
          <p:cNvSpPr/>
          <p:nvPr/>
        </p:nvSpPr>
        <p:spPr>
          <a:xfrm>
            <a:off x="315432" y="1555022"/>
            <a:ext cx="5157183"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a:t>
            </a:r>
            <a:r>
              <a:rPr lang="en-IN" dirty="0">
                <a:solidFill>
                  <a:srgbClr val="834689"/>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1" name="Rectangle 10">
            <a:extLst>
              <a:ext uri="{FF2B5EF4-FFF2-40B4-BE49-F238E27FC236}">
                <a16:creationId xmlns:a16="http://schemas.microsoft.com/office/drawing/2014/main" id="{38A3C065-AD84-42BE-9055-8E395DF92DD7}"/>
              </a:ext>
            </a:extLst>
          </p:cNvPr>
          <p:cNvSpPr/>
          <p:nvPr/>
        </p:nvSpPr>
        <p:spPr>
          <a:xfrm>
            <a:off x="315432" y="4226543"/>
            <a:ext cx="5990961"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 </a:t>
            </a:r>
            <a:r>
              <a:rPr lang="en-IN" dirty="0">
                <a:latin typeface="Arial" panose="020B0604020202020204" pitchFamily="34" charset="0"/>
                <a:cs typeface="Arial" panose="020B0604020202020204" pitchFamily="34" charset="0"/>
              </a:rPr>
              <a:t>chk_ratings;</a:t>
            </a:r>
            <a:endParaRPr lang="en-IN" dirty="0">
              <a:solidFill>
                <a:schemeClr val="bg1">
                  <a:lumMod val="65000"/>
                </a:schemeClr>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 </a:t>
            </a:r>
            <a:r>
              <a:rPr lang="en-IN" dirty="0"/>
              <a:t>users_chk_1</a:t>
            </a:r>
            <a:r>
              <a:rPr lang="en-IN" dirty="0">
                <a:latin typeface="Arial" panose="020B0604020202020204" pitchFamily="34" charset="0"/>
                <a:cs typeface="Arial" panose="020B0604020202020204" pitchFamily="34" charset="0"/>
              </a:rPr>
              <a:t>;</a:t>
            </a:r>
            <a:endParaRPr lang="en-IN" dirty="0">
              <a:solidFill>
                <a:srgbClr val="0077AA"/>
              </a:solidFill>
              <a:latin typeface="Arial" panose="020B0604020202020204" pitchFamily="34" charset="0"/>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795" y="5877273"/>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Tree>
    <p:extLst>
      <p:ext uri="{BB962C8B-B14F-4D97-AF65-F5344CB8AC3E}">
        <p14:creationId xmlns:p14="http://schemas.microsoft.com/office/powerpoint/2010/main" val="828296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2" grpId="0"/>
    </p:bldLst>
  </p:timing>
</p:sld>
</file>

<file path=ppt/slides/slide4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8715436"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154675"/>
          </a:xfrm>
          <a:prstGeom prst="rect">
            <a:avLst/>
          </a:prstGeom>
        </p:spPr>
        <p:txBody>
          <a:bodyPr wrap="square">
            <a:spAutoFit/>
          </a:bodyPr>
          <a:lstStyle/>
          <a:p>
            <a:pPr marL="342900" indent="-342900">
              <a:lnSpc>
                <a:spcPct val="150000"/>
              </a:lnSpc>
              <a:buFont typeface="+mj-lt"/>
              <a:buAutoNum type="arabicPeriod"/>
            </a:pPr>
            <a:r>
              <a:rPr lang="en-US" sz="1600" dirty="0">
                <a:solidFill>
                  <a:srgbClr val="0077AA"/>
                </a:solidFill>
                <a:latin typeface="Arial" panose="020B0604020202020204" pitchFamily="34" charset="0"/>
                <a:ea typeface="Times New Roman" panose="02020603050405020304" pitchFamily="18" charset="0"/>
              </a:rPr>
              <a:t>CREATE</a:t>
            </a:r>
            <a:r>
              <a:rPr lang="en-US" sz="1600" dirty="0">
                <a:latin typeface="Arial" pitchFamily="34" charset="0"/>
                <a:cs typeface="Arial" pitchFamily="34" charset="0"/>
              </a:rPr>
              <a:t> </a:t>
            </a:r>
            <a:r>
              <a:rPr lang="en-US" sz="1600" dirty="0">
                <a:solidFill>
                  <a:srgbClr val="0077AA"/>
                </a:solidFill>
                <a:latin typeface="Arial" panose="020B0604020202020204" pitchFamily="34" charset="0"/>
                <a:ea typeface="Times New Roman" panose="02020603050405020304" pitchFamily="18" charset="0"/>
              </a:rPr>
              <a:t>TABLE</a:t>
            </a:r>
            <a:r>
              <a:rPr lang="en-US" sz="1600" dirty="0">
                <a:latin typeface="Arial" pitchFamily="34" charset="0"/>
                <a:cs typeface="Arial" pitchFamily="34" charset="0"/>
              </a:rPr>
              <a:t> </a:t>
            </a:r>
            <a:r>
              <a:rPr lang="en-IN" sz="1600" dirty="0">
                <a:latin typeface="Arial" panose="020B0604020202020204" pitchFamily="34" charset="0"/>
                <a:cs typeface="Arial" panose="020B0604020202020204" pitchFamily="34" charset="0"/>
              </a:rPr>
              <a:t>TEST</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solidFill>
                  <a:srgbClr val="C00000"/>
                </a:solidFill>
                <a:latin typeface="Arial" panose="020B0604020202020204" pitchFamily="34" charset="0"/>
                <a:cs typeface="Arial" panose="020B0604020202020204" pitchFamily="34" charset="0"/>
              </a:rPr>
              <a:t>CHECK(C3 &gt; (C1 + C2))</a:t>
            </a:r>
            <a:r>
              <a:rPr lang="en-US" sz="1600" dirty="0">
                <a:latin typeface="Arial" pitchFamily="34" charset="0"/>
                <a:cs typeface="Arial" pitchFamily="34" charset="0"/>
              </a:rPr>
              <a:t>, C1 INT, C2 INT, C3 INT</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itchFamily="34" charset="0"/>
                <a:cs typeface="Arial" pitchFamily="34" charset="0"/>
              </a:rPr>
              <a:t>;</a:t>
            </a:r>
          </a:p>
          <a:p>
            <a:pPr marL="342900" indent="-342900">
              <a:lnSpc>
                <a:spcPct val="150000"/>
              </a:lnSpc>
              <a:buFont typeface="+mj-lt"/>
              <a:buAutoNum type="arabicPeriod"/>
            </a:pPr>
            <a:r>
              <a:rPr lang="en-US" sz="1600" dirty="0">
                <a:solidFill>
                  <a:srgbClr val="0077AA"/>
                </a:solidFill>
                <a:latin typeface="Arial" panose="020B0604020202020204" pitchFamily="34" charset="0"/>
                <a:ea typeface="Times New Roman" panose="02020603050405020304" pitchFamily="18" charset="0"/>
              </a:rPr>
              <a:t>CREATE</a:t>
            </a:r>
            <a:r>
              <a:rPr lang="en-US" sz="1600" dirty="0">
                <a:latin typeface="Arial" pitchFamily="34" charset="0"/>
                <a:cs typeface="Arial" pitchFamily="34" charset="0"/>
              </a:rPr>
              <a:t> </a:t>
            </a:r>
            <a:r>
              <a:rPr lang="en-US" sz="1600" dirty="0">
                <a:solidFill>
                  <a:srgbClr val="0077AA"/>
                </a:solidFill>
                <a:latin typeface="Arial" panose="020B0604020202020204" pitchFamily="34" charset="0"/>
                <a:ea typeface="Times New Roman" panose="02020603050405020304" pitchFamily="18" charset="0"/>
              </a:rPr>
              <a:t>TABLE</a:t>
            </a:r>
            <a:r>
              <a:rPr lang="en-US" sz="1600" dirty="0">
                <a:latin typeface="Arial" pitchFamily="34" charset="0"/>
                <a:cs typeface="Arial" pitchFamily="34" charset="0"/>
              </a:rPr>
              <a:t> </a:t>
            </a:r>
            <a:r>
              <a:rPr lang="en-IN" sz="1600" dirty="0">
                <a:latin typeface="Arial" panose="020B0604020202020204" pitchFamily="34" charset="0"/>
                <a:cs typeface="Arial" panose="020B0604020202020204" pitchFamily="34" charset="0"/>
              </a:rPr>
              <a:t>TEST</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latin typeface="Arial" pitchFamily="34" charset="0"/>
                <a:cs typeface="Arial" pitchFamily="34" charset="0"/>
              </a:rPr>
              <a:t>C1 INT, C2 INT, C3 INT, </a:t>
            </a:r>
            <a:r>
              <a:rPr lang="en-US" sz="1600" dirty="0">
                <a:solidFill>
                  <a:srgbClr val="C00000"/>
                </a:solidFill>
                <a:latin typeface="Arial" panose="020B0604020202020204" pitchFamily="34" charset="0"/>
                <a:cs typeface="Arial" panose="020B0604020202020204" pitchFamily="34" charset="0"/>
              </a:rPr>
              <a:t>CHECK(C3 &gt; (C1 + C2))</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itchFamily="34" charset="0"/>
                <a:cs typeface="Arial" pitchFamily="34" charset="0"/>
              </a:rPr>
              <a:t>;</a:t>
            </a:r>
          </a:p>
          <a:p>
            <a:pPr marL="342900" indent="-342900">
              <a:lnSpc>
                <a:spcPct val="150000"/>
              </a:lnSpc>
              <a:buFont typeface="+mj-lt"/>
              <a:buAutoNum type="arabicPeriod"/>
            </a:pPr>
            <a:r>
              <a:rPr lang="en-US" sz="1600" dirty="0">
                <a:solidFill>
                  <a:srgbClr val="0077AA"/>
                </a:solidFill>
                <a:latin typeface="Arial" panose="020B0604020202020204" pitchFamily="34" charset="0"/>
                <a:ea typeface="Times New Roman" panose="02020603050405020304" pitchFamily="18" charset="0"/>
              </a:rPr>
              <a:t>CREATE</a:t>
            </a:r>
            <a:r>
              <a:rPr lang="en-US" sz="1600" dirty="0">
                <a:latin typeface="Arial" pitchFamily="34" charset="0"/>
                <a:cs typeface="Arial" pitchFamily="34" charset="0"/>
              </a:rPr>
              <a:t> </a:t>
            </a:r>
            <a:r>
              <a:rPr lang="en-US" sz="1600" dirty="0">
                <a:solidFill>
                  <a:srgbClr val="0077AA"/>
                </a:solidFill>
                <a:latin typeface="Arial" panose="020B0604020202020204" pitchFamily="34" charset="0"/>
                <a:ea typeface="Times New Roman" panose="02020603050405020304" pitchFamily="18" charset="0"/>
              </a:rPr>
              <a:t>TABLE</a:t>
            </a:r>
            <a:r>
              <a:rPr lang="en-US" sz="1600" dirty="0">
                <a:latin typeface="Arial" pitchFamily="34" charset="0"/>
                <a:cs typeface="Arial" pitchFamily="34" charset="0"/>
              </a:rPr>
              <a:t> </a:t>
            </a:r>
            <a:r>
              <a:rPr lang="en-IN" sz="1600" dirty="0">
                <a:latin typeface="Arial" panose="020B0604020202020204" pitchFamily="34" charset="0"/>
                <a:cs typeface="Arial" panose="020B0604020202020204" pitchFamily="34" charset="0"/>
              </a:rPr>
              <a:t>TEST</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solidFill>
                  <a:srgbClr val="C00000"/>
                </a:solidFill>
                <a:latin typeface="Arial" panose="020B0604020202020204" pitchFamily="34" charset="0"/>
                <a:cs typeface="Arial" panose="020B0604020202020204" pitchFamily="34" charset="0"/>
              </a:rPr>
              <a:t>CHECK(C3 &gt; (C1 + C2))</a:t>
            </a:r>
            <a:r>
              <a:rPr lang="en-US" sz="1600" dirty="0">
                <a:latin typeface="Arial" pitchFamily="34" charset="0"/>
                <a:cs typeface="Arial" pitchFamily="34" charset="0"/>
              </a:rPr>
              <a:t>, </a:t>
            </a:r>
            <a:r>
              <a:rPr lang="en-US" sz="1600" dirty="0">
                <a:solidFill>
                  <a:srgbClr val="C00000"/>
                </a:solidFill>
                <a:latin typeface="Arial" panose="020B0604020202020204" pitchFamily="34" charset="0"/>
                <a:cs typeface="Arial" panose="020B0604020202020204" pitchFamily="34" charset="0"/>
              </a:rPr>
              <a:t>PRIMARY</a:t>
            </a:r>
            <a:r>
              <a:rPr lang="en-US" sz="1600" dirty="0">
                <a:latin typeface="Arial" pitchFamily="34" charset="0"/>
                <a:cs typeface="Arial" pitchFamily="34" charset="0"/>
              </a:rPr>
              <a:t> </a:t>
            </a:r>
            <a:r>
              <a:rPr lang="en-US" sz="1600" dirty="0">
                <a:solidFill>
                  <a:srgbClr val="C00000"/>
                </a:solidFill>
                <a:latin typeface="Arial" panose="020B0604020202020204" pitchFamily="34" charset="0"/>
                <a:cs typeface="Arial" panose="020B0604020202020204" pitchFamily="34" charset="0"/>
              </a:rPr>
              <a:t>KEY(C1)</a:t>
            </a:r>
            <a:r>
              <a:rPr lang="en-US" sz="1600" dirty="0">
                <a:latin typeface="Arial" pitchFamily="34" charset="0"/>
                <a:cs typeface="Arial" pitchFamily="34" charset="0"/>
              </a:rPr>
              <a:t>, C1 INT, C2 INT, C3 INT</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itchFamily="34" charset="0"/>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2774701"/>
            <a:ext cx="8411524" cy="830997"/>
          </a:xfrm>
          <a:prstGeom prst="rect">
            <a:avLst/>
          </a:prstGeom>
        </p:spPr>
        <p:txBody>
          <a:bodyPr wrap="square">
            <a:spAutoFit/>
          </a:bodyPr>
          <a:lstStyle/>
          <a:p>
            <a:r>
              <a:rPr lang="en-IN" sz="1600" dirty="0">
                <a:solidFill>
                  <a:srgbClr val="0077AA"/>
                </a:solidFill>
                <a:latin typeface="Arial" panose="020B0604020202020204" pitchFamily="34" charset="0"/>
                <a:cs typeface="Arial" panose="020B0604020202020204" pitchFamily="34"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TABLE</a:t>
            </a:r>
            <a:r>
              <a:rPr lang="en-IN" sz="1600" dirty="0">
                <a:latin typeface="Arial" panose="020B0604020202020204" pitchFamily="34" charset="0"/>
                <a:cs typeface="Arial" panose="020B0604020202020204" pitchFamily="34" charset="0"/>
              </a:rPr>
              <a:t> TEST </a:t>
            </a:r>
            <a:r>
              <a:rPr lang="en-IN" sz="1600" dirty="0">
                <a:solidFill>
                  <a:srgbClr val="0077AA"/>
                </a:solidFill>
                <a:latin typeface="Arial" panose="020B0604020202020204" pitchFamily="34" charset="0"/>
                <a:cs typeface="Arial" panose="020B0604020202020204" pitchFamily="34" charset="0"/>
              </a:rPr>
              <a:t>ADD</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CONSTRAINT</a:t>
            </a:r>
            <a:r>
              <a:rPr lang="en-IN" sz="1600" dirty="0">
                <a:latin typeface="Arial" panose="020B0604020202020204" pitchFamily="34" charset="0"/>
                <a:cs typeface="Arial" panose="020B0604020202020204" pitchFamily="34" charset="0"/>
              </a:rPr>
              <a:t> </a:t>
            </a:r>
            <a:r>
              <a:rPr lang="en-IN" sz="1600" dirty="0">
                <a:solidFill>
                  <a:srgbClr val="FF0000"/>
                </a:solidFill>
                <a:latin typeface="Arial" panose="020B0604020202020204" pitchFamily="34" charset="0"/>
                <a:cs typeface="Arial" panose="020B0604020202020204" pitchFamily="34" charset="0"/>
              </a:rPr>
              <a:t>CHK_ID </a:t>
            </a:r>
            <a:r>
              <a:rPr lang="en-IN" sz="1600" dirty="0">
                <a:latin typeface="Arial" panose="020B0604020202020204" pitchFamily="34" charset="0"/>
                <a:cs typeface="Arial" panose="020B0604020202020204" pitchFamily="34" charset="0"/>
              </a:rPr>
              <a:t>CHECK (ID &gt;10);</a:t>
            </a:r>
          </a:p>
          <a:p>
            <a:endParaRPr lang="en-IN" sz="1600" dirty="0">
              <a:latin typeface="Arial" panose="020B0604020202020204" pitchFamily="34" charset="0"/>
              <a:cs typeface="Arial" panose="020B0604020202020204" pitchFamily="34" charset="0"/>
            </a:endParaRPr>
          </a:p>
          <a:p>
            <a:r>
              <a:rPr lang="en-US" sz="1600" dirty="0">
                <a:solidFill>
                  <a:srgbClr val="0077AA"/>
                </a:solidFill>
                <a:latin typeface="Arial" panose="020B0604020202020204" pitchFamily="34" charset="0"/>
                <a:cs typeface="Arial" panose="020B0604020202020204" pitchFamily="34" charset="0"/>
              </a:rPr>
              <a:t>ALTER</a:t>
            </a:r>
            <a:r>
              <a:rPr lang="en-US"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cs typeface="Arial" panose="020B0604020202020204" pitchFamily="34" charset="0"/>
              </a:rPr>
              <a:t>TABLE</a:t>
            </a:r>
            <a:r>
              <a:rPr lang="en-US" sz="1600" dirty="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TEST</a:t>
            </a:r>
            <a:r>
              <a:rPr lang="en-US"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cs typeface="Arial" panose="020B0604020202020204" pitchFamily="34" charset="0"/>
              </a:rPr>
              <a:t>DROP</a:t>
            </a:r>
            <a:r>
              <a:rPr lang="en-US"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cs typeface="Arial" panose="020B0604020202020204" pitchFamily="34" charset="0"/>
              </a:rPr>
              <a:t>CHECK</a:t>
            </a:r>
            <a:r>
              <a:rPr lang="en-US" sz="1600" dirty="0">
                <a:latin typeface="Arial" panose="020B0604020202020204" pitchFamily="34" charset="0"/>
                <a:cs typeface="Arial" panose="020B0604020202020204" pitchFamily="34" charset="0"/>
              </a:rPr>
              <a:t> </a:t>
            </a:r>
            <a:r>
              <a:rPr lang="en-US" sz="1600" dirty="0">
                <a:solidFill>
                  <a:srgbClr val="FF0000"/>
                </a:solidFill>
                <a:latin typeface="Arial" panose="020B0604020202020204" pitchFamily="34" charset="0"/>
                <a:cs typeface="Arial" panose="020B0604020202020204" pitchFamily="34" charset="0"/>
              </a:rPr>
              <a:t>CHK_ID</a:t>
            </a:r>
            <a:r>
              <a:rPr lang="en-US" sz="1600" dirty="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94758906"/>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9142810" cy="3787062"/>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pPr>
              <a:lnSpc>
                <a:spcPct val="150000"/>
              </a:lnSpc>
            </a:pPr>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pPr>
              <a:lnSpc>
                <a:spcPct val="150000"/>
              </a:lnSpc>
            </a:pPr>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nSpc>
                <a:spcPct val="150000"/>
              </a:lnSpc>
            </a:pPr>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password</a:t>
            </a: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&gt; 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nSpc>
                <a:spcPct val="150000"/>
              </a:lnSpc>
            </a:pPr>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IN" dirty="0">
                <a:latin typeface="Arial" panose="020B0604020202020204" pitchFamily="34" charset="0"/>
                <a:cs typeface="Arial" panose="020B0604020202020204" pitchFamily="34" charset="0"/>
              </a:rPr>
              <a:t>      country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C00000"/>
                </a:solidFill>
                <a:latin typeface="Arial" panose="020B0604020202020204" pitchFamily="34" charset="0"/>
                <a:cs typeface="Arial" panose="020B0604020202020204" pitchFamily="34" charset="0"/>
              </a:rPr>
              <a:t> 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Arial" panose="020B0604020202020204" pitchFamily="34" charset="0"/>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ratings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Arial" panose="020B0604020202020204" pitchFamily="34" charset="0"/>
                <a:cs typeface="Arial" panose="020B0604020202020204" pitchFamily="34" charset="0"/>
              </a:rPr>
              <a:t> 1 and 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Arial" panose="020B0604020202020204" pitchFamily="34" charset="0"/>
                <a:cs typeface="Arial" panose="020B0604020202020204" pitchFamily="34" charset="0"/>
              </a:rPr>
              <a:t> 12 and 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isActive </a:t>
            </a:r>
            <a:r>
              <a:rPr lang="en-IN" dirty="0">
                <a:solidFill>
                  <a:srgbClr val="834689"/>
                </a:solidFill>
                <a:latin typeface="Arial" panose="020B0604020202020204" pitchFamily="34" charset="0"/>
                <a:cs typeface="Arial" panose="020B0604020202020204" pitchFamily="34" charset="0"/>
              </a:rPr>
              <a:t>BOOL </a:t>
            </a:r>
            <a:r>
              <a:rPr lang="en-IN" dirty="0">
                <a:solidFill>
                  <a:srgbClr val="C00000"/>
                </a:solidFill>
                <a:latin typeface="Arial" panose="020B0604020202020204" pitchFamily="34" charset="0"/>
                <a:cs typeface="Arial" panose="020B0604020202020204" pitchFamily="34" charset="0"/>
              </a:rPr>
              <a:t>CHECK</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1, 0</a:t>
            </a:r>
            <a:r>
              <a:rPr lang="en-IN" dirty="0">
                <a:solidFill>
                  <a:schemeClr val="bg1">
                    <a:lumMod val="65000"/>
                  </a:schemeClr>
                </a:solidFill>
                <a:latin typeface="Arial" panose="020B0604020202020204" pitchFamily="34" charset="0"/>
                <a:cs typeface="Arial" panose="020B0604020202020204" pitchFamily="34" charset="0"/>
              </a:rPr>
              <a:t>))</a:t>
            </a:r>
            <a:endParaRPr lang="en-IN" dirty="0">
              <a:solidFill>
                <a:srgbClr val="00B0F0"/>
              </a:solidFill>
              <a:latin typeface="Liberation Mono"/>
              <a:cs typeface="Arial" panose="020B0604020202020204" pitchFamily="34" charset="0"/>
            </a:endParaRPr>
          </a:p>
          <a:p>
            <a:pPr>
              <a:lnSpc>
                <a:spcPct val="150000"/>
              </a:lnSpc>
            </a:pPr>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Tree>
    <p:extLst>
      <p:ext uri="{BB962C8B-B14F-4D97-AF65-F5344CB8AC3E}">
        <p14:creationId xmlns:p14="http://schemas.microsoft.com/office/powerpoint/2010/main" val="3328086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6092825" cy="1692771"/>
          </a:xfrm>
          <a:prstGeom prst="rect">
            <a:avLst/>
          </a:prstGeom>
        </p:spPr>
        <p:txBody>
          <a:bodyPr>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p:txBody>
      </p:sp>
    </p:spTree>
    <p:extLst>
      <p:ext uri="{BB962C8B-B14F-4D97-AF65-F5344CB8AC3E}">
        <p14:creationId xmlns:p14="http://schemas.microsoft.com/office/powerpoint/2010/main" val="351089345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30624"/>
            <a:ext cx="6172200" cy="1169551"/>
          </a:xfrm>
          <a:prstGeom prst="rect">
            <a:avLst/>
          </a:prstGeom>
        </p:spPr>
        <p:txBody>
          <a:bodyPr wrap="square">
            <a:spAutoFit/>
          </a:bodyPr>
          <a:lstStyle/>
          <a:p>
            <a:pPr lvl="0" algn="r">
              <a:spcBef>
                <a:spcPct val="0"/>
              </a:spcBef>
              <a:defRPr/>
            </a:pPr>
            <a:r>
              <a:rPr lang="en-IN" sz="3500" b="1" i="1" dirty="0">
                <a:solidFill>
                  <a:srgbClr val="FF9900"/>
                </a:solidFill>
                <a:latin typeface="Arial" pitchFamily="34" charset="0"/>
                <a:cs typeface="Arial" pitchFamily="34" charset="0"/>
              </a:rPr>
              <a:t>A domain constraint and data integrity?</a:t>
            </a:r>
            <a:endParaRPr lang="en-US" sz="35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4182" y="1845440"/>
            <a:ext cx="10111418" cy="646331"/>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Arial" panose="020B0604020202020204" pitchFamily="34" charset="0"/>
                <a:cs typeface="Arial" panose="020B0604020202020204" pitchFamily="34" charset="0"/>
              </a:rPr>
              <a:t>Domain Constraint = </a:t>
            </a:r>
            <a:r>
              <a:rPr lang="en-IN" dirty="0">
                <a:solidFill>
                  <a:schemeClr val="tx1">
                    <a:lumMod val="65000"/>
                    <a:lumOff val="35000"/>
                  </a:schemeClr>
                </a:solidFill>
                <a:latin typeface="Arial" panose="020B0604020202020204" pitchFamily="34" charset="0"/>
                <a:cs typeface="Arial" panose="020B0604020202020204" pitchFamily="34" charset="0"/>
              </a:rPr>
              <a:t>data type + Constraints (NOT NULL / UNIQUE / PRIMARY KEY / FOREIGN KEY / CHECK / DEFAULT)</a:t>
            </a:r>
          </a:p>
        </p:txBody>
      </p:sp>
      <p:sp>
        <p:nvSpPr>
          <p:cNvPr id="4" name="Rectangle 3"/>
          <p:cNvSpPr/>
          <p:nvPr/>
        </p:nvSpPr>
        <p:spPr>
          <a:xfrm>
            <a:off x="404182" y="2819401"/>
            <a:ext cx="10111418" cy="646331"/>
          </a:xfrm>
          <a:prstGeom prst="rect">
            <a:avLst/>
          </a:prstGeom>
        </p:spPr>
        <p:txBody>
          <a:bodyPr wrap="square">
            <a:spAutoFit/>
          </a:bodyPr>
          <a:lstStyle/>
          <a:p>
            <a:r>
              <a:rPr lang="en-IN" b="1" dirty="0">
                <a:solidFill>
                  <a:srgbClr val="0089A4"/>
                </a:solidFill>
                <a:latin typeface="Arial" panose="020B0604020202020204" pitchFamily="34" charset="0"/>
                <a:cs typeface="Arial" panose="020B0604020202020204" pitchFamily="34" charset="0"/>
              </a:rPr>
              <a:t>Data</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integrity:</a:t>
            </a:r>
            <a:r>
              <a:rPr lang="en-IN" dirty="0">
                <a:solidFill>
                  <a:srgbClr val="0089A4"/>
                </a:solidFill>
                <a:latin typeface="Arial" panose="020B0604020202020204" pitchFamily="34" charset="0"/>
                <a:cs typeface="Arial" panose="020B0604020202020204" pitchFamily="34" charset="0"/>
              </a:rPr>
              <a:t> </a:t>
            </a:r>
            <a:r>
              <a:rPr lang="en-IN" dirty="0">
                <a:solidFill>
                  <a:schemeClr val="tx1">
                    <a:lumMod val="65000"/>
                    <a:lumOff val="35000"/>
                  </a:schemeClr>
                </a:solidFill>
                <a:latin typeface="Arial" panose="020B0604020202020204" pitchFamily="34" charset="0"/>
                <a:cs typeface="Arial" panose="020B0604020202020204" pitchFamily="34" charset="0"/>
              </a:rPr>
              <a:t>refers to the validity of data, meaning data is consistent and correct. Data integrity is normally enforced in a database by a series of integrity constraints or rules. </a:t>
            </a:r>
          </a:p>
        </p:txBody>
      </p:sp>
      <p:sp>
        <p:nvSpPr>
          <p:cNvPr id="6" name="Rectangle 5"/>
          <p:cNvSpPr/>
          <p:nvPr/>
        </p:nvSpPr>
        <p:spPr>
          <a:xfrm>
            <a:off x="404182" y="4705224"/>
            <a:ext cx="9997118" cy="1287532"/>
          </a:xfrm>
          <a:prstGeom prst="rect">
            <a:avLst/>
          </a:prstGeom>
        </p:spPr>
        <p:txBody>
          <a:bodyPr wrap="square">
            <a:spAutoFit/>
          </a:bodyPr>
          <a:lstStyle/>
          <a:p>
            <a:pPr>
              <a:lnSpc>
                <a:spcPct val="150000"/>
              </a:lnSpc>
            </a:pPr>
            <a:r>
              <a:rPr lang="en-IN" b="1" i="1" dirty="0">
                <a:solidFill>
                  <a:srgbClr val="006C86"/>
                </a:solidFill>
                <a:latin typeface="Arial" panose="020B0604020202020204" pitchFamily="34" charset="0"/>
                <a:cs typeface="Arial" panose="020B0604020202020204" pitchFamily="34" charset="0"/>
              </a:rPr>
              <a:t>Entity</a:t>
            </a:r>
            <a:r>
              <a:rPr lang="en-IN" dirty="0">
                <a:solidFill>
                  <a:srgbClr val="006C86"/>
                </a:solidFill>
                <a:latin typeface="Arial" panose="020B0604020202020204" pitchFamily="34" charset="0"/>
                <a:cs typeface="Arial" panose="020B0604020202020204" pitchFamily="34" charset="0"/>
              </a:rPr>
              <a:t> </a:t>
            </a:r>
            <a:r>
              <a:rPr lang="en-IN" b="1" i="1" dirty="0">
                <a:solidFill>
                  <a:srgbClr val="006C86"/>
                </a:solidFill>
                <a:latin typeface="Arial" panose="020B0604020202020204" pitchFamily="34" charset="0"/>
                <a:cs typeface="Arial" panose="020B0604020202020204" pitchFamily="34" charset="0"/>
              </a:rPr>
              <a:t>integrity</a:t>
            </a:r>
            <a:r>
              <a:rPr lang="en-IN" dirty="0">
                <a:solidFill>
                  <a:srgbClr val="006C86"/>
                </a:solidFill>
                <a:latin typeface="Arial" panose="020B0604020202020204" pitchFamily="34" charset="0"/>
                <a:cs typeface="Arial" panose="020B0604020202020204" pitchFamily="34" charset="0"/>
              </a:rPr>
              <a:t> concerns the concept of a primary key. 		</a:t>
            </a:r>
          </a:p>
          <a:p>
            <a:pPr>
              <a:lnSpc>
                <a:spcPct val="150000"/>
              </a:lnSpc>
            </a:pPr>
            <a:r>
              <a:rPr lang="en-IN" b="1" i="1" dirty="0">
                <a:solidFill>
                  <a:srgbClr val="006C86"/>
                </a:solidFill>
                <a:latin typeface="Arial" panose="020B0604020202020204" pitchFamily="34" charset="0"/>
                <a:cs typeface="Arial" panose="020B0604020202020204" pitchFamily="34" charset="0"/>
              </a:rPr>
              <a:t>Referential</a:t>
            </a:r>
            <a:r>
              <a:rPr lang="en-IN" dirty="0">
                <a:solidFill>
                  <a:srgbClr val="006C86"/>
                </a:solidFill>
                <a:latin typeface="Arial" panose="020B0604020202020204" pitchFamily="34" charset="0"/>
                <a:cs typeface="Arial" panose="020B0604020202020204" pitchFamily="34" charset="0"/>
              </a:rPr>
              <a:t> </a:t>
            </a:r>
            <a:r>
              <a:rPr lang="en-IN" b="1" i="1" dirty="0">
                <a:solidFill>
                  <a:srgbClr val="006C86"/>
                </a:solidFill>
                <a:latin typeface="Arial" panose="020B0604020202020204" pitchFamily="34" charset="0"/>
                <a:cs typeface="Arial" panose="020B0604020202020204" pitchFamily="34" charset="0"/>
              </a:rPr>
              <a:t>integrity</a:t>
            </a:r>
            <a:r>
              <a:rPr lang="en-IN" dirty="0">
                <a:solidFill>
                  <a:srgbClr val="006C86"/>
                </a:solidFill>
                <a:latin typeface="Arial" panose="020B0604020202020204" pitchFamily="34" charset="0"/>
                <a:cs typeface="Arial" panose="020B0604020202020204" pitchFamily="34" charset="0"/>
              </a:rPr>
              <a:t> concerns the concept of a foreign key.</a:t>
            </a:r>
          </a:p>
          <a:p>
            <a:pPr>
              <a:lnSpc>
                <a:spcPct val="150000"/>
              </a:lnSpc>
            </a:pPr>
            <a:r>
              <a:rPr lang="en-IN" b="1" i="1" dirty="0">
                <a:solidFill>
                  <a:srgbClr val="006C86"/>
                </a:solidFill>
                <a:latin typeface="Arial" panose="020B0604020202020204" pitchFamily="34" charset="0"/>
                <a:cs typeface="Arial" panose="020B0604020202020204" pitchFamily="34" charset="0"/>
              </a:rPr>
              <a:t>Domain</a:t>
            </a:r>
            <a:r>
              <a:rPr lang="en-IN" i="1" dirty="0">
                <a:solidFill>
                  <a:srgbClr val="006C86"/>
                </a:solidFill>
                <a:latin typeface="Arial" panose="020B0604020202020204" pitchFamily="34" charset="0"/>
                <a:cs typeface="Arial" panose="020B0604020202020204" pitchFamily="34" charset="0"/>
              </a:rPr>
              <a:t> </a:t>
            </a:r>
            <a:r>
              <a:rPr lang="en-IN" b="1" i="1" dirty="0">
                <a:solidFill>
                  <a:srgbClr val="006C86"/>
                </a:solidFill>
                <a:latin typeface="Arial" panose="020B0604020202020204" pitchFamily="34" charset="0"/>
                <a:cs typeface="Arial" panose="020B0604020202020204" pitchFamily="34" charset="0"/>
              </a:rPr>
              <a:t>integrity</a:t>
            </a:r>
            <a:r>
              <a:rPr lang="en-IN" i="1" dirty="0">
                <a:solidFill>
                  <a:srgbClr val="006C86"/>
                </a:solidFill>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A domain is a set of values of the same type.</a:t>
            </a:r>
          </a:p>
        </p:txBody>
      </p:sp>
      <p:sp>
        <p:nvSpPr>
          <p:cNvPr id="7" name="Rectangle 6"/>
          <p:cNvSpPr/>
          <p:nvPr/>
        </p:nvSpPr>
        <p:spPr>
          <a:xfrm>
            <a:off x="404183" y="4058894"/>
            <a:ext cx="9978098" cy="369332"/>
          </a:xfrm>
          <a:prstGeom prst="rect">
            <a:avLst/>
          </a:prstGeom>
        </p:spPr>
        <p:txBody>
          <a:bodyPr wrap="square">
            <a:spAutoFit/>
          </a:bodyPr>
          <a:lstStyle/>
          <a:p>
            <a:r>
              <a:rPr lang="en-IN" dirty="0">
                <a:solidFill>
                  <a:srgbClr val="0089A4"/>
                </a:solidFill>
                <a:latin typeface="Arial" panose="020B0604020202020204" pitchFamily="34" charset="0"/>
                <a:cs typeface="Arial" panose="020B0604020202020204" pitchFamily="34" charset="0"/>
              </a:rPr>
              <a:t>Three types of integrity constraints: </a:t>
            </a:r>
            <a:r>
              <a:rPr lang="en-IN" b="1" i="1" dirty="0">
                <a:solidFill>
                  <a:srgbClr val="0089A4"/>
                </a:solidFill>
                <a:latin typeface="Arial" panose="020B0604020202020204" pitchFamily="34" charset="0"/>
                <a:cs typeface="Arial" panose="020B0604020202020204" pitchFamily="34" charset="0"/>
              </a:rPr>
              <a:t>entity integrity, referential integrity and domain integrity</a:t>
            </a:r>
            <a:r>
              <a:rPr lang="en-IN" dirty="0">
                <a:solidFill>
                  <a:srgbClr val="0089A4"/>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1484784"/>
            <a:ext cx="11593288" cy="3970318"/>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ALTER TABLE tbl_name [alter_specification [, alter_specification]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 [FIRST | AFTER col_name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{INDEX|KEY} [index_name] (index_col_name,...)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UNIQUE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FOREIGN KEY reference_definition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CHANGE [COLUMN] old_col_name new_col_name </a:t>
            </a:r>
            <a:r>
              <a:rPr lang="en-IN" dirty="0" err="1">
                <a:solidFill>
                  <a:schemeClr val="tx1">
                    <a:lumMod val="95000"/>
                    <a:lumOff val="5000"/>
                  </a:schemeClr>
                </a:solidFill>
                <a:latin typeface="Arial" panose="020B0604020202020204" pitchFamily="34" charset="0"/>
                <a:cs typeface="Arial" panose="020B0604020202020204" pitchFamily="34" charset="0"/>
              </a:rPr>
              <a:t>column_definition</a:t>
            </a:r>
            <a:r>
              <a:rPr lang="en-IN" dirty="0">
                <a:solidFill>
                  <a:schemeClr val="tx1">
                    <a:lumMod val="95000"/>
                    <a:lumOff val="5000"/>
                  </a:schemeClr>
                </a:solidFill>
                <a:latin typeface="Arial" panose="020B0604020202020204" pitchFamily="34" charset="0"/>
                <a:cs typeface="Arial" panose="020B0604020202020204" pitchFamily="34" charset="0"/>
              </a:rPr>
              <a:t> [FIRST|AFTER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MODIFY [COLUMN] col_name column_definition [FIRST | 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[COLUMN]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{INDEX|KEY} index_name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FOREIGN KEY fk_symbol</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RENAME [TO|AS] new_tbl_name</a:t>
            </a:r>
          </a:p>
        </p:txBody>
      </p:sp>
    </p:spTree>
    <p:extLst>
      <p:ext uri="{BB962C8B-B14F-4D97-AF65-F5344CB8AC3E}">
        <p14:creationId xmlns:p14="http://schemas.microsoft.com/office/powerpoint/2010/main" val="2581842829"/>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400" b="1"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50117"/>
            <a:ext cx="7903317" cy="1754326"/>
          </a:xfrm>
          <a:prstGeom prst="rect">
            <a:avLst/>
          </a:prstGeom>
        </p:spPr>
        <p:txBody>
          <a:bodyPr wrap="non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ENGINE = InnoDB</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t> TABLE </a:t>
            </a:r>
            <a:r>
              <a:rPr lang="en-IN" i="1" dirty="0">
                <a:latin typeface="Arial" panose="020B0604020202020204" pitchFamily="34" charset="0"/>
                <a:cs typeface="Arial" panose="020B0604020202020204" pitchFamily="34" charset="0"/>
              </a:rPr>
              <a:t>tbl_name</a:t>
            </a:r>
            <a:r>
              <a:rPr lang="en-IN" dirty="0"/>
              <a:t> </a:t>
            </a:r>
            <a:r>
              <a:rPr lang="en-IN" sz="1600" dirty="0">
                <a:solidFill>
                  <a:srgbClr val="0077AA"/>
                </a:solidFill>
                <a:latin typeface="Arial" panose="020B0604020202020204" pitchFamily="34" charset="0"/>
                <a:ea typeface="Times New Roman" panose="02020603050405020304" pitchFamily="18" charset="0"/>
              </a:rPr>
              <a:t>ADD</a:t>
            </a:r>
            <a:r>
              <a:rPr lang="en-IN" dirty="0"/>
              <a:t> </a:t>
            </a:r>
            <a:r>
              <a:rPr lang="en-IN" sz="1600" dirty="0">
                <a:solidFill>
                  <a:srgbClr val="DD4A68"/>
                </a:solidFill>
                <a:latin typeface="Arial" panose="020B0604020202020204" pitchFamily="34" charset="0"/>
                <a:ea typeface="Times New Roman" panose="02020603050405020304" pitchFamily="18" charset="0"/>
              </a:rPr>
              <a:t>COL1 INT</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solidFill>
                  <a:srgbClr val="DD4A68"/>
                </a:solidFill>
                <a:latin typeface="Arial" panose="020B0604020202020204" pitchFamily="34" charset="0"/>
                <a:ea typeface="Times New Roman" panose="02020603050405020304" pitchFamily="18" charset="0"/>
              </a:rPr>
              <a:t> COL2 INT</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t> TABLE </a:t>
            </a:r>
            <a:r>
              <a:rPr lang="en-IN" i="1" dirty="0">
                <a:latin typeface="Arial" panose="020B0604020202020204" pitchFamily="34" charset="0"/>
                <a:cs typeface="Arial" panose="020B0604020202020204" pitchFamily="34" charset="0"/>
              </a:rPr>
              <a:t>tbl_name</a:t>
            </a:r>
            <a:r>
              <a:rPr lang="en-IN" dirty="0"/>
              <a:t> </a:t>
            </a:r>
            <a:r>
              <a:rPr lang="en-IN" sz="1600" dirty="0">
                <a:solidFill>
                  <a:srgbClr val="0077AA"/>
                </a:solidFill>
                <a:latin typeface="Arial" panose="020B0604020202020204" pitchFamily="34" charset="0"/>
                <a:ea typeface="Times New Roman" panose="02020603050405020304" pitchFamily="18" charset="0"/>
              </a:rPr>
              <a:t>DROP</a:t>
            </a:r>
            <a:r>
              <a:rPr lang="en-IN" dirty="0"/>
              <a:t> </a:t>
            </a:r>
            <a:r>
              <a:rPr lang="en-IN" sz="1600" dirty="0">
                <a:solidFill>
                  <a:srgbClr val="0077AA"/>
                </a:solidFill>
                <a:latin typeface="Arial" panose="020B0604020202020204" pitchFamily="34" charset="0"/>
                <a:ea typeface="Times New Roman" panose="02020603050405020304" pitchFamily="18" charset="0"/>
              </a:rPr>
              <a:t>COLUMN</a:t>
            </a:r>
            <a:r>
              <a:rPr lang="en-IN" sz="1600" dirty="0">
                <a:solidFill>
                  <a:srgbClr val="DD4A68"/>
                </a:solidFill>
                <a:latin typeface="Arial" panose="020B0604020202020204" pitchFamily="34" charset="0"/>
                <a:ea typeface="Times New Roman" panose="02020603050405020304" pitchFamily="18" charset="0"/>
              </a:rPr>
              <a:t> COL1</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t> </a:t>
            </a:r>
            <a:r>
              <a:rPr lang="en-IN" sz="1600" dirty="0">
                <a:solidFill>
                  <a:srgbClr val="0077AA"/>
                </a:solidFill>
                <a:latin typeface="Arial" panose="020B0604020202020204" pitchFamily="34" charset="0"/>
                <a:ea typeface="Times New Roman" panose="02020603050405020304" pitchFamily="18" charset="0"/>
              </a:rPr>
              <a:t>COLUMN</a:t>
            </a:r>
            <a:r>
              <a:rPr lang="en-IN" sz="1600" dirty="0">
                <a:solidFill>
                  <a:srgbClr val="DD4A68"/>
                </a:solidFill>
                <a:latin typeface="Arial" panose="020B0604020202020204" pitchFamily="34" charset="0"/>
                <a:ea typeface="Times New Roman" panose="02020603050405020304" pitchFamily="18" charset="0"/>
              </a:rPr>
              <a:t> COL2</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COLUMN</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C4</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COLUMN</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C5</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solidFill>
                  <a:srgbClr val="DD4A68"/>
                </a:solidFill>
                <a:latin typeface="Arial" panose="020B0604020202020204" pitchFamily="34" charset="0"/>
                <a:ea typeface="Times New Roman" panose="02020603050405020304" pitchFamily="18" charset="0"/>
              </a:rPr>
              <a:t> C3 INT</a:t>
            </a:r>
          </a:p>
        </p:txBody>
      </p:sp>
    </p:spTree>
    <p:extLst>
      <p:ext uri="{BB962C8B-B14F-4D97-AF65-F5344CB8AC3E}">
        <p14:creationId xmlns:p14="http://schemas.microsoft.com/office/powerpoint/2010/main" val="423878017"/>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9337" y="116632"/>
            <a:ext cx="1371859" cy="445150"/>
          </a:xfrm>
          <a:prstGeom prst="rect">
            <a:avLst/>
          </a:prstGeom>
        </p:spPr>
      </p:pic>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Arial" panose="020B0604020202020204" pitchFamily="34" charset="0"/>
                <a:cs typeface="Arial" panose="020B0604020202020204" pitchFamily="34" charset="0"/>
              </a:rPr>
              <a:t>CREATE</a:t>
            </a:r>
            <a:r>
              <a:rPr lang="en-US" dirty="0">
                <a:solidFill>
                  <a:srgbClr val="333333"/>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rgbClr val="333333"/>
                </a:solidFill>
                <a:latin typeface="Arial" panose="020B0604020202020204" pitchFamily="34" charset="0"/>
                <a:cs typeface="Arial" panose="020B0604020202020204" pitchFamily="34" charset="0"/>
              </a:rPr>
              <a:t> vehicles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333333"/>
                </a:solidFill>
                <a:latin typeface="Arial" panose="020B0604020202020204" pitchFamily="34" charset="0"/>
                <a:cs typeface="Arial" panose="020B0604020202020204" pitchFamily="34" charset="0"/>
              </a:rPr>
              <a:t> </a:t>
            </a:r>
          </a:p>
          <a:p>
            <a:r>
              <a:rPr lang="en-US" dirty="0">
                <a:solidFill>
                  <a:srgbClr val="333333"/>
                </a:solidFill>
                <a:latin typeface="Arial" panose="020B0604020202020204" pitchFamily="34" charset="0"/>
                <a:cs typeface="Arial" panose="020B0604020202020204" pitchFamily="34" charset="0"/>
              </a:rPr>
              <a:t>vehicleID </a:t>
            </a:r>
            <a:r>
              <a:rPr lang="en-US" dirty="0">
                <a:solidFill>
                  <a:srgbClr val="834689"/>
                </a:solidFill>
                <a:latin typeface="Arial" panose="020B0604020202020204" pitchFamily="34" charset="0"/>
                <a:cs typeface="Arial" panose="020B0604020202020204" pitchFamily="34" charset="0"/>
              </a:rPr>
              <a:t>INT</a:t>
            </a:r>
            <a:r>
              <a:rPr lang="en-US" dirty="0">
                <a:solidFill>
                  <a:srgbClr val="0086B3"/>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 </a:t>
            </a:r>
            <a:r>
              <a:rPr lang="en-US" dirty="0">
                <a:solidFill>
                  <a:srgbClr val="333333"/>
                </a:solidFill>
                <a:latin typeface="Arial" panose="020B0604020202020204" pitchFamily="34" charset="0"/>
                <a:cs typeface="Arial" panose="020B0604020202020204" pitchFamily="34" charset="0"/>
              </a:rPr>
              <a:t>, </a:t>
            </a:r>
          </a:p>
          <a:p>
            <a:r>
              <a:rPr lang="en-US" dirty="0">
                <a:solidFill>
                  <a:srgbClr val="333333"/>
                </a:solidFill>
                <a:latin typeface="Arial" panose="020B0604020202020204" pitchFamily="34" charset="0"/>
                <a:cs typeface="Arial" panose="020B0604020202020204" pitchFamily="34" charset="0"/>
              </a:rPr>
              <a:t>year </a:t>
            </a:r>
            <a:r>
              <a:rPr lang="en-US" dirty="0">
                <a:solidFill>
                  <a:srgbClr val="834689"/>
                </a:solidFill>
                <a:latin typeface="Arial" panose="020B0604020202020204" pitchFamily="34" charset="0"/>
                <a:cs typeface="Arial" panose="020B0604020202020204" pitchFamily="34" charset="0"/>
              </a:rPr>
              <a:t>INT</a:t>
            </a:r>
            <a:r>
              <a:rPr lang="en-US" dirty="0">
                <a:solidFill>
                  <a:srgbClr val="333333"/>
                </a:solidFill>
                <a:latin typeface="Arial" panose="020B0604020202020204" pitchFamily="34" charset="0"/>
                <a:cs typeface="Arial" panose="020B0604020202020204" pitchFamily="34" charset="0"/>
              </a:rPr>
              <a:t>, </a:t>
            </a:r>
          </a:p>
          <a:p>
            <a:r>
              <a:rPr lang="en-US" dirty="0">
                <a:solidFill>
                  <a:srgbClr val="333333"/>
                </a:solidFill>
                <a:latin typeface="Arial" panose="020B0604020202020204" pitchFamily="34" charset="0"/>
                <a:cs typeface="Arial" panose="020B0604020202020204" pitchFamily="34" charset="0"/>
              </a:rPr>
              <a:t>make </a:t>
            </a:r>
            <a:r>
              <a:rPr lang="en-US" dirty="0">
                <a:solidFill>
                  <a:srgbClr val="834689"/>
                </a:solidFill>
                <a:latin typeface="Arial" panose="020B0604020202020204" pitchFamily="34" charset="0"/>
                <a:cs typeface="Arial" panose="020B0604020202020204" pitchFamily="34" charset="0"/>
              </a:rPr>
              <a:t>VARCHAR</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100</a:t>
            </a:r>
            <a:r>
              <a:rPr lang="en-US" dirty="0">
                <a:solidFill>
                  <a:schemeClr val="bg1">
                    <a:lumMod val="65000"/>
                  </a:schemeClr>
                </a:solidFill>
                <a:latin typeface="Arial" panose="020B0604020202020204" pitchFamily="34" charset="0"/>
                <a:cs typeface="Arial" panose="020B0604020202020204" pitchFamily="34" charset="0"/>
              </a:rPr>
              <a:t>)</a:t>
            </a:r>
          </a:p>
          <a:p>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333333"/>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951985" y="1159158"/>
            <a:ext cx="4715422" cy="1200329"/>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vehicles </a:t>
            </a:r>
          </a:p>
          <a:p>
            <a:r>
              <a:rPr lang="en-IN" dirty="0">
                <a:solidFill>
                  <a:srgbClr val="0077AA"/>
                </a:solidFill>
                <a:latin typeface="Arial" panose="020B0604020202020204" pitchFamily="34" charset="0"/>
                <a:cs typeface="Arial" panose="020B0604020202020204" pitchFamily="34" charset="0"/>
              </a:rPr>
              <a:t>ADD</a:t>
            </a:r>
            <a:r>
              <a:rPr lang="en-IN" dirty="0">
                <a:latin typeface="Arial" panose="020B0604020202020204" pitchFamily="34" charset="0"/>
                <a:cs typeface="Arial" panose="020B0604020202020204" pitchFamily="34" charset="0"/>
              </a:rPr>
              <a:t> model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cs typeface="Arial" panose="020B0604020202020204" pitchFamily="34" charset="0"/>
              </a:rPr>
              <a:t>NOT</a:t>
            </a:r>
            <a:r>
              <a:rPr lang="en-IN" dirty="0">
                <a:solidFill>
                  <a:srgbClr val="834689"/>
                </a:solidFill>
                <a:latin typeface="Arial" panose="020B060402020202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a:t>
            </a:r>
          </a:p>
          <a:p>
            <a:r>
              <a:rPr lang="en-IN" dirty="0">
                <a:solidFill>
                  <a:srgbClr val="0077AA"/>
                </a:solidFill>
                <a:latin typeface="Arial" panose="020B0604020202020204" pitchFamily="34" charset="0"/>
                <a:cs typeface="Arial" panose="020B0604020202020204" pitchFamily="34" charset="0"/>
              </a:rPr>
              <a:t>ADD</a:t>
            </a:r>
            <a:r>
              <a:rPr lang="en-IN" dirty="0">
                <a:latin typeface="Arial" panose="020B0604020202020204" pitchFamily="34" charset="0"/>
                <a:cs typeface="Arial" panose="020B0604020202020204" pitchFamily="34" charset="0"/>
              </a:rPr>
              <a:t> color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ADD</a:t>
            </a:r>
            <a:r>
              <a:rPr lang="en-IN" dirty="0">
                <a:latin typeface="Arial" panose="020B0604020202020204" pitchFamily="34" charset="0"/>
                <a:cs typeface="Arial" panose="020B0604020202020204" pitchFamily="34" charset="0"/>
              </a:rPr>
              <a:t> note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5951985" y="763314"/>
            <a:ext cx="3332964"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23393" y="3348862"/>
            <a:ext cx="4752528" cy="1200329"/>
          </a:xfrm>
          <a:prstGeom prst="rect">
            <a:avLst/>
          </a:prstGeom>
        </p:spPr>
        <p:txBody>
          <a:bodyPr wrap="square">
            <a:spAutoFit/>
          </a:bodyPr>
          <a:lstStyle/>
          <a:p>
            <a:r>
              <a:rPr lang="en-US" dirty="0">
                <a:solidFill>
                  <a:srgbClr val="0077AA"/>
                </a:solidFill>
                <a:latin typeface="Arial" panose="020B0604020202020204" pitchFamily="34" charset="0"/>
                <a:cs typeface="Arial" panose="020B0604020202020204" pitchFamily="34" charset="0"/>
              </a:rPr>
              <a:t>ALTER</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chemeClr val="tx1">
                    <a:lumMod val="95000"/>
                    <a:lumOff val="5000"/>
                  </a:schemeClr>
                </a:solidFill>
                <a:latin typeface="Arial" panose="020B0604020202020204" pitchFamily="34" charset="0"/>
                <a:cs typeface="Arial" panose="020B0604020202020204" pitchFamily="34" charset="0"/>
              </a:rPr>
              <a:t> vehicles </a:t>
            </a:r>
          </a:p>
          <a:p>
            <a:r>
              <a:rPr lang="en-US" dirty="0">
                <a:solidFill>
                  <a:srgbClr val="0077AA"/>
                </a:solidFill>
                <a:latin typeface="Arial" panose="020B0604020202020204" pitchFamily="34" charset="0"/>
                <a:cs typeface="Arial" panose="020B0604020202020204" pitchFamily="34" charset="0"/>
              </a:rPr>
              <a:t>MODIFY</a:t>
            </a:r>
            <a:r>
              <a:rPr lang="en-US" dirty="0">
                <a:solidFill>
                  <a:schemeClr val="tx1">
                    <a:lumMod val="95000"/>
                    <a:lumOff val="5000"/>
                  </a:schemeClr>
                </a:solidFill>
                <a:latin typeface="Arial" panose="020B0604020202020204" pitchFamily="34" charset="0"/>
                <a:cs typeface="Arial" panose="020B0604020202020204" pitchFamily="34" charset="0"/>
              </a:rPr>
              <a:t> year </a:t>
            </a:r>
            <a:r>
              <a:rPr lang="en-US" dirty="0">
                <a:solidFill>
                  <a:srgbClr val="834689"/>
                </a:solidFill>
                <a:latin typeface="Arial" panose="020B0604020202020204" pitchFamily="34" charset="0"/>
                <a:cs typeface="Arial" panose="020B0604020202020204" pitchFamily="34" charset="0"/>
              </a:rPr>
              <a:t>SMALLINT</a:t>
            </a:r>
            <a:r>
              <a:rPr lang="en-US" dirty="0">
                <a:solidFill>
                  <a:schemeClr val="tx1">
                    <a:lumMod val="95000"/>
                    <a:lumOff val="5000"/>
                  </a:schemeClr>
                </a:solidFill>
                <a:latin typeface="Arial" panose="020B0604020202020204" pitchFamily="34" charset="0"/>
                <a:cs typeface="Arial" panose="020B0604020202020204" pitchFamily="34" charset="0"/>
              </a:rPr>
              <a:t> NOT NULL, </a:t>
            </a:r>
          </a:p>
          <a:p>
            <a:r>
              <a:rPr lang="en-US" dirty="0">
                <a:solidFill>
                  <a:srgbClr val="0077AA"/>
                </a:solidFill>
                <a:latin typeface="Arial" panose="020B0604020202020204" pitchFamily="34" charset="0"/>
                <a:cs typeface="Arial" panose="020B0604020202020204" pitchFamily="34" charset="0"/>
              </a:rPr>
              <a:t>MODIFY</a:t>
            </a:r>
            <a:r>
              <a:rPr lang="en-US" dirty="0">
                <a:solidFill>
                  <a:schemeClr val="tx1">
                    <a:lumMod val="95000"/>
                    <a:lumOff val="5000"/>
                  </a:schemeClr>
                </a:solidFill>
                <a:latin typeface="Arial" panose="020B0604020202020204" pitchFamily="34" charset="0"/>
                <a:cs typeface="Arial" panose="020B0604020202020204" pitchFamily="34" charset="0"/>
              </a:rPr>
              <a:t> color </a:t>
            </a:r>
            <a:r>
              <a:rPr lang="en-US" dirty="0">
                <a:solidFill>
                  <a:srgbClr val="834689"/>
                </a:solidFill>
                <a:latin typeface="Arial" panose="020B0604020202020204" pitchFamily="34" charset="0"/>
                <a:cs typeface="Arial" panose="020B0604020202020204" pitchFamily="34" charset="0"/>
              </a:rPr>
              <a:t>VARCHAR</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20</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chemeClr val="tx1">
                    <a:lumMod val="95000"/>
                    <a:lumOff val="5000"/>
                  </a:schemeClr>
                </a:solidFill>
                <a:latin typeface="Arial" panose="020B0604020202020204" pitchFamily="34" charset="0"/>
                <a:cs typeface="Arial" panose="020B0604020202020204" pitchFamily="34" charset="0"/>
              </a:rPr>
              <a:t>NOT NULL, </a:t>
            </a:r>
          </a:p>
          <a:p>
            <a:r>
              <a:rPr lang="en-US" dirty="0">
                <a:solidFill>
                  <a:srgbClr val="0077AA"/>
                </a:solidFill>
                <a:latin typeface="Arial" panose="020B0604020202020204" pitchFamily="34" charset="0"/>
                <a:cs typeface="Arial" panose="020B0604020202020204" pitchFamily="34" charset="0"/>
              </a:rPr>
              <a:t>MODIFY</a:t>
            </a:r>
            <a:r>
              <a:rPr lang="en-US" dirty="0">
                <a:solidFill>
                  <a:schemeClr val="tx1">
                    <a:lumMod val="95000"/>
                    <a:lumOff val="5000"/>
                  </a:schemeClr>
                </a:solidFill>
                <a:latin typeface="Arial" panose="020B0604020202020204" pitchFamily="34" charset="0"/>
                <a:cs typeface="Arial" panose="020B0604020202020204" pitchFamily="34" charset="0"/>
              </a:rPr>
              <a:t> make </a:t>
            </a:r>
            <a:r>
              <a:rPr lang="en-US" dirty="0">
                <a:solidFill>
                  <a:srgbClr val="834689"/>
                </a:solidFill>
                <a:latin typeface="Arial" panose="020B0604020202020204" pitchFamily="34" charset="0"/>
                <a:cs typeface="Arial" panose="020B0604020202020204" pitchFamily="34" charset="0"/>
              </a:rPr>
              <a:t>VARCHAR</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150</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 NOT NULL;</a:t>
            </a:r>
            <a:endParaRPr lang="en-IN" dirty="0">
              <a:solidFill>
                <a:schemeClr val="tx1">
                  <a:lumMod val="95000"/>
                  <a:lumOff val="5000"/>
                </a:schemeClr>
              </a:solidFill>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681871"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23394" y="2926839"/>
            <a:ext cx="1965603"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5951986" y="3332493"/>
            <a:ext cx="5472607" cy="1200329"/>
          </a:xfrm>
          <a:prstGeom prst="rect">
            <a:avLst/>
          </a:prstGeom>
        </p:spPr>
        <p:txBody>
          <a:bodyPr wrap="square">
            <a:spAutoFit/>
          </a:bodyPr>
          <a:lstStyle/>
          <a:p>
            <a:r>
              <a:rPr lang="en-US" dirty="0">
                <a:solidFill>
                  <a:srgbClr val="0077AA"/>
                </a:solidFill>
                <a:latin typeface="Arial" panose="020B0604020202020204" pitchFamily="34" charset="0"/>
                <a:cs typeface="Arial" panose="020B0604020202020204" pitchFamily="34" charset="0"/>
              </a:rPr>
              <a:t>ALTER</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chemeClr val="tx1">
                    <a:lumMod val="95000"/>
                    <a:lumOff val="5000"/>
                  </a:schemeClr>
                </a:solidFill>
                <a:latin typeface="Arial" panose="020B0604020202020204" pitchFamily="34" charset="0"/>
                <a:cs typeface="Arial" panose="020B0604020202020204" pitchFamily="34" charset="0"/>
              </a:rPr>
              <a:t> vehicles </a:t>
            </a:r>
          </a:p>
          <a:p>
            <a:r>
              <a:rPr lang="en-US" dirty="0">
                <a:solidFill>
                  <a:srgbClr val="0077AA"/>
                </a:solidFill>
                <a:latin typeface="Arial" panose="020B0604020202020204" pitchFamily="34" charset="0"/>
                <a:cs typeface="Arial" panose="020B0604020202020204" pitchFamily="34" charset="0"/>
              </a:rPr>
              <a:t>CHANGE</a:t>
            </a:r>
            <a:r>
              <a:rPr lang="en-US" dirty="0">
                <a:solidFill>
                  <a:schemeClr val="tx1">
                    <a:lumMod val="95000"/>
                    <a:lumOff val="5000"/>
                  </a:schemeClr>
                </a:solidFill>
                <a:latin typeface="Arial" panose="020B0604020202020204" pitchFamily="34" charset="0"/>
                <a:cs typeface="Arial" panose="020B0604020202020204" pitchFamily="34" charset="0"/>
              </a:rPr>
              <a:t> year model_year </a:t>
            </a:r>
            <a:r>
              <a:rPr lang="en-US" dirty="0">
                <a:solidFill>
                  <a:srgbClr val="834689"/>
                </a:solidFill>
                <a:latin typeface="Arial" panose="020B0604020202020204" pitchFamily="34" charset="0"/>
                <a:cs typeface="Arial" panose="020B0604020202020204" pitchFamily="34" charset="0"/>
              </a:rPr>
              <a:t>SMALLINT</a:t>
            </a:r>
            <a:r>
              <a:rPr lang="en-US" dirty="0">
                <a:solidFill>
                  <a:schemeClr val="tx1">
                    <a:lumMod val="95000"/>
                    <a:lumOff val="5000"/>
                  </a:schemeClr>
                </a:solidFill>
                <a:latin typeface="Arial" panose="020B0604020202020204" pitchFamily="34" charset="0"/>
                <a:cs typeface="Arial" panose="020B0604020202020204" pitchFamily="34" charset="0"/>
              </a:rPr>
              <a:t> NOT NULL, </a:t>
            </a:r>
          </a:p>
          <a:p>
            <a:r>
              <a:rPr lang="en-US" dirty="0">
                <a:solidFill>
                  <a:srgbClr val="0077AA"/>
                </a:solidFill>
                <a:latin typeface="Arial" panose="020B0604020202020204" pitchFamily="34" charset="0"/>
                <a:cs typeface="Arial" panose="020B0604020202020204" pitchFamily="34" charset="0"/>
              </a:rPr>
              <a:t>CHANGE</a:t>
            </a:r>
            <a:r>
              <a:rPr lang="en-US" dirty="0">
                <a:solidFill>
                  <a:schemeClr val="tx1">
                    <a:lumMod val="95000"/>
                    <a:lumOff val="5000"/>
                  </a:schemeClr>
                </a:solidFill>
                <a:latin typeface="Arial" panose="020B0604020202020204" pitchFamily="34" charset="0"/>
                <a:cs typeface="Arial" panose="020B0604020202020204" pitchFamily="34" charset="0"/>
              </a:rPr>
              <a:t> color model_color </a:t>
            </a:r>
            <a:r>
              <a:rPr lang="en-US" dirty="0">
                <a:solidFill>
                  <a:srgbClr val="834689"/>
                </a:solidFill>
                <a:latin typeface="Arial" panose="020B0604020202020204" pitchFamily="34" charset="0"/>
                <a:cs typeface="Arial" panose="020B0604020202020204" pitchFamily="34" charset="0"/>
              </a:rPr>
              <a:t>VARCHAR</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20</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 </a:t>
            </a:r>
          </a:p>
          <a:p>
            <a:r>
              <a:rPr lang="en-US" dirty="0">
                <a:solidFill>
                  <a:srgbClr val="0077AA"/>
                </a:solidFill>
                <a:latin typeface="Arial" panose="020B0604020202020204" pitchFamily="34" charset="0"/>
                <a:cs typeface="Arial" panose="020B0604020202020204" pitchFamily="34" charset="0"/>
              </a:rPr>
              <a:t>CHANGE</a:t>
            </a:r>
            <a:r>
              <a:rPr lang="en-US" dirty="0">
                <a:solidFill>
                  <a:schemeClr val="tx1">
                    <a:lumMod val="95000"/>
                    <a:lumOff val="5000"/>
                  </a:schemeClr>
                </a:solidFill>
                <a:latin typeface="Arial" panose="020B0604020202020204" pitchFamily="34" charset="0"/>
                <a:cs typeface="Arial" panose="020B0604020202020204" pitchFamily="34" charset="0"/>
              </a:rPr>
              <a:t> note </a:t>
            </a:r>
            <a:r>
              <a:rPr lang="en-IN" dirty="0"/>
              <a:t>vehicleCondition </a:t>
            </a:r>
            <a:r>
              <a:rPr lang="en-US" dirty="0">
                <a:solidFill>
                  <a:srgbClr val="834689"/>
                </a:solidFill>
                <a:latin typeface="Arial" panose="020B0604020202020204" pitchFamily="34" charset="0"/>
                <a:cs typeface="Arial" panose="020B0604020202020204" pitchFamily="34" charset="0"/>
              </a:rPr>
              <a:t>VARCHAR</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150</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a:t>
            </a:r>
            <a:endParaRPr lang="en-IN" dirty="0">
              <a:solidFill>
                <a:schemeClr val="tx1">
                  <a:lumMod val="95000"/>
                  <a:lumOff val="5000"/>
                </a:schemeClr>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5961762" y="2924944"/>
            <a:ext cx="2180405"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23393" y="5180999"/>
            <a:ext cx="5472607" cy="1477328"/>
          </a:xfrm>
          <a:prstGeom prst="rect">
            <a:avLst/>
          </a:prstGeom>
        </p:spPr>
        <p:txBody>
          <a:bodyPr wrap="square">
            <a:spAutoFit/>
          </a:bodyPr>
          <a:lstStyle/>
          <a:p>
            <a:r>
              <a:rPr lang="en-US" dirty="0">
                <a:solidFill>
                  <a:srgbClr val="0077AA"/>
                </a:solidFill>
                <a:latin typeface="Arial" panose="020B0604020202020204" pitchFamily="34" charset="0"/>
                <a:cs typeface="Arial" panose="020B0604020202020204" pitchFamily="34" charset="0"/>
              </a:rPr>
              <a:t>ALTER</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chemeClr val="tx1">
                    <a:lumMod val="95000"/>
                    <a:lumOff val="5000"/>
                  </a:schemeClr>
                </a:solidFill>
                <a:latin typeface="Arial" panose="020B0604020202020204" pitchFamily="34" charset="0"/>
                <a:cs typeface="Arial" panose="020B0604020202020204" pitchFamily="34" charset="0"/>
              </a:rPr>
              <a:t> vehicles</a:t>
            </a:r>
          </a:p>
          <a:p>
            <a:r>
              <a:rPr lang="en-US" dirty="0">
                <a:solidFill>
                  <a:srgbClr val="0077AA"/>
                </a:solidFill>
                <a:latin typeface="Arial" panose="020B0604020202020204" pitchFamily="34" charset="0"/>
                <a:cs typeface="Arial" panose="020B0604020202020204" pitchFamily="34" charset="0"/>
              </a:rPr>
              <a:t>CHANGE</a:t>
            </a:r>
            <a:r>
              <a:rPr lang="en-US" dirty="0">
                <a:solidFill>
                  <a:schemeClr val="tx1">
                    <a:lumMod val="95000"/>
                    <a:lumOff val="5000"/>
                  </a:schemeClr>
                </a:solidFill>
                <a:latin typeface="Arial" panose="020B0604020202020204" pitchFamily="34" charset="0"/>
                <a:cs typeface="Arial" panose="020B0604020202020204" pitchFamily="34" charset="0"/>
              </a:rPr>
              <a:t> model_year year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cs typeface="Arial" panose="020B0604020202020204" pitchFamily="34" charset="0"/>
              </a:rPr>
              <a:t> NOT NULL, </a:t>
            </a:r>
          </a:p>
          <a:p>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model</a:t>
            </a:r>
            <a:r>
              <a:rPr lang="en-US" dirty="0">
                <a:solidFill>
                  <a:schemeClr val="tx1">
                    <a:lumMod val="95000"/>
                    <a:lumOff val="5000"/>
                  </a:schemeClr>
                </a:solidFill>
                <a:latin typeface="Arial" panose="020B0604020202020204" pitchFamily="34" charset="0"/>
                <a:cs typeface="Arial" panose="020B0604020202020204" pitchFamily="34" charset="0"/>
              </a:rPr>
              <a:t>, </a:t>
            </a:r>
          </a:p>
          <a:p>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model_color, </a:t>
            </a:r>
          </a:p>
          <a:p>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t>vehicleCondition</a:t>
            </a:r>
          </a:p>
        </p:txBody>
      </p:sp>
      <p:sp>
        <p:nvSpPr>
          <p:cNvPr id="18" name="Rectangle 17">
            <a:extLst>
              <a:ext uri="{FF2B5EF4-FFF2-40B4-BE49-F238E27FC236}">
                <a16:creationId xmlns:a16="http://schemas.microsoft.com/office/drawing/2014/main" id="{93FD1A32-1F80-4437-B196-5E645FC50866}"/>
              </a:ext>
            </a:extLst>
          </p:cNvPr>
          <p:cNvSpPr/>
          <p:nvPr/>
        </p:nvSpPr>
        <p:spPr>
          <a:xfrm>
            <a:off x="623393" y="4758977"/>
            <a:ext cx="1948162"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2228952648"/>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731548"/>
            <a:ext cx="11161240" cy="249299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59040269"/>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369332"/>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DROP [TEMPORARY] TABLE [IF EXISTS] tbl_name [, tbl_name] ...</a:t>
            </a:r>
            <a:endParaRPr lang="en-US" dirty="0">
              <a:solidFill>
                <a:schemeClr val="tx1">
                  <a:lumMod val="95000"/>
                  <a:lumOff val="5000"/>
                </a:schemeClr>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561472"/>
            <a:ext cx="6174754" cy="861774"/>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a:t>
            </a:r>
            <a:endParaRPr lang="en-IN" dirty="0"/>
          </a:p>
        </p:txBody>
      </p:sp>
      <p:sp>
        <p:nvSpPr>
          <p:cNvPr id="9" name="Rectangle 8">
            <a:extLst>
              <a:ext uri="{FF2B5EF4-FFF2-40B4-BE49-F238E27FC236}">
                <a16:creationId xmlns:a16="http://schemas.microsoft.com/office/drawing/2014/main" id="{A817A5F8-6F70-48F3-B179-FCD26DF46CC3}"/>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240828758"/>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5" name="Rectangle 4">
            <a:extLst>
              <a:ext uri="{FF2B5EF4-FFF2-40B4-BE49-F238E27FC236}">
                <a16:creationId xmlns:a16="http://schemas.microsoft.com/office/drawing/2014/main" id="{536E4FBF-C6C5-4A49-985C-9E710BF03905}"/>
              </a:ext>
            </a:extLst>
          </p:cNvPr>
          <p:cNvSpPr/>
          <p:nvPr/>
        </p:nvSpPr>
        <p:spPr>
          <a:xfrm>
            <a:off x="407368" y="683403"/>
            <a:ext cx="11521280" cy="369332"/>
          </a:xfrm>
          <a:prstGeom prst="rect">
            <a:avLst/>
          </a:prstGeom>
        </p:spPr>
        <p:txBody>
          <a:bodyPr wrap="square">
            <a:spAutoFit/>
          </a:bodyPr>
          <a:lstStyle/>
          <a:p>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weight, </a:t>
            </a:r>
            <a:r>
              <a:rPr lang="en-IN" dirty="0">
                <a:solidFill>
                  <a:schemeClr val="accent6">
                    <a:lumMod val="50000"/>
                  </a:schemeClr>
                </a:solidFill>
                <a:latin typeface="Arial" panose="020B0604020202020204" pitchFamily="34" charset="0"/>
                <a:cs typeface="Arial" panose="020B0604020202020204" pitchFamily="34" charset="0"/>
              </a:rPr>
              <a:t>TRUNCATE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 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rPr>
              <a:t>kg</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MID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 </a:t>
            </a:r>
            <a:r>
              <a:rPr lang="en-IN" dirty="0">
                <a:solidFill>
                  <a:schemeClr val="accent6">
                    <a:lumMod val="50000"/>
                  </a:schemeClr>
                </a:solidFill>
                <a:latin typeface="Arial" panose="020B0604020202020204" pitchFamily="34" charset="0"/>
                <a:cs typeface="Arial" panose="020B0604020202020204" pitchFamily="34" charset="0"/>
              </a:rPr>
              <a:t>INSTR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+ 1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rPr>
              <a:t>gms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mass_table;</a:t>
            </a:r>
          </a:p>
        </p:txBody>
      </p:sp>
      <p:sp>
        <p:nvSpPr>
          <p:cNvPr id="8" name="Rectangle 7">
            <a:extLst>
              <a:ext uri="{FF2B5EF4-FFF2-40B4-BE49-F238E27FC236}">
                <a16:creationId xmlns:a16="http://schemas.microsoft.com/office/drawing/2014/main" id="{53903889-7619-467A-A413-59E1BF6BB508}"/>
              </a:ext>
            </a:extLst>
          </p:cNvPr>
          <p:cNvSpPr/>
          <p:nvPr/>
        </p:nvSpPr>
        <p:spPr>
          <a:xfrm>
            <a:off x="406574" y="3731548"/>
            <a:ext cx="11161240" cy="196977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p:nvPr/>
        </p:nvCxnSpPr>
        <p:spPr>
          <a:xfrm>
            <a:off x="406574" y="580526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TRUNCATE [TABLE] tbl_name</a:t>
            </a:r>
            <a:endParaRPr lang="en-US" dirty="0">
              <a:solidFill>
                <a:srgbClr val="0077AA"/>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21599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4869160"/>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RENAME TABLE old_tbl_name to new_tbl_name</a:t>
            </a:r>
            <a:endParaRPr lang="en-US" dirty="0">
              <a:solidFill>
                <a:srgbClr val="0077AA"/>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38554"/>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RENAME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cs typeface="Arial" panose="020B0604020202020204" pitchFamily="34" charset="0"/>
              </a:rPr>
              <a:t>EMP</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TO</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600" dirty="0">
                <a:latin typeface="Arial" panose="020B0604020202020204" pitchFamily="34" charset="0"/>
                <a:ea typeface="Times New Roman" panose="02020603050405020304" pitchFamily="18" charset="0"/>
                <a:cs typeface="Arial" panose="020B0604020202020204" pitchFamily="34" charset="0"/>
              </a:rPr>
              <a:t>EMPLOYEE</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6912768" cy="3379503"/>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325067"/>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322503"/>
            <a:ext cx="11089232" cy="1692771"/>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virtual table which derived its data from one or more than one table. </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217587"/>
            <a:ext cx="6167073" cy="861774"/>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p:txBody>
      </p:sp>
    </p:spTree>
    <p:extLst>
      <p:ext uri="{BB962C8B-B14F-4D97-AF65-F5344CB8AC3E}">
        <p14:creationId xmlns:p14="http://schemas.microsoft.com/office/powerpoint/2010/main" val="368525442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domain constraint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676400" y="1219200"/>
            <a:ext cx="8839200"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Domain Constraint = </a:t>
            </a:r>
            <a:r>
              <a:rPr lang="en-IN" sz="2000" dirty="0">
                <a:solidFill>
                  <a:srgbClr val="0089A4"/>
                </a:solidFill>
                <a:latin typeface="Gentium Basic"/>
              </a:rPr>
              <a:t>data type + Constraints (NOT NULL / UNIQUE / PRIMARY KEY / FOREIGN KEY / CHECK / DEFAULT)</a:t>
            </a:r>
          </a:p>
        </p:txBody>
      </p:sp>
      <p:sp>
        <p:nvSpPr>
          <p:cNvPr id="8" name="Rectangle 7"/>
          <p:cNvSpPr/>
          <p:nvPr/>
        </p:nvSpPr>
        <p:spPr>
          <a:xfrm>
            <a:off x="1666844" y="2643183"/>
            <a:ext cx="8715436" cy="646331"/>
          </a:xfrm>
          <a:prstGeom prst="rect">
            <a:avLst/>
          </a:prstGeom>
        </p:spPr>
        <p:txBody>
          <a:bodyPr wrap="square">
            <a:spAutoFit/>
          </a:bodyPr>
          <a:lstStyle/>
          <a:p>
            <a:r>
              <a:rPr lang="en-US" dirty="0">
                <a:solidFill>
                  <a:srgbClr val="006C86"/>
                </a:solidFill>
              </a:rPr>
              <a:t>Data Domain refers to all the valid values which a column may contain and can be done by giving data type to the column.</a:t>
            </a:r>
          </a:p>
        </p:txBody>
      </p:sp>
    </p:spTree>
    <p:extLst>
      <p:ext uri="{BB962C8B-B14F-4D97-AF65-F5344CB8AC3E}">
        <p14:creationId xmlns:p14="http://schemas.microsoft.com/office/powerpoint/2010/main" val="641206053"/>
      </p:ext>
    </p:extLst>
  </p:cSld>
  <p:clrMapOvr>
    <a:masterClrMapping/>
  </p:clrMapOvr>
  <p:transition/>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3416320"/>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336630032"/>
              </p:ext>
            </p:extLst>
          </p:nvPr>
        </p:nvGraphicFramePr>
        <p:xfrm>
          <a:off x="119532" y="738286"/>
          <a:ext cx="11952936" cy="4927577"/>
        </p:xfrm>
        <a:graphic>
          <a:graphicData uri="http://schemas.openxmlformats.org/drawingml/2006/table">
            <a:tbl>
              <a:tblPr>
                <a:tableStyleId>{22838BEF-8BB2-4498-84A7-C5851F593DF1}</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2200" cap="all" dirty="0"/>
                        <a:t>SIMPLE VIEW</a:t>
                      </a:r>
                      <a:endParaRPr lang="en-US" sz="2200" b="1" cap="all" dirty="0">
                        <a:solidFill>
                          <a:srgbClr val="000000"/>
                        </a:solidFill>
                        <a:latin typeface="Arial" pitchFamily="34" charset="0"/>
                        <a:cs typeface="Arial" pitchFamily="34" charset="0"/>
                      </a:endParaRPr>
                    </a:p>
                  </a:txBody>
                  <a:tcPr marL="40378" marR="40378" marT="40378" marB="40378" anchor="ctr">
                    <a:solidFill>
                      <a:schemeClr val="bg1"/>
                    </a:solidFill>
                  </a:tcPr>
                </a:tc>
                <a:tc>
                  <a:txBody>
                    <a:bodyPr/>
                    <a:lstStyle/>
                    <a:p>
                      <a:pPr algn="ctr" fontAlgn="base"/>
                      <a:r>
                        <a:rPr lang="en-US" sz="2200" cap="all" dirty="0"/>
                        <a:t>COMPLEX VIEW</a:t>
                      </a:r>
                      <a:endParaRPr lang="en-US" sz="2200" b="1" cap="all" dirty="0">
                        <a:solidFill>
                          <a:srgbClr val="000000"/>
                        </a:solidFill>
                        <a:latin typeface="Arial" pitchFamily="34" charset="0"/>
                        <a:cs typeface="Arial" pitchFamily="34" charset="0"/>
                      </a:endParaRPr>
                    </a:p>
                  </a:txBody>
                  <a:tcPr marL="40378" marR="40378" marT="40378" marB="40378" anchor="ctr">
                    <a:solidFill>
                      <a:schemeClr val="bg1"/>
                    </a:solidFill>
                  </a:tcPr>
                </a:tc>
                <a:extLst>
                  <a:ext uri="{0D108BD9-81ED-4DB2-BD59-A6C34878D82A}">
                    <a16:rowId xmlns:a16="http://schemas.microsoft.com/office/drawing/2014/main" val="10000"/>
                  </a:ext>
                </a:extLst>
              </a:tr>
              <a:tr h="689681">
                <a:tc>
                  <a:txBody>
                    <a:bodyPr/>
                    <a:lstStyle/>
                    <a:p>
                      <a:pPr algn="l" fontAlgn="base"/>
                      <a:r>
                        <a:rPr lang="en-US" sz="1800" dirty="0">
                          <a:latin typeface="Arial" panose="020B0604020202020204" pitchFamily="34" charset="0"/>
                          <a:cs typeface="Arial" panose="020B0604020202020204" pitchFamily="34" charset="0"/>
                        </a:rPr>
                        <a:t>Contains only one single base table or is created from only one table.</a:t>
                      </a:r>
                      <a:endParaRPr lang="en-US" sz="1800" b="0" dirty="0">
                        <a:latin typeface="Arial" pitchFamily="34" charset="0"/>
                        <a:cs typeface="Arial" pitchFamily="34" charset="0"/>
                      </a:endParaRPr>
                    </a:p>
                  </a:txBody>
                  <a:tcPr marL="70661" marR="70661" marT="35330" marB="35330" anchor="ctr">
                    <a:solidFill>
                      <a:schemeClr val="bg1"/>
                    </a:solidFill>
                  </a:tcPr>
                </a:tc>
                <a:tc>
                  <a:txBody>
                    <a:bodyPr/>
                    <a:lstStyle/>
                    <a:p>
                      <a:pPr algn="l" fontAlgn="base"/>
                      <a:r>
                        <a:rPr lang="en-US" sz="1800">
                          <a:latin typeface="Arial" panose="020B0604020202020204" pitchFamily="34" charset="0"/>
                          <a:cs typeface="Arial" panose="020B0604020202020204" pitchFamily="34" charset="0"/>
                        </a:rPr>
                        <a:t>Conatins more than one base tables or is created from more than one tables.</a:t>
                      </a:r>
                      <a:endParaRPr lang="en-US" sz="1800" b="0">
                        <a:latin typeface="Arial" pitchFamily="34" charset="0"/>
                        <a:cs typeface="Arial" pitchFamily="34" charset="0"/>
                      </a:endParaRPr>
                    </a:p>
                  </a:txBody>
                  <a:tcPr marL="70661" marR="70661" marT="35330" marB="35330" anchor="ctr">
                    <a:solidFill>
                      <a:schemeClr val="bg1"/>
                    </a:solidFill>
                  </a:tcPr>
                </a:tc>
                <a:extLst>
                  <a:ext uri="{0D108BD9-81ED-4DB2-BD59-A6C34878D82A}">
                    <a16:rowId xmlns:a16="http://schemas.microsoft.com/office/drawing/2014/main" val="10001"/>
                  </a:ext>
                </a:extLst>
              </a:tr>
              <a:tr h="535171">
                <a:tc>
                  <a:txBody>
                    <a:bodyPr/>
                    <a:lstStyle/>
                    <a:p>
                      <a:pPr algn="l" fontAlgn="base"/>
                      <a:r>
                        <a:rPr lang="en-US" sz="1800" dirty="0">
                          <a:latin typeface="Arial" panose="020B0604020202020204" pitchFamily="34" charset="0"/>
                          <a:cs typeface="Arial" panose="020B0604020202020204" pitchFamily="34" charset="0"/>
                        </a:rPr>
                        <a:t>We cannot use group functions like MAX(), COUNT(), etc.</a:t>
                      </a:r>
                      <a:endParaRPr lang="en-US" sz="1800" b="0" dirty="0">
                        <a:latin typeface="Arial" pitchFamily="34" charset="0"/>
                        <a:cs typeface="Arial" pitchFamily="34" charset="0"/>
                      </a:endParaRPr>
                    </a:p>
                  </a:txBody>
                  <a:tcPr marL="70661" marR="70661" marT="35330" marB="35330" anchor="ctr">
                    <a:solidFill>
                      <a:schemeClr val="bg1"/>
                    </a:solidFill>
                  </a:tcPr>
                </a:tc>
                <a:tc>
                  <a:txBody>
                    <a:bodyPr/>
                    <a:lstStyle/>
                    <a:p>
                      <a:pPr algn="l" fontAlgn="base"/>
                      <a:r>
                        <a:rPr lang="en-US" sz="1800" dirty="0">
                          <a:latin typeface="Arial" panose="020B0604020202020204" pitchFamily="34" charset="0"/>
                          <a:cs typeface="Arial" panose="020B0604020202020204" pitchFamily="34" charset="0"/>
                        </a:rPr>
                        <a:t>We can use group functions.</a:t>
                      </a:r>
                      <a:endParaRPr lang="en-US" sz="1800" b="0" dirty="0">
                        <a:latin typeface="Arial" pitchFamily="34" charset="0"/>
                        <a:cs typeface="Arial" pitchFamily="34" charset="0"/>
                      </a:endParaRPr>
                    </a:p>
                  </a:txBody>
                  <a:tcPr marL="70661" marR="70661" marT="35330" marB="35330" anchor="ctr">
                    <a:solidFill>
                      <a:schemeClr val="bg1"/>
                    </a:solidFill>
                  </a:tcPr>
                </a:tc>
                <a:extLst>
                  <a:ext uri="{0D108BD9-81ED-4DB2-BD59-A6C34878D82A}">
                    <a16:rowId xmlns:a16="http://schemas.microsoft.com/office/drawing/2014/main" val="10002"/>
                  </a:ext>
                </a:extLst>
              </a:tr>
              <a:tr h="380659">
                <a:tc>
                  <a:txBody>
                    <a:bodyPr/>
                    <a:lstStyle/>
                    <a:p>
                      <a:pPr algn="l" fontAlgn="base"/>
                      <a:r>
                        <a:rPr lang="en-US" sz="1800">
                          <a:latin typeface="Arial" panose="020B0604020202020204" pitchFamily="34" charset="0"/>
                          <a:cs typeface="Arial" panose="020B0604020202020204" pitchFamily="34" charset="0"/>
                        </a:rPr>
                        <a:t>Does not contain groups of data.</a:t>
                      </a:r>
                      <a:endParaRPr lang="en-US" sz="1800" b="0">
                        <a:latin typeface="Arial" pitchFamily="34" charset="0"/>
                        <a:cs typeface="Arial" pitchFamily="34" charset="0"/>
                      </a:endParaRPr>
                    </a:p>
                  </a:txBody>
                  <a:tcPr marL="70661" marR="70661" marT="35330" marB="35330" anchor="ctr">
                    <a:solidFill>
                      <a:schemeClr val="bg1"/>
                    </a:solidFill>
                  </a:tcPr>
                </a:tc>
                <a:tc>
                  <a:txBody>
                    <a:bodyPr/>
                    <a:lstStyle/>
                    <a:p>
                      <a:pPr algn="l" fontAlgn="base"/>
                      <a:r>
                        <a:rPr lang="en-US" sz="1800">
                          <a:latin typeface="Arial" panose="020B0604020202020204" pitchFamily="34" charset="0"/>
                          <a:cs typeface="Arial" panose="020B0604020202020204" pitchFamily="34" charset="0"/>
                        </a:rPr>
                        <a:t>It can conatin groups of data.</a:t>
                      </a:r>
                      <a:endParaRPr lang="en-US" sz="1800" b="0">
                        <a:latin typeface="Arial" pitchFamily="34" charset="0"/>
                        <a:cs typeface="Arial" pitchFamily="34" charset="0"/>
                      </a:endParaRPr>
                    </a:p>
                  </a:txBody>
                  <a:tcPr marL="70661" marR="70661" marT="35330" marB="35330" anchor="ctr">
                    <a:solidFill>
                      <a:schemeClr val="bg1"/>
                    </a:solidFill>
                  </a:tcPr>
                </a:tc>
                <a:extLst>
                  <a:ext uri="{0D108BD9-81ED-4DB2-BD59-A6C34878D82A}">
                    <a16:rowId xmlns:a16="http://schemas.microsoft.com/office/drawing/2014/main" val="10003"/>
                  </a:ext>
                </a:extLst>
              </a:tr>
              <a:tr h="535171">
                <a:tc>
                  <a:txBody>
                    <a:bodyPr/>
                    <a:lstStyle/>
                    <a:p>
                      <a:pPr algn="l" fontAlgn="base"/>
                      <a:r>
                        <a:rPr lang="en-US" sz="1800">
                          <a:latin typeface="Arial" panose="020B0604020202020204" pitchFamily="34" charset="0"/>
                          <a:cs typeface="Arial" panose="020B0604020202020204" pitchFamily="34" charset="0"/>
                        </a:rPr>
                        <a:t>DML operations could be performed through a simple view.</a:t>
                      </a:r>
                      <a:endParaRPr lang="en-US" sz="1800" b="0">
                        <a:latin typeface="Arial" pitchFamily="34" charset="0"/>
                        <a:cs typeface="Arial" pitchFamily="34" charset="0"/>
                      </a:endParaRPr>
                    </a:p>
                  </a:txBody>
                  <a:tcPr marL="70661" marR="70661" marT="35330" marB="35330" anchor="ctr">
                    <a:solidFill>
                      <a:schemeClr val="bg1"/>
                    </a:solidFill>
                  </a:tcPr>
                </a:tc>
                <a:tc>
                  <a:txBody>
                    <a:bodyPr/>
                    <a:lstStyle/>
                    <a:p>
                      <a:pPr algn="l" fontAlgn="base"/>
                      <a:r>
                        <a:rPr lang="en-US" sz="1800" dirty="0">
                          <a:latin typeface="Arial" panose="020B0604020202020204" pitchFamily="34" charset="0"/>
                          <a:cs typeface="Arial" panose="020B0604020202020204" pitchFamily="34" charset="0"/>
                        </a:rPr>
                        <a:t>DML operations could not always be performed through a complex view.</a:t>
                      </a:r>
                      <a:endParaRPr lang="en-US" sz="1800" b="0" dirty="0">
                        <a:latin typeface="Arial" pitchFamily="34" charset="0"/>
                        <a:cs typeface="Arial" pitchFamily="34" charset="0"/>
                      </a:endParaRPr>
                    </a:p>
                  </a:txBody>
                  <a:tcPr marL="70661" marR="70661" marT="35330" marB="35330" anchor="ctr">
                    <a:solidFill>
                      <a:schemeClr val="bg1"/>
                    </a:solidFill>
                  </a:tcPr>
                </a:tc>
                <a:extLst>
                  <a:ext uri="{0D108BD9-81ED-4DB2-BD59-A6C34878D82A}">
                    <a16:rowId xmlns:a16="http://schemas.microsoft.com/office/drawing/2014/main" val="10004"/>
                  </a:ext>
                </a:extLst>
              </a:tr>
              <a:tr h="535171">
                <a:tc>
                  <a:txBody>
                    <a:bodyPr/>
                    <a:lstStyle/>
                    <a:p>
                      <a:pPr algn="l" fontAlgn="base"/>
                      <a:r>
                        <a:rPr lang="en-US" sz="1800" dirty="0">
                          <a:latin typeface="Arial" panose="020B0604020202020204" pitchFamily="34" charset="0"/>
                          <a:cs typeface="Arial" panose="020B0604020202020204" pitchFamily="34" charset="0"/>
                        </a:rPr>
                        <a:t>INSERT, DELETE and UPDATE are directly possible on a simple view.</a:t>
                      </a:r>
                      <a:endParaRPr lang="en-US" sz="1800" b="0" dirty="0">
                        <a:latin typeface="Arial" pitchFamily="34" charset="0"/>
                        <a:cs typeface="Arial" pitchFamily="34" charset="0"/>
                      </a:endParaRPr>
                    </a:p>
                  </a:txBody>
                  <a:tcPr marL="70661" marR="70661" marT="35330" marB="35330" anchor="ctr">
                    <a:solidFill>
                      <a:schemeClr val="bg1"/>
                    </a:solidFill>
                  </a:tcPr>
                </a:tc>
                <a:tc>
                  <a:txBody>
                    <a:bodyPr/>
                    <a:lstStyle/>
                    <a:p>
                      <a:pPr algn="l" fontAlgn="base"/>
                      <a:r>
                        <a:rPr lang="en-US" sz="1800">
                          <a:latin typeface="Arial" panose="020B0604020202020204" pitchFamily="34" charset="0"/>
                          <a:cs typeface="Arial" panose="020B0604020202020204" pitchFamily="34" charset="0"/>
                        </a:rPr>
                        <a:t>We cannot apply INSERT, DELETE and UPDATE on complex view directly.</a:t>
                      </a:r>
                      <a:endParaRPr lang="en-US" sz="1800" b="0">
                        <a:latin typeface="Arial" pitchFamily="34" charset="0"/>
                        <a:cs typeface="Arial" pitchFamily="34" charset="0"/>
                      </a:endParaRPr>
                    </a:p>
                  </a:txBody>
                  <a:tcPr marL="70661" marR="70661" marT="35330" marB="35330" anchor="ctr">
                    <a:solidFill>
                      <a:schemeClr val="bg1"/>
                    </a:solidFill>
                  </a:tcPr>
                </a:tc>
                <a:extLst>
                  <a:ext uri="{0D108BD9-81ED-4DB2-BD59-A6C34878D82A}">
                    <a16:rowId xmlns:a16="http://schemas.microsoft.com/office/drawing/2014/main" val="10005"/>
                  </a:ext>
                </a:extLst>
              </a:tr>
              <a:tr h="844192">
                <a:tc>
                  <a:txBody>
                    <a:bodyPr/>
                    <a:lstStyle/>
                    <a:p>
                      <a:pPr algn="l" fontAlgn="base"/>
                      <a:r>
                        <a:rPr lang="en-US" sz="1800">
                          <a:latin typeface="Arial" panose="020B0604020202020204" pitchFamily="34" charset="0"/>
                          <a:cs typeface="Arial" panose="020B0604020202020204" pitchFamily="34" charset="0"/>
                        </a:rPr>
                        <a:t>Simple view does not contain group by, distinct, pseudocolumn like rownum, columns defiend by expressions.</a:t>
                      </a:r>
                      <a:endParaRPr lang="en-US" sz="1800" b="0">
                        <a:latin typeface="Arial" pitchFamily="34" charset="0"/>
                        <a:cs typeface="Arial" pitchFamily="34" charset="0"/>
                      </a:endParaRPr>
                    </a:p>
                  </a:txBody>
                  <a:tcPr marL="70661" marR="70661" marT="35330" marB="35330" anchor="ctr">
                    <a:solidFill>
                      <a:schemeClr val="bg1"/>
                    </a:solidFill>
                  </a:tcPr>
                </a:tc>
                <a:tc>
                  <a:txBody>
                    <a:bodyPr/>
                    <a:lstStyle/>
                    <a:p>
                      <a:pPr algn="l" fontAlgn="base"/>
                      <a:r>
                        <a:rPr lang="en-US" sz="1800" dirty="0">
                          <a:latin typeface="Arial" panose="020B0604020202020204" pitchFamily="34" charset="0"/>
                          <a:cs typeface="Arial" panose="020B0604020202020204" pitchFamily="34" charset="0"/>
                        </a:rPr>
                        <a:t>It can contain group by, distinct, pseudocolumn like rownum, columns defined by expressions.</a:t>
                      </a:r>
                      <a:endParaRPr lang="en-US" sz="1800" b="0" dirty="0">
                        <a:latin typeface="Arial" pitchFamily="34" charset="0"/>
                        <a:cs typeface="Arial" pitchFamily="34" charset="0"/>
                      </a:endParaRPr>
                    </a:p>
                  </a:txBody>
                  <a:tcPr marL="70661" marR="70661" marT="35330" marB="35330" anchor="ctr">
                    <a:solidFill>
                      <a:schemeClr val="bg1"/>
                    </a:solidFill>
                  </a:tcPr>
                </a:tc>
                <a:extLst>
                  <a:ext uri="{0D108BD9-81ED-4DB2-BD59-A6C34878D82A}">
                    <a16:rowId xmlns:a16="http://schemas.microsoft.com/office/drawing/2014/main" val="10006"/>
                  </a:ext>
                </a:extLst>
              </a:tr>
              <a:tr h="689681">
                <a:tc>
                  <a:txBody>
                    <a:bodyPr/>
                    <a:lstStyle/>
                    <a:p>
                      <a:pPr algn="l" fontAlgn="base"/>
                      <a:r>
                        <a:rPr lang="en-US" sz="1800">
                          <a:latin typeface="Arial" panose="020B0604020202020204" pitchFamily="34" charset="0"/>
                          <a:cs typeface="Arial" panose="020B0604020202020204" pitchFamily="34" charset="0"/>
                        </a:rPr>
                        <a:t>Does not include NOT NULL columns from base tables.</a:t>
                      </a:r>
                      <a:endParaRPr lang="en-US" sz="1800" b="0">
                        <a:latin typeface="Arial" pitchFamily="34" charset="0"/>
                        <a:cs typeface="Arial" pitchFamily="34" charset="0"/>
                      </a:endParaRPr>
                    </a:p>
                  </a:txBody>
                  <a:tcPr marL="70661" marR="70661" marT="35330" marB="35330" anchor="ctr">
                    <a:solidFill>
                      <a:schemeClr val="bg1"/>
                    </a:solidFill>
                  </a:tcPr>
                </a:tc>
                <a:tc>
                  <a:txBody>
                    <a:bodyPr/>
                    <a:lstStyle/>
                    <a:p>
                      <a:pPr algn="l" fontAlgn="base"/>
                      <a:r>
                        <a:rPr lang="en-US" sz="1800" dirty="0">
                          <a:latin typeface="Arial" panose="020B0604020202020204" pitchFamily="34" charset="0"/>
                          <a:cs typeface="Arial" panose="020B0604020202020204" pitchFamily="34" charset="0"/>
                        </a:rPr>
                        <a:t>NOT NULL columns that are not selected by simple view can be included in complex view.</a:t>
                      </a:r>
                      <a:endParaRPr lang="en-US" sz="1800" b="0" dirty="0">
                        <a:latin typeface="Arial" pitchFamily="34" charset="0"/>
                        <a:cs typeface="Arial" pitchFamily="34" charset="0"/>
                      </a:endParaRPr>
                    </a:p>
                  </a:txBody>
                  <a:tcPr marL="70661" marR="70661" marT="35330" marB="35330" anchor="ctr">
                    <a:solidFill>
                      <a:schemeClr val="bg1"/>
                    </a:solid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2662115593"/>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646331"/>
          </a:xfrm>
          <a:prstGeom prst="rect">
            <a:avLst/>
          </a:prstGeom>
        </p:spPr>
        <p:txBody>
          <a:bodyPr wrap="square">
            <a:spAutoFit/>
          </a:bodyPr>
          <a:lstStyle/>
          <a:p>
            <a:r>
              <a:rPr lang="en-IN" dirty="0">
                <a:solidFill>
                  <a:srgbClr val="0077AA"/>
                </a:solidFill>
                <a:latin typeface="Liberation Mono"/>
              </a:rPr>
              <a:t>CREATE [OR REPLACE]  VIEW view_name [(column_list)]</a:t>
            </a:r>
          </a:p>
          <a:p>
            <a:r>
              <a:rPr lang="en-IN" dirty="0">
                <a:solidFill>
                  <a:srgbClr val="0077AA"/>
                </a:solidFill>
                <a:latin typeface="Liberation Mono"/>
              </a:rPr>
              <a:t>     AS select_statement  [WITH CHECK OPTION]</a:t>
            </a:r>
            <a:endParaRPr lang="en-US" dirty="0">
              <a:solidFill>
                <a:srgbClr val="0077AA"/>
              </a:solidFill>
              <a:latin typeface="Liberation Mono"/>
            </a:endParaRPr>
          </a:p>
        </p:txBody>
      </p:sp>
      <p:sp>
        <p:nvSpPr>
          <p:cNvPr id="7" name="Rectangle 6"/>
          <p:cNvSpPr/>
          <p:nvPr/>
        </p:nvSpPr>
        <p:spPr>
          <a:xfrm>
            <a:off x="478069" y="3749443"/>
            <a:ext cx="89916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VIEW</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V1</a:t>
            </a:r>
            <a:r>
              <a:rPr lang="en-IN" dirty="0">
                <a:latin typeface="Arial" panose="020B0604020202020204" pitchFamily="34" charset="0"/>
                <a:cs typeface="Arial" panose="020B0604020202020204" pitchFamily="34" charset="0"/>
              </a:rPr>
              <a:t> as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DEPT</a:t>
            </a:r>
            <a:r>
              <a:rPr lang="en-IN"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or </a:t>
            </a:r>
            <a:r>
              <a:rPr lang="en-IN" dirty="0">
                <a:solidFill>
                  <a:srgbClr val="0077AA"/>
                </a:solidFill>
                <a:latin typeface="Arial" panose="020B0604020202020204" pitchFamily="34" charset="0"/>
                <a:ea typeface="Times New Roman" panose="02020603050405020304" pitchFamily="18" charset="0"/>
              </a:rPr>
              <a:t>REPLACE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VIEW</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V1</a:t>
            </a:r>
            <a:r>
              <a:rPr lang="en-IN" dirty="0">
                <a:latin typeface="Arial" panose="020B0604020202020204" pitchFamily="34" charset="0"/>
                <a:cs typeface="Arial" panose="020B0604020202020204" pitchFamily="34" charset="0"/>
              </a:rPr>
              <a:t> as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DEPT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with</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CHECK</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OPTION</a:t>
            </a:r>
            <a:r>
              <a:rPr lang="en-IN" dirty="0">
                <a:latin typeface="Arial" panose="020B0604020202020204" pitchFamily="34" charset="0"/>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8" y="107722"/>
            <a:ext cx="346288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Try Out</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CUSTOMER</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 </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ID </a:t>
            </a:r>
            <a:r>
              <a:rPr lang="en-IN" dirty="0">
                <a:solidFill>
                  <a:srgbClr val="834689"/>
                </a:solidFill>
                <a:latin typeface="Arial" panose="020B0604020202020204" pitchFamily="34" charset="0"/>
                <a:cs typeface="Arial" panose="020B0604020202020204" pitchFamily="34" charset="0"/>
              </a:rPr>
              <a:t>INT PRIMARY KEY</a:t>
            </a:r>
            <a:r>
              <a:rPr lang="en-IN" dirty="0">
                <a:latin typeface="Arial" panose="020B0604020202020204" pitchFamily="34" charset="0"/>
                <a:cs typeface="Arial" panose="020B0604020202020204" pitchFamily="34" charset="0"/>
              </a:rPr>
              <a:t> , </a:t>
            </a:r>
          </a:p>
          <a:p>
            <a:r>
              <a:rPr lang="en-IN" dirty="0">
                <a:latin typeface="Arial" panose="020B0604020202020204" pitchFamily="34" charset="0"/>
                <a:cs typeface="Arial" panose="020B0604020202020204" pitchFamily="34" charset="0"/>
              </a:rPr>
              <a:t>     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description </a:t>
            </a:r>
            <a:r>
              <a:rPr lang="en-IN" dirty="0">
                <a:solidFill>
                  <a:srgbClr val="834689"/>
                </a:solidFill>
                <a:latin typeface="Arial" panose="020B0604020202020204" pitchFamily="34" charset="0"/>
                <a:cs typeface="Arial" panose="020B0604020202020204" pitchFamily="34" charset="0"/>
              </a:rPr>
              <a:t>TEXT</a:t>
            </a:r>
          </a:p>
          <a:p>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endPar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ORDERS</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 </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orderID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 </a:t>
            </a:r>
          </a:p>
          <a:p>
            <a:r>
              <a:rPr lang="en-IN" dirty="0">
                <a:latin typeface="Arial" panose="020B0604020202020204" pitchFamily="34" charset="0"/>
                <a:cs typeface="Arial" panose="020B0604020202020204" pitchFamily="34" charset="0"/>
              </a:rPr>
              <a:t>      customerID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orderDate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amount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rPr>
              <a:t>constraint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fk_</a:t>
            </a:r>
            <a:r>
              <a:rPr lang="en-IN" dirty="0">
                <a:latin typeface="Arial" panose="020B0604020202020204" pitchFamily="34" charset="0"/>
                <a:cs typeface="Arial" panose="020B0604020202020204" pitchFamily="34" charset="0"/>
              </a:rPr>
              <a:t>customerID</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FF0000"/>
                </a:solidFill>
                <a:latin typeface="Arial" panose="020B0604020202020204" pitchFamily="34" charset="0"/>
                <a:ea typeface="Times New Roman" panose="02020603050405020304" pitchFamily="18" charset="0"/>
                <a:cs typeface="Arial" panose="020B0604020202020204" pitchFamily="34" charset="0"/>
              </a:rPr>
              <a:t>FOREIGN KEY</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cs typeface="Arial" panose="020B0604020202020204" pitchFamily="34" charset="0"/>
              </a:rPr>
              <a:t>customerID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FF0000"/>
                </a:solidFill>
                <a:latin typeface="Arial" panose="020B0604020202020204" pitchFamily="34" charset="0"/>
                <a:ea typeface="Times New Roman" panose="02020603050405020304" pitchFamily="18" charset="0"/>
                <a:cs typeface="Arial" panose="020B0604020202020204" pitchFamily="34" charset="0"/>
              </a:rPr>
              <a:t>REFERENCES</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CUSTOMER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cID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82581" y="4543960"/>
            <a:ext cx="11593288"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CUSTOMER </a:t>
            </a:r>
            <a:r>
              <a:rPr lang="en-IN" dirty="0">
                <a:solidFill>
                  <a:srgbClr val="0077AA"/>
                </a:solidFill>
                <a:latin typeface="Arial" panose="020B0604020202020204" pitchFamily="34" charset="0"/>
                <a:cs typeface="Arial" panose="020B0604020202020204" pitchFamily="34" charset="0"/>
              </a:rPr>
              <a:t>VALUES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 'saleel', 'description Text 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 '</a:t>
            </a:r>
            <a:r>
              <a:rPr lang="en-IN" dirty="0" err="1">
                <a:latin typeface="Arial" panose="020B0604020202020204" pitchFamily="34" charset="0"/>
                <a:cs typeface="Arial" panose="020B0604020202020204" pitchFamily="34" charset="0"/>
              </a:rPr>
              <a:t>vrushali</a:t>
            </a:r>
            <a:r>
              <a:rPr lang="en-IN" dirty="0">
                <a:latin typeface="Arial" panose="020B0604020202020204" pitchFamily="34" charset="0"/>
                <a:cs typeface="Arial" panose="020B0604020202020204" pitchFamily="34" charset="0"/>
              </a:rPr>
              <a:t>', 'description Text 2'</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3, '</a:t>
            </a:r>
            <a:r>
              <a:rPr lang="en-IN" dirty="0" err="1">
                <a:latin typeface="Arial" panose="020B0604020202020204" pitchFamily="34" charset="0"/>
                <a:cs typeface="Arial" panose="020B0604020202020204" pitchFamily="34" charset="0"/>
              </a:rPr>
              <a:t>sharmin</a:t>
            </a:r>
            <a:r>
              <a:rPr lang="en-IN" dirty="0">
                <a:latin typeface="Arial" panose="020B0604020202020204" pitchFamily="34" charset="0"/>
                <a:cs typeface="Arial" panose="020B0604020202020204" pitchFamily="34" charset="0"/>
              </a:rPr>
              <a:t>',  'description Text 3'</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 '</a:t>
            </a:r>
            <a:r>
              <a:rPr lang="en-IN" dirty="0" err="1">
                <a:latin typeface="Arial" panose="020B0604020202020204" pitchFamily="34" charset="0"/>
                <a:cs typeface="Arial" panose="020B0604020202020204" pitchFamily="34" charset="0"/>
              </a:rPr>
              <a:t>ruhan</a:t>
            </a:r>
            <a:r>
              <a:rPr lang="en-IN" dirty="0">
                <a:latin typeface="Arial" panose="020B0604020202020204" pitchFamily="34" charset="0"/>
                <a:cs typeface="Arial" panose="020B0604020202020204" pitchFamily="34" charset="0"/>
              </a:rPr>
              <a:t>', 'description Text 4'</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ORDERS </a:t>
            </a:r>
            <a:r>
              <a:rPr lang="en-IN" dirty="0">
                <a:solidFill>
                  <a:srgbClr val="0077AA"/>
                </a:solidFill>
                <a:latin typeface="Arial" panose="020B0604020202020204" pitchFamily="34" charset="0"/>
                <a:cs typeface="Arial" panose="020B0604020202020204" pitchFamily="34" charset="0"/>
              </a:rPr>
              <a:t>VALUES</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 1, NOW(), 3000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 1, NOW(), 1000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3, 2, NOW(), 100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 2, NOW(), 300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5, 2, NOW(), 200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VIEW</a:t>
            </a:r>
            <a:r>
              <a:rPr lang="en-IN" dirty="0">
                <a:latin typeface="Arial" panose="020B0604020202020204" pitchFamily="34" charset="0"/>
                <a:cs typeface="Arial" panose="020B0604020202020204" pitchFamily="34" charset="0"/>
              </a:rPr>
              <a:t> V1 </a:t>
            </a:r>
            <a:r>
              <a:rPr lang="en-IN" dirty="0">
                <a:solidFill>
                  <a:schemeClr val="accent5">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customer, orders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ID = customerID;</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VIEW</a:t>
            </a:r>
            <a:r>
              <a:rPr lang="en-IN" dirty="0">
                <a:latin typeface="Arial" panose="020B0604020202020204" pitchFamily="34" charset="0"/>
                <a:cs typeface="Arial" panose="020B0604020202020204" pitchFamily="34" charset="0"/>
              </a:rPr>
              <a:t> V2 </a:t>
            </a:r>
            <a:r>
              <a:rPr lang="en-IN" dirty="0">
                <a:solidFill>
                  <a:schemeClr val="accent5">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customer.*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CUSTOMER, ORDERS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ID = customerID;</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VIEW</a:t>
            </a:r>
            <a:r>
              <a:rPr lang="en-IN" dirty="0">
                <a:latin typeface="Arial" panose="020B0604020202020204" pitchFamily="34" charset="0"/>
                <a:cs typeface="Arial" panose="020B0604020202020204" pitchFamily="34" charset="0"/>
              </a:rPr>
              <a:t> V3 </a:t>
            </a:r>
            <a:r>
              <a:rPr lang="en-IN" dirty="0">
                <a:solidFill>
                  <a:schemeClr val="accent5">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orders.*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CUSTOMER, ORDERS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996952"/>
            <a:ext cx="11387929" cy="2308324"/>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cID, name, description, orderID, customerID, orderdate, amount) </a:t>
            </a:r>
            <a:r>
              <a:rPr lang="en-IN" dirty="0">
                <a:solidFill>
                  <a:srgbClr val="0077AA"/>
                </a:solidFill>
                <a:latin typeface="Arial" panose="020B0604020202020204" pitchFamily="34" charset="0"/>
                <a:cs typeface="Arial" panose="020B0604020202020204" pitchFamily="34" charset="0"/>
              </a:rPr>
              <a:t>VALUES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10,'S10',"D1", 10, 1, NOW(), 111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 Error: </a:t>
            </a:r>
            <a:r>
              <a:rPr lang="en-US" dirty="0">
                <a:solidFill>
                  <a:srgbClr val="00B050"/>
                </a:solidFill>
                <a:latin typeface="Arial" panose="020B0604020202020204" pitchFamily="34" charset="0"/>
                <a:cs typeface="Arial" panose="020B0604020202020204" pitchFamily="34" charset="0"/>
              </a:rPr>
              <a:t>Can not modify more than one base table through a join view 'db5.v1’</a:t>
            </a:r>
          </a:p>
          <a:p>
            <a:endParaRPr lang="en-IN" dirty="0">
              <a:solidFill>
                <a:srgbClr val="00B050"/>
              </a:solidFill>
              <a:latin typeface="Arial" panose="020B0604020202020204" pitchFamily="34" charset="0"/>
              <a:cs typeface="Arial" panose="020B0604020202020204" pitchFamily="34" charset="0"/>
            </a:endParaRPr>
          </a:p>
          <a:p>
            <a:r>
              <a:rPr lang="en-IN" dirty="0">
                <a:solidFill>
                  <a:srgbClr val="00B050"/>
                </a:solidFill>
                <a:latin typeface="Arial" panose="020B0604020202020204" pitchFamily="34" charset="0"/>
                <a:cs typeface="Arial" panose="020B0604020202020204" pitchFamily="34" charset="0"/>
              </a:rPr>
              <a:t>// We may get  Error: </a:t>
            </a:r>
            <a:r>
              <a:rPr lang="en-US" dirty="0">
                <a:solidFill>
                  <a:srgbClr val="00B050"/>
                </a:solidFill>
                <a:latin typeface="Arial" panose="020B0604020202020204" pitchFamily="34" charset="0"/>
                <a:cs typeface="Arial" panose="020B0604020202020204" pitchFamily="34" charset="0"/>
              </a:rPr>
              <a:t>Can not insert into join view 'db5.v2' without fields list.</a:t>
            </a:r>
          </a:p>
          <a:p>
            <a:endParaRPr lang="en-IN" dirty="0">
              <a:solidFill>
                <a:srgbClr val="00B050"/>
              </a:solidFill>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V2</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cID, name, description</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VALUES</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5, '</a:t>
            </a:r>
            <a:r>
              <a:rPr lang="en-IN" dirty="0" err="1">
                <a:latin typeface="Arial" panose="020B0604020202020204" pitchFamily="34" charset="0"/>
                <a:cs typeface="Arial" panose="020B0604020202020204" pitchFamily="34" charset="0"/>
              </a:rPr>
              <a:t>neel</a:t>
            </a:r>
            <a:r>
              <a:rPr lang="en-IN" dirty="0">
                <a:latin typeface="Arial" panose="020B0604020202020204" pitchFamily="34" charset="0"/>
                <a:cs typeface="Arial" panose="020B0604020202020204" pitchFamily="34" charset="0"/>
              </a:rPr>
              <a:t>', 'description Text 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V3</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orderID, customerID, orderdate, amount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VALUES</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6, 1, NOW(), 200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2200B02-450B-45CB-8C84-A3FB0828327E}"/>
              </a:ext>
            </a:extLst>
          </p:cNvPr>
          <p:cNvSpPr/>
          <p:nvPr/>
        </p:nvSpPr>
        <p:spPr>
          <a:xfrm>
            <a:off x="328858" y="107722"/>
            <a:ext cx="346288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Try Out</a:t>
            </a:r>
            <a:endParaRPr lang="en-IN"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80526808"/>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view_name</a:t>
            </a:r>
            <a:endParaRPr lang="en-IN" dirty="0">
              <a:solidFill>
                <a:srgbClr val="0077AA"/>
              </a:solidFill>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changes the definition of a view, which must exist.</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676400" y="1371600"/>
            <a:ext cx="8839200" cy="923330"/>
          </a:xfrm>
          <a:prstGeom prst="rect">
            <a:avLst/>
          </a:prstGeom>
        </p:spPr>
        <p:txBody>
          <a:bodyPr wrap="square">
            <a:spAutoFit/>
          </a:bodyPr>
          <a:lstStyle/>
          <a:p>
            <a:r>
              <a:rPr lang="en-IN" dirty="0">
                <a:solidFill>
                  <a:srgbClr val="0077AA"/>
                </a:solidFill>
                <a:latin typeface="Liberation Mono"/>
              </a:rPr>
              <a:t>ALTER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9" name="Rectangle 8"/>
          <p:cNvSpPr/>
          <p:nvPr/>
        </p:nvSpPr>
        <p:spPr>
          <a:xfrm>
            <a:off x="1676400" y="3239870"/>
            <a:ext cx="8839200"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1600200" y="2743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VIEW removes one or more views.</a:t>
            </a:r>
            <a:endParaRPr lang="en-IN"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95462853"/>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4" name="Rectangle 3"/>
          <p:cNvSpPr/>
          <p:nvPr/>
        </p:nvSpPr>
        <p:spPr>
          <a:xfrm>
            <a:off x="191344" y="3212976"/>
            <a:ext cx="11809312" cy="1323439"/>
          </a:xfrm>
          <a:prstGeom prst="rect">
            <a:avLst/>
          </a:prstGeom>
        </p:spPr>
        <p:txBody>
          <a:bodyPr wrap="square">
            <a:spAutoFit/>
          </a:bodyPr>
          <a:lstStyle/>
          <a:p>
            <a:pPr algn="just"/>
            <a:r>
              <a:rPr lang="en-US" sz="2000" dirty="0">
                <a:latin typeface="Palatino Linotype" panose="02040502050505030304" pitchFamily="18" charset="0"/>
              </a:rPr>
              <a:t>An index is a schema object. It is used by the server to speed up the retrieval of rows by using a pointer. It can reduce disk I/O(input/output) by using a rapid path access method to locate data quickly. An index helps to speed up select queries and where clauses, but it slows down data input, with the update and the insert statements. Indexes can be created or dropped with no effect on the data.</a:t>
            </a:r>
          </a:p>
        </p:txBody>
      </p:sp>
    </p:spTree>
    <p:extLst>
      <p:ext uri="{BB962C8B-B14F-4D97-AF65-F5344CB8AC3E}">
        <p14:creationId xmlns:p14="http://schemas.microsoft.com/office/powerpoint/2010/main" val="1338227008"/>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91344" y="4419600"/>
            <a:ext cx="10400456" cy="400110"/>
          </a:xfrm>
          <a:prstGeom prst="rect">
            <a:avLst/>
          </a:prstGeom>
          <a:solidFill>
            <a:srgbClr val="FFFF00"/>
          </a:solidFill>
        </p:spPr>
        <p:txBody>
          <a:bodyPr wrap="square">
            <a:spAutoFit/>
          </a:bodyPr>
          <a:lstStyle/>
          <a:p>
            <a:r>
              <a:rPr lang="en-IN" sz="2000" dirty="0">
                <a:latin typeface="Arial" panose="020B0604020202020204" pitchFamily="34" charset="0"/>
                <a:cs typeface="Arial" panose="020B0604020202020204" pitchFamily="34" charset="0"/>
              </a:rPr>
              <a:t>If we drop the base table, the INDEX will be dropped automatically.</a:t>
            </a:r>
            <a:endParaRPr lang="en-IN"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43543644"/>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676400" y="1600201"/>
            <a:ext cx="8839200" cy="646331"/>
          </a:xfrm>
          <a:prstGeom prst="rect">
            <a:avLst/>
          </a:prstGeom>
        </p:spPr>
        <p:txBody>
          <a:bodyPr wrap="square">
            <a:spAutoFit/>
          </a:bodyPr>
          <a:lstStyle/>
          <a:p>
            <a:r>
              <a:rPr lang="en-IN" dirty="0">
                <a:solidFill>
                  <a:srgbClr val="0077AA"/>
                </a:solidFill>
                <a:latin typeface="Liberation Mono"/>
              </a:rPr>
              <a:t>CREATE [UNIQUE] INDEX index_name</a:t>
            </a:r>
          </a:p>
          <a:p>
            <a:r>
              <a:rPr lang="en-IN" dirty="0">
                <a:solidFill>
                  <a:srgbClr val="0077AA"/>
                </a:solidFill>
                <a:latin typeface="Liberation Mono"/>
              </a:rPr>
              <a:t>    ON tbl_name (index_col_name,...)</a:t>
            </a:r>
            <a:endParaRPr lang="en-US" dirty="0">
              <a:solidFill>
                <a:srgbClr val="0077AA"/>
              </a:solidFill>
              <a:latin typeface="Liberation Mono"/>
            </a:endParaRPr>
          </a:p>
        </p:txBody>
      </p:sp>
      <p:sp>
        <p:nvSpPr>
          <p:cNvPr id="7" name="Rectangle 6"/>
          <p:cNvSpPr/>
          <p:nvPr/>
        </p:nvSpPr>
        <p:spPr>
          <a:xfrm>
            <a:off x="1676400" y="2433936"/>
            <a:ext cx="8839200" cy="785343"/>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UNIQUE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77320055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227348" y="1180410"/>
            <a:ext cx="11737304" cy="4247317"/>
          </a:xfrm>
          <a:prstGeom prst="rect">
            <a:avLst/>
          </a:prstGeom>
        </p:spPr>
        <p:txBody>
          <a:bodyPr wrap="square">
            <a:spAutoFit/>
          </a:bodyPr>
          <a:lstStyle/>
          <a:p>
            <a:r>
              <a:rPr lang="en-US" dirty="0">
                <a:solidFill>
                  <a:srgbClr val="0089A4"/>
                </a:solidFill>
                <a:latin typeface="Arial" panose="020B0604020202020204" pitchFamily="34" charset="0"/>
                <a:cs typeface="Arial" panose="020B0604020202020204" pitchFamily="34" charset="0"/>
              </a:rPr>
              <a:t>1</a:t>
            </a:r>
            <a:r>
              <a:rPr lang="en-US" b="1" dirty="0">
                <a:solidFill>
                  <a:srgbClr val="0089A4"/>
                </a:solidFill>
                <a:latin typeface="Arial" panose="020B0604020202020204" pitchFamily="34" charset="0"/>
                <a:cs typeface="Arial" panose="020B0604020202020204" pitchFamily="34" charset="0"/>
              </a:rPr>
              <a:t>. Candidate Key</a:t>
            </a:r>
            <a:r>
              <a:rPr lang="en-US" dirty="0">
                <a:solidFill>
                  <a:srgbClr val="0089A4"/>
                </a:solidFill>
                <a:latin typeface="Arial" panose="020B0604020202020204" pitchFamily="34" charset="0"/>
                <a:cs typeface="Arial" panose="020B0604020202020204" pitchFamily="34" charset="0"/>
              </a:rPr>
              <a:t>: are individual columns in a table that qualifies for uniqueness of all the rows. Here in Employee table EmployeeID &amp; SSN are Candidate keys.</a:t>
            </a:r>
          </a:p>
          <a:p>
            <a:endParaRPr lang="en-US" dirty="0">
              <a:solidFill>
                <a:srgbClr val="0089A4"/>
              </a:solidFill>
              <a:latin typeface="Arial" panose="020B0604020202020204" pitchFamily="34" charset="0"/>
              <a:cs typeface="Arial" panose="020B0604020202020204" pitchFamily="34" charset="0"/>
            </a:endParaRPr>
          </a:p>
          <a:p>
            <a:r>
              <a:rPr lang="en-US" dirty="0">
                <a:solidFill>
                  <a:srgbClr val="0089A4"/>
                </a:solidFill>
                <a:latin typeface="Arial" panose="020B0604020202020204" pitchFamily="34" charset="0"/>
                <a:cs typeface="Arial" panose="020B0604020202020204" pitchFamily="34" charset="0"/>
              </a:rPr>
              <a:t>2. </a:t>
            </a:r>
            <a:r>
              <a:rPr lang="en-US" b="1" dirty="0">
                <a:solidFill>
                  <a:srgbClr val="0089A4"/>
                </a:solidFill>
                <a:latin typeface="Arial" panose="020B0604020202020204" pitchFamily="34" charset="0"/>
                <a:cs typeface="Arial" panose="020B0604020202020204" pitchFamily="34" charset="0"/>
              </a:rPr>
              <a:t>Primary Key</a:t>
            </a:r>
            <a:r>
              <a:rPr lang="en-US" dirty="0">
                <a:solidFill>
                  <a:srgbClr val="0089A4"/>
                </a:solidFill>
                <a:latin typeface="Arial" panose="020B0604020202020204" pitchFamily="34" charset="0"/>
                <a:cs typeface="Arial" panose="020B0604020202020204" pitchFamily="34" charset="0"/>
              </a:rPr>
              <a:t>: is the columns you choose to maintain uniqueness in a table. Here in Employee table you can choose either EmployeeID or SSN columns, EmployeeID is preferable choice, as SSN is a secure value.</a:t>
            </a:r>
          </a:p>
          <a:p>
            <a:endParaRPr lang="en-US" dirty="0">
              <a:solidFill>
                <a:srgbClr val="0089A4"/>
              </a:solidFill>
              <a:latin typeface="Arial" panose="020B0604020202020204" pitchFamily="34" charset="0"/>
              <a:cs typeface="Arial" panose="020B0604020202020204" pitchFamily="34" charset="0"/>
            </a:endParaRPr>
          </a:p>
          <a:p>
            <a:r>
              <a:rPr lang="en-US" dirty="0">
                <a:solidFill>
                  <a:srgbClr val="0089A4"/>
                </a:solidFill>
                <a:latin typeface="Arial" panose="020B0604020202020204" pitchFamily="34" charset="0"/>
                <a:cs typeface="Arial" panose="020B0604020202020204" pitchFamily="34" charset="0"/>
              </a:rPr>
              <a:t>3. </a:t>
            </a:r>
            <a:r>
              <a:rPr lang="en-US" b="1" dirty="0">
                <a:solidFill>
                  <a:srgbClr val="0089A4"/>
                </a:solidFill>
                <a:latin typeface="Arial" panose="020B0604020202020204" pitchFamily="34" charset="0"/>
                <a:cs typeface="Arial" panose="020B0604020202020204" pitchFamily="34" charset="0"/>
              </a:rPr>
              <a:t>Alternate Key</a:t>
            </a:r>
            <a:r>
              <a:rPr lang="en-US" dirty="0">
                <a:solidFill>
                  <a:srgbClr val="0089A4"/>
                </a:solidFill>
                <a:latin typeface="Arial" panose="020B0604020202020204" pitchFamily="34" charset="0"/>
                <a:cs typeface="Arial" panose="020B0604020202020204" pitchFamily="34" charset="0"/>
              </a:rPr>
              <a:t>: Candidate column other the Primary column, like if EmployeeID is PK then SSN would be the Alternate key.</a:t>
            </a:r>
          </a:p>
          <a:p>
            <a:endParaRPr lang="en-US" dirty="0">
              <a:solidFill>
                <a:srgbClr val="0089A4"/>
              </a:solidFill>
              <a:latin typeface="Arial" panose="020B0604020202020204" pitchFamily="34" charset="0"/>
              <a:cs typeface="Arial" panose="020B0604020202020204" pitchFamily="34" charset="0"/>
            </a:endParaRPr>
          </a:p>
          <a:p>
            <a:r>
              <a:rPr lang="en-US" dirty="0">
                <a:solidFill>
                  <a:srgbClr val="0089A4"/>
                </a:solidFill>
                <a:latin typeface="Arial" panose="020B0604020202020204" pitchFamily="34" charset="0"/>
                <a:cs typeface="Arial" panose="020B0604020202020204" pitchFamily="34" charset="0"/>
              </a:rPr>
              <a:t>4. </a:t>
            </a:r>
            <a:r>
              <a:rPr lang="en-US" b="1" dirty="0">
                <a:solidFill>
                  <a:srgbClr val="0089A4"/>
                </a:solidFill>
                <a:latin typeface="Arial" panose="020B0604020202020204" pitchFamily="34" charset="0"/>
                <a:cs typeface="Arial" panose="020B0604020202020204" pitchFamily="34" charset="0"/>
              </a:rPr>
              <a:t>Super Key</a:t>
            </a:r>
            <a:r>
              <a:rPr lang="en-US" dirty="0">
                <a:solidFill>
                  <a:srgbClr val="0089A4"/>
                </a:solidFill>
                <a:latin typeface="Arial" panose="020B0604020202020204" pitchFamily="34" charset="0"/>
                <a:cs typeface="Arial" panose="020B0604020202020204" pitchFamily="34" charset="0"/>
              </a:rPr>
              <a:t>: If you add any other column/attribute to a Primary Key then it become a super key, like EmployeeID + FullName is a Super Key.</a:t>
            </a:r>
          </a:p>
          <a:p>
            <a:endParaRPr lang="en-US" dirty="0">
              <a:solidFill>
                <a:srgbClr val="0089A4"/>
              </a:solidFill>
              <a:latin typeface="Arial" panose="020B0604020202020204" pitchFamily="34" charset="0"/>
              <a:cs typeface="Arial" panose="020B0604020202020204" pitchFamily="34" charset="0"/>
            </a:endParaRPr>
          </a:p>
          <a:p>
            <a:r>
              <a:rPr lang="en-US" dirty="0">
                <a:solidFill>
                  <a:srgbClr val="0089A4"/>
                </a:solidFill>
                <a:latin typeface="Arial" panose="020B0604020202020204" pitchFamily="34" charset="0"/>
                <a:cs typeface="Arial" panose="020B0604020202020204" pitchFamily="34" charset="0"/>
              </a:rPr>
              <a:t>5. </a:t>
            </a:r>
            <a:r>
              <a:rPr lang="en-US" b="1" dirty="0">
                <a:solidFill>
                  <a:srgbClr val="0089A4"/>
                </a:solidFill>
                <a:latin typeface="Arial" panose="020B0604020202020204" pitchFamily="34" charset="0"/>
                <a:cs typeface="Arial" panose="020B0604020202020204" pitchFamily="34" charset="0"/>
              </a:rPr>
              <a:t>Composite Key</a:t>
            </a:r>
            <a:r>
              <a:rPr lang="en-US" dirty="0">
                <a:solidFill>
                  <a:srgbClr val="0089A4"/>
                </a:solidFill>
                <a:latin typeface="Arial" panose="020B0604020202020204" pitchFamily="34" charset="0"/>
                <a:cs typeface="Arial" panose="020B0604020202020204" pitchFamily="34" charset="0"/>
              </a:rPr>
              <a:t>: If a table do not have any single column that qualifies for a Candidate key, then you have to select 2 or more columns to make a row unique. Like if there is no EmployeeID or SSN columns, then you can make FullName + DateOfBirth as Composite primary Key. But still there can be a narrow chance of duplicate row.</a:t>
            </a:r>
          </a:p>
        </p:txBody>
      </p:sp>
      <p:sp>
        <p:nvSpPr>
          <p:cNvPr id="7" name="Rectangle 6"/>
          <p:cNvSpPr/>
          <p:nvPr/>
        </p:nvSpPr>
        <p:spPr>
          <a:xfrm>
            <a:off x="227348" y="134249"/>
            <a:ext cx="6440016" cy="430887"/>
          </a:xfrm>
          <a:prstGeom prst="rect">
            <a:avLst/>
          </a:prstGeom>
          <a:noFill/>
        </p:spPr>
        <p:txBody>
          <a:bodyPr wrap="square">
            <a:spAutoFit/>
          </a:bodyPr>
          <a:lstStyle/>
          <a:p>
            <a:r>
              <a:rPr lang="en-US" sz="2200" dirty="0">
                <a:solidFill>
                  <a:schemeClr val="accent4">
                    <a:lumMod val="50000"/>
                  </a:schemeClr>
                </a:solidFill>
                <a:latin typeface="Gentium Basic"/>
              </a:rPr>
              <a:t>Employee (EmployeeID, FullName, SSN, DateOfBirth)</a:t>
            </a:r>
          </a:p>
        </p:txBody>
      </p:sp>
    </p:spTree>
    <p:extLst>
      <p:ext uri="{BB962C8B-B14F-4D97-AF65-F5344CB8AC3E}">
        <p14:creationId xmlns:p14="http://schemas.microsoft.com/office/powerpoint/2010/main" val="1065837352"/>
      </p:ext>
    </p:extLst>
  </p:cSld>
  <p:clrMapOvr>
    <a:masterClrMapping/>
  </p:clrMapOvr>
  <p:transition/>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5" name="Rectangle 4"/>
          <p:cNvSpPr/>
          <p:nvPr/>
        </p:nvSpPr>
        <p:spPr>
          <a:xfrm>
            <a:off x="1676400" y="1425715"/>
            <a:ext cx="8763000" cy="1200329"/>
          </a:xfrm>
          <a:prstGeom prst="rect">
            <a:avLst/>
          </a:prstGeom>
          <a:solidFill>
            <a:schemeClr val="bg1"/>
          </a:solidFill>
        </p:spPr>
        <p:txBody>
          <a:bodyPr wrap="square">
            <a:spAutoFit/>
          </a:bodyPr>
          <a:lstStyle/>
          <a:p>
            <a:r>
              <a:rPr lang="en-US" dirty="0">
                <a:solidFill>
                  <a:srgbClr val="0077AA"/>
                </a:solidFill>
                <a:latin typeface="Liberation Mono"/>
              </a:rPr>
              <a:t>SHOW {INDEX | INDEXES | KEYS}</a:t>
            </a:r>
          </a:p>
          <a:p>
            <a:r>
              <a:rPr lang="en-US" dirty="0">
                <a:solidFill>
                  <a:srgbClr val="0077AA"/>
                </a:solidFill>
                <a:latin typeface="Liberation Mono"/>
              </a:rPr>
              <a:t>    {FROM | IN} tbl_name</a:t>
            </a:r>
          </a:p>
          <a:p>
            <a:r>
              <a:rPr lang="en-US" dirty="0">
                <a:solidFill>
                  <a:srgbClr val="0077AA"/>
                </a:solidFill>
                <a:latin typeface="Liberation Mono"/>
              </a:rPr>
              <a:t>    [{FROM | IN} db_name]</a:t>
            </a:r>
          </a:p>
          <a:p>
            <a:r>
              <a:rPr lang="en-US" dirty="0">
                <a:solidFill>
                  <a:srgbClr val="0077AA"/>
                </a:solidFill>
                <a:latin typeface="Liberation Mono"/>
              </a:rPr>
              <a:t>    [WHERE expr]</a:t>
            </a:r>
            <a:endParaRPr lang="en-IN" dirty="0">
              <a:solidFill>
                <a:srgbClr val="0077AA"/>
              </a:solidFill>
              <a:latin typeface="Liberation Mono"/>
            </a:endParaRPr>
          </a:p>
        </p:txBody>
      </p:sp>
      <p:sp>
        <p:nvSpPr>
          <p:cNvPr id="3" name="Rectangle 2"/>
          <p:cNvSpPr/>
          <p:nvPr/>
        </p:nvSpPr>
        <p:spPr>
          <a:xfrm>
            <a:off x="1676400" y="2860590"/>
            <a:ext cx="8839200" cy="785343"/>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ea typeface="Arial Unicode MS"/>
                <a:cs typeface="Arial" panose="020B0604020202020204" pitchFamily="34" charset="0"/>
              </a:rPr>
              <a:t> table_name, index_name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INFORMATION_SCHEMA.STATISTICS;</a:t>
            </a:r>
          </a:p>
        </p:txBody>
      </p:sp>
      <p:sp>
        <p:nvSpPr>
          <p:cNvPr id="6" name="Rectangle 5"/>
          <p:cNvSpPr/>
          <p:nvPr/>
        </p:nvSpPr>
        <p:spPr>
          <a:xfrm>
            <a:off x="1676400" y="38511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Tree>
    <p:extLst>
      <p:ext uri="{BB962C8B-B14F-4D97-AF65-F5344CB8AC3E}">
        <p14:creationId xmlns:p14="http://schemas.microsoft.com/office/powerpoint/2010/main" val="2678806817"/>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INDEX drops the index named index_name from the table tbl_name.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IN" dirty="0">
                <a:solidFill>
                  <a:srgbClr val="0077AA"/>
                </a:solidFill>
                <a:latin typeface="Liberation Mono"/>
              </a:rPr>
              <a:t>DROP INDEX index_name ON tbl_name</a:t>
            </a:r>
          </a:p>
        </p:txBody>
      </p:sp>
      <p:sp>
        <p:nvSpPr>
          <p:cNvPr id="6" name="Rectangle 5"/>
          <p:cNvSpPr/>
          <p:nvPr/>
        </p:nvSpPr>
        <p:spPr>
          <a:xfrm>
            <a:off x="1676400" y="1981201"/>
            <a:ext cx="8839200" cy="416011"/>
          </a:xfrm>
          <a:prstGeom prst="rect">
            <a:avLst/>
          </a:prstGeom>
        </p:spPr>
        <p:txBody>
          <a:bodyPr wrap="squar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a:t>
            </a:r>
            <a:r>
              <a:rPr lang="en-IN" sz="1600" dirty="0">
                <a:latin typeface="Arial" panose="020B0604020202020204" pitchFamily="34" charset="0"/>
                <a:ea typeface="Times New Roman" panose="02020603050405020304" pitchFamily="18" charset="0"/>
              </a:rPr>
              <a:t> EMPLOYEE</a:t>
            </a:r>
            <a:r>
              <a:rPr lang="en-IN" sz="1600" dirty="0">
                <a:latin typeface="Arial" panose="020B0604020202020204" pitchFamily="34" charset="0"/>
                <a:ea typeface="Arial Unicode MS"/>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419600"/>
            <a:ext cx="6063343" cy="1477328"/>
          </a:xfrm>
          <a:prstGeom prst="rect">
            <a:avLst/>
          </a:prstGeom>
        </p:spPr>
        <p:txBody>
          <a:bodyPr wrap="square">
            <a:spAutoFit/>
          </a:bodyPr>
          <a:lstStyle/>
          <a:p>
            <a:r>
              <a:rPr lang="en-IN" dirty="0">
                <a:solidFill>
                  <a:srgbClr val="E0D612"/>
                </a:solidFill>
                <a:latin typeface="Arial" panose="020B0604020202020204" pitchFamily="34" charset="0"/>
                <a:cs typeface="Arial" panose="020B0604020202020204" pitchFamily="34" charset="0"/>
              </a:rPr>
              <a:t>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 </a:t>
            </a:r>
            <a:r>
              <a:rPr lang="en-IN" dirty="0">
                <a:latin typeface="Arial" panose="020B0604020202020204" pitchFamily="34" charset="0"/>
                <a:cs typeface="Arial" panose="020B0604020202020204" pitchFamily="34" charset="0"/>
              </a:rPr>
              <a:t>DEPT </a:t>
            </a:r>
            <a:r>
              <a:rPr lang="en-IN" dirty="0">
                <a:solidFill>
                  <a:srgbClr val="C74C49"/>
                </a:solidFill>
                <a:latin typeface="Arial" panose="020B0604020202020204" pitchFamily="34" charset="0"/>
                <a:cs typeface="Arial" panose="020B0604020202020204" pitchFamily="34" charset="0"/>
              </a:rPr>
              <a:t>READ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E0D612"/>
                </a:solidFill>
                <a:latin typeface="Arial" panose="020B0604020202020204" pitchFamily="34" charset="0"/>
                <a:cs typeface="Arial" panose="020B0604020202020204" pitchFamily="34" charset="0"/>
              </a:rPr>
              <a:t>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 </a:t>
            </a:r>
            <a:r>
              <a:rPr lang="en-IN" dirty="0">
                <a:latin typeface="Arial" panose="020B0604020202020204" pitchFamily="34" charset="0"/>
                <a:cs typeface="Arial" panose="020B0604020202020204" pitchFamily="34" charset="0"/>
              </a:rPr>
              <a:t>DEPT </a:t>
            </a:r>
            <a:r>
              <a:rPr lang="en-IN" dirty="0">
                <a:solidFill>
                  <a:srgbClr val="C74C49"/>
                </a:solidFill>
                <a:latin typeface="Arial" panose="020B0604020202020204" pitchFamily="34" charset="0"/>
                <a:cs typeface="Arial" panose="020B0604020202020204" pitchFamily="34" charset="0"/>
              </a:rPr>
              <a:t>WRITE</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E0D612"/>
                </a:solidFill>
                <a:latin typeface="Arial" panose="020B0604020202020204" pitchFamily="34" charset="0"/>
                <a:cs typeface="Arial" panose="020B0604020202020204" pitchFamily="34" charset="0"/>
              </a:rPr>
              <a:t>UNLOCK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3140968"/>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335360" y="4337809"/>
            <a:ext cx="11521280" cy="1323439"/>
          </a:xfrm>
          <a:prstGeom prst="rect">
            <a:avLst/>
          </a:prstGeom>
        </p:spPr>
        <p:txBody>
          <a:bodyPr wrap="square">
            <a:spAutoFit/>
          </a:body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4" name="Rectangle 3"/>
          <p:cNvSpPr/>
          <p:nvPr/>
        </p:nvSpPr>
        <p:spPr>
          <a:xfrm>
            <a:off x="191344" y="195605"/>
            <a:ext cx="11809312" cy="2585323"/>
          </a:xfrm>
          <a:prstGeom prst="rect">
            <a:avLst/>
          </a:prstGeom>
        </p:spPr>
        <p:txBody>
          <a:bodyPr wrap="square">
            <a:spAutoFit/>
          </a:bodyPr>
          <a:lstStyle/>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mysqldump -uroot -p db1 &gt;&gt; d:\bk.sql</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mysqldump -u[username] -p[password] --all-databases &gt; D:\db_backup.sql</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mysqldump -P 3306 -h 192.168.100.26 -usaleel -psaleel db_name &gt; db_backup.sql</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mysqldump </a:t>
            </a:r>
            <a:r>
              <a:rPr lang="en-US" dirty="0">
                <a:solidFill>
                  <a:srgbClr val="2658E6"/>
                </a:solidFill>
                <a:latin typeface="Arial" panose="020B0604020202020204" pitchFamily="34" charset="0"/>
                <a:cs typeface="Arial" panose="020B0604020202020204" pitchFamily="34" charset="0"/>
              </a:rPr>
              <a:t>--column-statistics=0  </a:t>
            </a:r>
            <a:r>
              <a:rPr lang="en-US" dirty="0">
                <a:latin typeface="Arial" panose="020B0604020202020204" pitchFamily="34" charset="0"/>
                <a:cs typeface="Arial" panose="020B0604020202020204" pitchFamily="34" charset="0"/>
              </a:rPr>
              <a:t>-P 3306 -h 192.168.100.26 -usaleel -psaleel db_name &gt; db_backup.sql</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mysql -P 3306 –h192.168.100.74  -uroot -proot &lt; D:\ backup_fileName.sql saleel</a:t>
            </a:r>
          </a:p>
        </p:txBody>
      </p:sp>
    </p:spTree>
    <p:extLst>
      <p:ext uri="{BB962C8B-B14F-4D97-AF65-F5344CB8AC3E}">
        <p14:creationId xmlns:p14="http://schemas.microsoft.com/office/powerpoint/2010/main" val="1566008335"/>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Tree>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2585323"/>
          </a:xfrm>
          <a:prstGeom prst="rect">
            <a:avLst/>
          </a:prstGeom>
        </p:spPr>
        <p:txBody>
          <a:bodyPr wrap="square">
            <a:spAutoFit/>
          </a:bodyPr>
          <a:lstStyle/>
          <a:p>
            <a:r>
              <a:rPr lang="en-US" dirty="0">
                <a:latin typeface="Arial" panose="020B0604020202020204" pitchFamily="34" charset="0"/>
                <a:cs typeface="Arial" panose="020B0604020202020204" pitchFamily="34" charset="0"/>
              </a:rPr>
              <a:t>INFORMATION_SCHEMA provides access to database metadata, information about the MySQL server such as the name of a database or table, the data type of a column, or access privileges.</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INFORMATION_SCHEMA is a database within each MySQL instance, the place that stores information about all the other databases that the MySQL server maintains. The INFORMATION_SCHEMA database contains several read-only tables,  you can only read the contents of tables, not perform INSERT, UPDATE, or DELETE operations on them, and you cannot set triggers on them.</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2487683"/>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91138925"/>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542271"/>
            <a:ext cx="9949705" cy="2246769"/>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20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p:txBody>
      </p:sp>
      <p:sp>
        <p:nvSpPr>
          <p:cNvPr id="2" name="Rectangle 1"/>
          <p:cNvSpPr/>
          <p:nvPr/>
        </p:nvSpPr>
        <p:spPr>
          <a:xfrm>
            <a:off x="335360" y="4422011"/>
            <a:ext cx="11618118"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a:t>
            </a:r>
            <a:r>
              <a:rPr lang="en-IN" dirty="0" err="1">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MyProcedure</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a:t>
            </a:r>
            <a:r>
              <a:rPr lang="en-IN" dirty="0" err="1">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MyProcedure</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'Infoway Technologies, Pune';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7981995" y="3359095"/>
            <a:ext cx="3940629" cy="923330"/>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Tree>
    <p:extLst>
      <p:ext uri="{BB962C8B-B14F-4D97-AF65-F5344CB8AC3E}">
        <p14:creationId xmlns:p14="http://schemas.microsoft.com/office/powerpoint/2010/main" val="3663519791"/>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2" name="Rectangle 1"/>
          <p:cNvSpPr/>
          <p:nvPr/>
        </p:nvSpPr>
        <p:spPr>
          <a:xfrm>
            <a:off x="335360" y="928671"/>
            <a:ext cx="11305256" cy="2400657"/>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p:txBody>
      </p:sp>
      <p:sp>
        <p:nvSpPr>
          <p:cNvPr id="3" name="Rectangle 2"/>
          <p:cNvSpPr/>
          <p:nvPr/>
        </p:nvSpPr>
        <p:spPr>
          <a:xfrm>
            <a:off x="335360" y="4149080"/>
            <a:ext cx="11305256"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Tree>
    <p:extLst>
      <p:ext uri="{BB962C8B-B14F-4D97-AF65-F5344CB8AC3E}">
        <p14:creationId xmlns:p14="http://schemas.microsoft.com/office/powerpoint/2010/main" val="3333021521"/>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1015663"/>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2" name="Group 11"/>
          <p:cNvGrpSpPr/>
          <p:nvPr/>
        </p:nvGrpSpPr>
        <p:grpSpPr>
          <a:xfrm>
            <a:off x="1600200" y="1066798"/>
            <a:ext cx="8991600" cy="5355312"/>
            <a:chOff x="76200" y="762000"/>
            <a:chExt cx="8991600" cy="5355312"/>
          </a:xfrm>
        </p:grpSpPr>
        <p:sp>
          <p:nvSpPr>
            <p:cNvPr id="2" name="Rectangle 1"/>
            <p:cNvSpPr/>
            <p:nvPr/>
          </p:nvSpPr>
          <p:spPr>
            <a:xfrm>
              <a:off x="76200" y="762000"/>
              <a:ext cx="8991600" cy="535531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F1() returns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call p1(x);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into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584775"/>
            </a:xfrm>
            <a:prstGeom prst="rect">
              <a:avLst/>
            </a:prstGeom>
          </p:spPr>
          <p:txBody>
            <a:bodyPr wrap="square">
              <a:spAutoFit/>
            </a:bodyPr>
            <a:lstStyle/>
            <a:p>
              <a:r>
                <a:rPr lang="en-IN" sz="1600" dirty="0">
                  <a:solidFill>
                    <a:srgbClr val="FF0000"/>
                  </a:solidFill>
                </a:rPr>
                <a:t> // ERROR 1415 (0A000): Not allowed to </a:t>
              </a:r>
            </a:p>
            <a:p>
              <a:r>
                <a:rPr lang="en-IN" sz="1600" dirty="0">
                  <a:solidFill>
                    <a:srgbClr val="FF0000"/>
                  </a:solidFill>
                </a:rPr>
                <a:t>    return a result set from a function</a:t>
              </a:r>
            </a:p>
          </p:txBody>
        </p:sp>
        <p:grpSp>
          <p:nvGrpSpPr>
            <p:cNvPr id="9" name="Group 8"/>
            <p:cNvGrpSpPr/>
            <p:nvPr/>
          </p:nvGrpSpPr>
          <p:grpSpPr>
            <a:xfrm>
              <a:off x="1981201" y="5467350"/>
              <a:ext cx="2172295" cy="560804"/>
              <a:chOff x="1981200" y="5467350"/>
              <a:chExt cx="2233984" cy="560804"/>
            </a:xfrm>
          </p:grpSpPr>
          <p:grpSp>
            <p:nvGrpSpPr>
              <p:cNvPr id="6" name="Group 5"/>
              <p:cNvGrpSpPr/>
              <p:nvPr/>
            </p:nvGrpSpPr>
            <p:grpSpPr>
              <a:xfrm>
                <a:off x="1981200" y="5467350"/>
                <a:ext cx="876300" cy="381000"/>
                <a:chOff x="1981200" y="5323116"/>
                <a:chExt cx="876300" cy="381000"/>
              </a:xfrm>
            </p:grpSpPr>
            <p:cxnSp>
              <p:nvCxnSpPr>
                <p:cNvPr id="13" name="Straight Connector 12"/>
                <p:cNvCxnSpPr/>
                <p:nvPr/>
              </p:nvCxnSpPr>
              <p:spPr>
                <a:xfrm>
                  <a:off x="1981200" y="5323116"/>
                  <a:ext cx="0" cy="38100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441141" cy="338554"/>
              </a:xfrm>
              <a:prstGeom prst="rect">
                <a:avLst/>
              </a:prstGeom>
              <a:noFill/>
            </p:spPr>
            <p:txBody>
              <a:bodyPr wrap="none" rtlCol="0">
                <a:spAutoFit/>
              </a:bodyPr>
              <a:lstStyle/>
              <a:p>
                <a:r>
                  <a:rPr lang="en-IN" sz="1600" dirty="0">
                    <a:solidFill>
                      <a:srgbClr val="00B050"/>
                    </a:solidFill>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584775"/>
            </a:xfrm>
            <a:prstGeom prst="rect">
              <a:avLst/>
            </a:prstGeom>
          </p:spPr>
          <p:txBody>
            <a:bodyPr wrap="square">
              <a:spAutoFit/>
            </a:bodyPr>
            <a:lstStyle/>
            <a:p>
              <a:r>
                <a:rPr lang="en-IN" sz="1600" dirty="0">
                  <a:solidFill>
                    <a:srgbClr val="FF0000"/>
                  </a:solidFill>
                </a:rPr>
                <a:t> // ERROR 1415 (0A000): Not allowed to </a:t>
              </a:r>
            </a:p>
            <a:p>
              <a:r>
                <a:rPr lang="en-IN" sz="1600" dirty="0">
                  <a:solidFill>
                    <a:srgbClr val="FF0000"/>
                  </a:solidFill>
                </a:rPr>
                <a:t>    return a result set from a function</a:t>
              </a:r>
            </a:p>
          </p:txBody>
        </p:sp>
        <p:cxnSp>
          <p:nvCxnSpPr>
            <p:cNvPr id="15" name="Straight Arrow Connector 14"/>
            <p:cNvCxnSpPr/>
            <p:nvPr/>
          </p:nvCxnSpPr>
          <p:spPr>
            <a:xfrm>
              <a:off x="2774495" y="2342288"/>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4860134"/>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a:t>
            </a:r>
            <a:r>
              <a:rPr lang="en-US" sz="3200" i="1">
                <a:solidFill>
                  <a:srgbClr val="FF9900"/>
                </a:solidFill>
                <a:latin typeface="Arial" pitchFamily="34" charset="0"/>
                <a:cs typeface="Arial" pitchFamily="34" charset="0"/>
              </a:rPr>
              <a:t>- Binary</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348880"/>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Compound-Statement</a:t>
            </a:r>
          </a:p>
        </p:txBody>
      </p:sp>
      <p:sp>
        <p:nvSpPr>
          <p:cNvPr id="3" name="Rectangle 2"/>
          <p:cNvSpPr/>
          <p:nvPr/>
        </p:nvSpPr>
        <p:spPr>
          <a:xfrm>
            <a:off x="551384" y="3284984"/>
            <a:ext cx="11089232" cy="707886"/>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A compound statement is a block that can contain other blocks; declarations for variables, condition handlers, and cursors; and flow control constructs such as loops and conditional tests.</a:t>
            </a:r>
          </a:p>
        </p:txBody>
      </p:sp>
    </p:spTree>
    <p:extLst>
      <p:ext uri="{BB962C8B-B14F-4D97-AF65-F5344CB8AC3E}">
        <p14:creationId xmlns:p14="http://schemas.microsoft.com/office/powerpoint/2010/main" val="2198085191"/>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 . . . .</a:t>
            </a:r>
          </a:p>
          <a:p>
            <a:r>
              <a:rPr lang="en-IN" sz="2000" dirty="0">
                <a:solidFill>
                  <a:srgbClr val="0077AA"/>
                </a:solidFill>
                <a:latin typeface="Liberation Mono"/>
              </a:rPr>
              <a:t>     . . . . .</a:t>
            </a:r>
          </a:p>
          <a:p>
            <a:r>
              <a:rPr lang="en-IN" sz="2000" dirty="0">
                <a:solidFill>
                  <a:srgbClr val="0077AA"/>
                </a:solidFill>
                <a:latin typeface="Liberation Mono"/>
              </a:rPr>
              <a:t>     . . .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Tree>
    <p:extLst>
      <p:ext uri="{BB962C8B-B14F-4D97-AF65-F5344CB8AC3E}">
        <p14:creationId xmlns:p14="http://schemas.microsoft.com/office/powerpoint/2010/main" val="3692780797"/>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42088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4" name="Rectangle 3"/>
          <p:cNvSpPr/>
          <p:nvPr/>
        </p:nvSpPr>
        <p:spPr>
          <a:xfrm>
            <a:off x="335360" y="3284984"/>
            <a:ext cx="11449272" cy="2046714"/>
          </a:xfrm>
          <a:prstGeom prst="rect">
            <a:avLst/>
          </a:prstGeom>
        </p:spPr>
        <p:txBody>
          <a:bodyPr wrap="square">
            <a:spAutoFit/>
          </a:bodyPr>
          <a:lstStyle/>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algn="just"/>
            <a:endParaRPr lang="en-IN" sz="700" dirty="0">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algn="just"/>
            <a:endParaRPr lang="en-IN" sz="700" dirty="0">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latin typeface="Palatino Linotype" panose="02040502050505030304" pitchFamily="18" charset="0"/>
                <a:cs typeface="Segoe UI Light" panose="020B0502040204020203" pitchFamily="34" charset="0"/>
              </a:rPr>
              <a:t>DEFAULT</a:t>
            </a:r>
            <a:r>
              <a:rPr lang="en-IN" dirty="0">
                <a:latin typeface="Palatino Linotype" panose="02040502050505030304" pitchFamily="18" charset="0"/>
                <a:cs typeface="Segoe UI Light" panose="020B0502040204020203" pitchFamily="34" charset="0"/>
              </a:rPr>
              <a:t> keyword.</a:t>
            </a:r>
          </a:p>
        </p:txBody>
      </p:sp>
      <p:graphicFrame>
        <p:nvGraphicFramePr>
          <p:cNvPr id="3" name="Table 2"/>
          <p:cNvGraphicFramePr>
            <a:graphicFrameLocks noGrp="1"/>
          </p:cNvGraphicFramePr>
          <p:nvPr>
            <p:extLst>
              <p:ext uri="{D42A27DB-BD31-4B8C-83A1-F6EECF244321}">
                <p14:modId xmlns:p14="http://schemas.microsoft.com/office/powerpoint/2010/main" val="1524481379"/>
              </p:ext>
            </p:extLst>
          </p:nvPr>
        </p:nvGraphicFramePr>
        <p:xfrm>
          <a:off x="335360" y="554008"/>
          <a:ext cx="10180240" cy="426720"/>
        </p:xfrm>
        <a:graphic>
          <a:graphicData uri="http://schemas.openxmlformats.org/drawingml/2006/table">
            <a:tbl>
              <a:tblPr/>
              <a:tblGrid>
                <a:gridCol w="1018024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r>
                        <a:rPr lang="en-IN" sz="2200" dirty="0">
                          <a:solidFill>
                            <a:srgbClr val="82ADC9"/>
                          </a:solidFill>
                          <a:effectLst/>
                          <a:latin typeface="inherit"/>
                        </a:rPr>
                        <a:t> </a:t>
                      </a:r>
                      <a:r>
                        <a:rPr lang="en-IN" sz="2200" dirty="0">
                          <a:solidFill>
                            <a:srgbClr val="FECF84"/>
                          </a:solidFill>
                          <a:effectLst/>
                          <a:latin typeface="inherit"/>
                        </a:rPr>
                        <a:t>DEFAULT</a:t>
                      </a:r>
                      <a:r>
                        <a:rPr lang="en-IN" sz="2200" dirty="0">
                          <a:solidFill>
                            <a:srgbClr val="82ADC9"/>
                          </a:solidFill>
                          <a:effectLst/>
                          <a:latin typeface="inherit"/>
                        </a:rPr>
                        <a:t> </a:t>
                      </a:r>
                      <a:r>
                        <a:rPr lang="en-IN" sz="2200" dirty="0">
                          <a:solidFill>
                            <a:srgbClr val="FFFFFF"/>
                          </a:solidFill>
                          <a:effectLst/>
                          <a:latin typeface="inherit"/>
                        </a:rPr>
                        <a:t>default_value;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335360" y="141160"/>
            <a:ext cx="3223319" cy="369332"/>
          </a:xfrm>
          <a:prstGeom prst="rect">
            <a:avLst/>
          </a:prstGeom>
        </p:spPr>
        <p:txBody>
          <a:bodyPr wrap="square">
            <a:spAutoFit/>
          </a:bodyPr>
          <a:lstStyle/>
          <a:p>
            <a:r>
              <a:rPr lang="en-IN" dirty="0">
                <a:solidFill>
                  <a:srgbClr val="000000"/>
                </a:solidFill>
                <a:latin typeface="Open Sans"/>
              </a:rPr>
              <a:t>Declaring variables</a:t>
            </a:r>
          </a:p>
        </p:txBody>
      </p:sp>
      <p:sp>
        <p:nvSpPr>
          <p:cNvPr id="7" name="Rectangle 6"/>
          <p:cNvSpPr/>
          <p:nvPr/>
        </p:nvSpPr>
        <p:spPr>
          <a:xfrm>
            <a:off x="297260" y="1167135"/>
            <a:ext cx="3271841" cy="369332"/>
          </a:xfrm>
          <a:prstGeom prst="rect">
            <a:avLst/>
          </a:prstGeom>
        </p:spPr>
        <p:txBody>
          <a:bodyPr wrap="square">
            <a:spAutoFit/>
          </a:bodyPr>
          <a:lstStyle/>
          <a:p>
            <a:r>
              <a:rPr lang="en-IN"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2448356147"/>
              </p:ext>
            </p:extLst>
          </p:nvPr>
        </p:nvGraphicFramePr>
        <p:xfrm>
          <a:off x="335360" y="1564784"/>
          <a:ext cx="10180240" cy="640080"/>
        </p:xfrm>
        <a:graphic>
          <a:graphicData uri="http://schemas.openxmlformats.org/drawingml/2006/table">
            <a:tbl>
              <a:tblPr/>
              <a:tblGrid>
                <a:gridCol w="324329">
                  <a:extLst>
                    <a:ext uri="{9D8B030D-6E8A-4147-A177-3AD203B41FA5}">
                      <a16:colId xmlns:a16="http://schemas.microsoft.com/office/drawing/2014/main" val="20000"/>
                    </a:ext>
                  </a:extLst>
                </a:gridCol>
                <a:gridCol w="9855911">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82ADC9"/>
                          </a:solidFill>
                          <a:effectLst/>
                          <a:latin typeface="inherit"/>
                        </a:rPr>
                        <a:t> </a:t>
                      </a:r>
                      <a:r>
                        <a:rPr lang="en-IN" dirty="0">
                          <a:solidFill>
                            <a:srgbClr val="FECF84"/>
                          </a:solidFill>
                          <a:effectLst/>
                          <a:latin typeface="inherit"/>
                        </a:rPr>
                        <a:t>DEFAULT</a:t>
                      </a:r>
                      <a:r>
                        <a:rPr lang="en-IN" dirty="0">
                          <a:solidFill>
                            <a:srgbClr val="82ADC9"/>
                          </a:solidFill>
                          <a:effectLst/>
                          <a:latin typeface="inherit"/>
                        </a:rPr>
                        <a:t> </a:t>
                      </a:r>
                      <a:r>
                        <a:rPr lang="en-IN" dirty="0">
                          <a:solidFill>
                            <a:srgbClr val="FFFFFF"/>
                          </a:solidFill>
                          <a:effectLst/>
                          <a:latin typeface="inherit"/>
                        </a:rPr>
                        <a:t>0;</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6" name="Rectangle 5"/>
          <p:cNvSpPr/>
          <p:nvPr/>
        </p:nvSpPr>
        <p:spPr>
          <a:xfrm>
            <a:off x="297260" y="5589240"/>
            <a:ext cx="11487372" cy="707886"/>
          </a:xfrm>
          <a:prstGeom prst="rect">
            <a:avLst/>
          </a:prstGeom>
          <a:noFill/>
        </p:spPr>
        <p:txBody>
          <a:bodyPr wrap="square">
            <a:spAutoFit/>
          </a:bodyPr>
          <a:lstStyle/>
          <a:p>
            <a:r>
              <a:rPr lang="en-IN" sz="2000" dirty="0">
                <a:solidFill>
                  <a:srgbClr val="00B0F0"/>
                </a:solidFill>
              </a:rPr>
              <a:t>DECLARE is permitted only inside a BEGIN ... END compound statement and must be at its start, before any other statements.</a:t>
            </a:r>
          </a:p>
        </p:txBody>
      </p:sp>
    </p:spTree>
    <p:extLst>
      <p:ext uri="{BB962C8B-B14F-4D97-AF65-F5344CB8AC3E}">
        <p14:creationId xmlns:p14="http://schemas.microsoft.com/office/powerpoint/2010/main" val="346512444"/>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r>
              <a:rPr lang="en-IN" dirty="0">
                <a:solidFill>
                  <a:srgbClr val="0077AA"/>
                </a:solidFill>
                <a:latin typeface="Arial" panose="020B0604020202020204" pitchFamily="34" charset="0"/>
                <a:cs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PROCEDURE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IF EXISTS </a:t>
            </a:r>
            <a:r>
              <a:rPr lang="en-IN" dirty="0">
                <a:latin typeface="Arial" panose="020B0604020202020204" pitchFamily="34" charset="0"/>
                <a:cs typeface="Arial" panose="020B0604020202020204" pitchFamily="34" charset="0"/>
              </a:rPr>
              <a:t>myprocedure;</a:t>
            </a:r>
          </a:p>
          <a:p>
            <a:r>
              <a:rPr lang="en-IN" dirty="0">
                <a:latin typeface="Arial" panose="020B0604020202020204" pitchFamily="34" charset="0"/>
                <a:cs typeface="Arial" panose="020B0604020202020204" pitchFamily="34" charset="0"/>
              </a:rPr>
              <a:t>delimiter $$</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PROCEDURE</a:t>
            </a:r>
            <a:r>
              <a:rPr lang="en-IN" dirty="0">
                <a:latin typeface="Arial" panose="020B0604020202020204" pitchFamily="34" charset="0"/>
                <a:cs typeface="Arial" panose="020B0604020202020204" pitchFamily="34" charset="0"/>
              </a:rPr>
              <a:t> myprocedure()</a:t>
            </a:r>
          </a:p>
          <a:p>
            <a:r>
              <a:rPr lang="en-IN" dirty="0">
                <a:solidFill>
                  <a:srgbClr val="0077AA"/>
                </a:solidFill>
                <a:latin typeface="Arial" panose="020B0604020202020204" pitchFamily="34" charset="0"/>
                <a:cs typeface="Arial" panose="020B0604020202020204" pitchFamily="34" charset="0"/>
              </a:rPr>
              <a:t>begin</a:t>
            </a:r>
          </a:p>
          <a:p>
            <a:r>
              <a:rPr lang="en-IN" dirty="0">
                <a:latin typeface="Arial" panose="020B0604020202020204" pitchFamily="34" charset="0"/>
                <a:cs typeface="Arial" panose="020B0604020202020204" pitchFamily="34" charset="0"/>
              </a:rPr>
              <a:t>   declare x 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12</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default 'Infoway';            </a:t>
            </a:r>
          </a:p>
          <a:p>
            <a:r>
              <a:rPr lang="en-IN" dirty="0">
                <a:latin typeface="Arial" panose="020B0604020202020204" pitchFamily="34" charset="0"/>
                <a:cs typeface="Arial" panose="020B0604020202020204" pitchFamily="34" charset="0"/>
              </a:rPr>
              <a:t>   SELECT x;</a:t>
            </a:r>
          </a:p>
          <a:p>
            <a:r>
              <a:rPr lang="en-IN" dirty="0">
                <a:solidFill>
                  <a:srgbClr val="0077AA"/>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240016" y="4069308"/>
            <a:ext cx="5612680" cy="2308324"/>
          </a:xfrm>
          <a:prstGeom prst="rect">
            <a:avLst/>
          </a:prstGeom>
          <a:noFill/>
        </p:spPr>
        <p:txBody>
          <a:bodyPr wrap="square">
            <a:spAutoFit/>
          </a:bodyPr>
          <a:lstStyle/>
          <a:p>
            <a:r>
              <a:rPr lang="en-IN" dirty="0">
                <a:solidFill>
                  <a:srgbClr val="0077AA"/>
                </a:solidFill>
                <a:latin typeface="Arial" panose="020B0604020202020204" pitchFamily="34" charset="0"/>
                <a:cs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PROCEDURE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IF EXISTS </a:t>
            </a:r>
            <a:r>
              <a:rPr lang="en-IN" dirty="0">
                <a:latin typeface="Arial" panose="020B0604020202020204" pitchFamily="34" charset="0"/>
                <a:cs typeface="Arial" panose="020B0604020202020204" pitchFamily="34" charset="0"/>
              </a:rPr>
              <a:t>myprocedure;</a:t>
            </a:r>
          </a:p>
          <a:p>
            <a:r>
              <a:rPr lang="en-IN" dirty="0">
                <a:latin typeface="Arial" panose="020B0604020202020204" pitchFamily="34" charset="0"/>
                <a:cs typeface="Arial" panose="020B0604020202020204" pitchFamily="34" charset="0"/>
              </a:rPr>
              <a:t>delimiter $$</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PROCEDURE</a:t>
            </a:r>
            <a:r>
              <a:rPr lang="en-IN" dirty="0">
                <a:latin typeface="Arial" panose="020B0604020202020204" pitchFamily="34" charset="0"/>
                <a:cs typeface="Arial" panose="020B0604020202020204" pitchFamily="34" charset="0"/>
              </a:rPr>
              <a:t> myprocedure()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begin</a:t>
            </a:r>
          </a:p>
          <a:p>
            <a:r>
              <a:rPr lang="en-IN" dirty="0">
                <a:latin typeface="Arial" panose="020B0604020202020204" pitchFamily="34" charset="0"/>
                <a:cs typeface="Arial" panose="020B0604020202020204" pitchFamily="34" charset="0"/>
              </a:rPr>
              <a:t>     set @x = 'Infoway';</a:t>
            </a:r>
          </a:p>
          <a:p>
            <a:r>
              <a:rPr lang="en-IN" dirty="0">
                <a:latin typeface="Arial" panose="020B0604020202020204" pitchFamily="34" charset="0"/>
                <a:cs typeface="Arial" panose="020B0604020202020204" pitchFamily="34" charset="0"/>
              </a:rPr>
              <a:t>     SELECT @x;</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369332"/>
          </a:xfrm>
          <a:prstGeom prst="rect">
            <a:avLst/>
          </a:prstGeom>
          <a:solidFill>
            <a:schemeClr val="bg1"/>
          </a:solidFill>
        </p:spPr>
        <p:txBody>
          <a:bodyPr wrap="square">
            <a:spAutoFit/>
          </a:bodyPr>
          <a:lstStyle/>
          <a:p>
            <a:r>
              <a:rPr lang="en-IN" dirty="0">
                <a:solidFill>
                  <a:srgbClr val="0077AA"/>
                </a:solidFill>
                <a:latin typeface="Liberation Mono"/>
              </a:rPr>
              <a:t>DECLARE var_name [, var_name]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r>
              <a:rPr lang="en-IN" dirty="0">
                <a:solidFill>
                  <a:srgbClr val="0077AA"/>
                </a:solidFill>
                <a:latin typeface="Arial" panose="020B0604020202020204" pitchFamily="34" charset="0"/>
                <a:cs typeface="Arial" panose="020B0604020202020204" pitchFamily="34" charset="0"/>
              </a:rPr>
              <a:t>DROP</a:t>
            </a:r>
            <a:r>
              <a:rPr lang="en-IN" dirty="0">
                <a:latin typeface="Arial" panose="020B0604020202020204" pitchFamily="34" charset="0"/>
                <a:ea typeface="Segoe UI Symbol" panose="020B0502040204020203"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PROCEDURE</a:t>
            </a:r>
            <a:r>
              <a:rPr lang="en-IN" dirty="0">
                <a:latin typeface="Arial" panose="020B0604020202020204" pitchFamily="34" charset="0"/>
                <a:ea typeface="Segoe UI Symbol" panose="020B0502040204020203"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IF EXISTS </a:t>
            </a:r>
            <a:r>
              <a:rPr lang="en-IN" dirty="0">
                <a:latin typeface="Arial" panose="020B0604020202020204" pitchFamily="34" charset="0"/>
                <a:ea typeface="Segoe UI Symbol" panose="020B0502040204020203" pitchFamily="34" charset="0"/>
                <a:cs typeface="Arial" panose="020B0604020202020204" pitchFamily="34" charset="0"/>
              </a:rPr>
              <a:t>procedurename;</a:t>
            </a:r>
          </a:p>
          <a:p>
            <a:r>
              <a:rPr lang="en-IN" dirty="0">
                <a:latin typeface="Arial" panose="020B0604020202020204" pitchFamily="34" charset="0"/>
                <a:ea typeface="Segoe UI Symbol" panose="020B0502040204020203" pitchFamily="34" charset="0"/>
                <a:cs typeface="Arial" panose="020B0604020202020204" pitchFamily="34" charset="0"/>
              </a:rPr>
              <a:t>delimiter </a:t>
            </a:r>
            <a:r>
              <a:rPr lang="en-IN" dirty="0">
                <a:latin typeface="Arial" panose="020B0604020202020204" pitchFamily="34" charset="0"/>
                <a:cs typeface="Arial" panose="020B0604020202020204" pitchFamily="34" charset="0"/>
              </a:rPr>
              <a:t>$$</a:t>
            </a:r>
            <a:endParaRPr lang="en-IN" dirty="0">
              <a:latin typeface="Arial" panose="020B0604020202020204" pitchFamily="34" charset="0"/>
              <a:ea typeface="Segoe UI Symbol" panose="020B0502040204020203"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ea typeface="Segoe UI Symbol" panose="020B0502040204020203"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PROCEDURE</a:t>
            </a:r>
            <a:r>
              <a:rPr lang="en-IN" dirty="0">
                <a:latin typeface="Arial" panose="020B0604020202020204" pitchFamily="34" charset="0"/>
                <a:ea typeface="Segoe UI Symbol" panose="020B0502040204020203" pitchFamily="34" charset="0"/>
                <a:cs typeface="Arial" panose="020B0604020202020204" pitchFamily="34" charset="0"/>
              </a:rPr>
              <a:t> procedurename()</a:t>
            </a:r>
          </a:p>
          <a:p>
            <a:r>
              <a:rPr lang="en-IN" dirty="0">
                <a:solidFill>
                  <a:srgbClr val="0077AA"/>
                </a:solidFill>
                <a:latin typeface="Arial" panose="020B0604020202020204" pitchFamily="34" charset="0"/>
                <a:cs typeface="Arial" panose="020B0604020202020204" pitchFamily="34" charset="0"/>
              </a:rPr>
              <a:t>begin</a:t>
            </a:r>
          </a:p>
          <a:p>
            <a:r>
              <a:rPr lang="en-IN" dirty="0">
                <a:latin typeface="Arial" panose="020B0604020202020204" pitchFamily="34" charset="0"/>
                <a:ea typeface="Segoe UI Symbol" panose="020B0502040204020203" pitchFamily="34" charset="0"/>
                <a:cs typeface="Arial" panose="020B0604020202020204" pitchFamily="34" charset="0"/>
              </a:rPr>
              <a:t>    declare x varchar(20);</a:t>
            </a:r>
          </a:p>
          <a:p>
            <a:r>
              <a:rPr lang="en-IN" dirty="0">
                <a:latin typeface="Arial" panose="020B0604020202020204" pitchFamily="34" charset="0"/>
                <a:ea typeface="Segoe UI Symbol" panose="020B0502040204020203" pitchFamily="34" charset="0"/>
                <a:cs typeface="Arial" panose="020B0604020202020204" pitchFamily="34" charset="0"/>
              </a:rPr>
              <a:t>    set x = 'Hello World;</a:t>
            </a:r>
          </a:p>
          <a:p>
            <a:r>
              <a:rPr lang="en-IN" dirty="0">
                <a:latin typeface="Arial" panose="020B0604020202020204" pitchFamily="34" charset="0"/>
                <a:ea typeface="Segoe UI Symbol" panose="020B0502040204020203" pitchFamily="34" charset="0"/>
                <a:cs typeface="Arial" panose="020B0604020202020204" pitchFamily="34" charset="0"/>
              </a:rPr>
              <a:t>    SELECT x;</a:t>
            </a:r>
          </a:p>
          <a:p>
            <a:r>
              <a:rPr lang="en-IN" dirty="0">
                <a:solidFill>
                  <a:srgbClr val="0077AA"/>
                </a:solidFill>
                <a:latin typeface="Arial" panose="020B0604020202020204" pitchFamily="34" charset="0"/>
                <a:cs typeface="Arial" panose="020B0604020202020204" pitchFamily="34" charset="0"/>
              </a:rPr>
              <a:t>end </a:t>
            </a:r>
            <a:r>
              <a:rPr lang="en-IN" dirty="0">
                <a:latin typeface="Arial" panose="020B0604020202020204" pitchFamily="34" charset="0"/>
                <a:cs typeface="Arial" panose="020B0604020202020204" pitchFamily="34" charset="0"/>
              </a:rPr>
              <a:t>$$</a:t>
            </a:r>
            <a:endParaRPr lang="en-IN" dirty="0">
              <a:latin typeface="Arial" panose="020B0604020202020204" pitchFamily="34" charset="0"/>
              <a:ea typeface="Segoe UI Symbol" panose="020B0502040204020203" pitchFamily="34" charset="0"/>
              <a:cs typeface="Arial" panose="020B0604020202020204" pitchFamily="34" charset="0"/>
            </a:endParaRPr>
          </a:p>
          <a:p>
            <a:r>
              <a:rPr lang="en-IN" dirty="0">
                <a:latin typeface="Arial" panose="020B0604020202020204" pitchFamily="34" charset="0"/>
                <a:ea typeface="Segoe UI Symbol" panose="020B0502040204020203" pitchFamily="34" charset="0"/>
                <a:cs typeface="Arial" panose="020B0604020202020204"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5355312"/>
          </a:xfrm>
          <a:prstGeom prst="rect">
            <a:avLst/>
          </a:prstGeom>
          <a:noFill/>
        </p:spPr>
        <p:txBody>
          <a:bodyPr wrap="square">
            <a:spAutoFit/>
          </a:bodyPr>
          <a:lstStyle/>
          <a:p>
            <a:r>
              <a:rPr lang="en-IN" dirty="0">
                <a:solidFill>
                  <a:srgbClr val="0077AA"/>
                </a:solidFill>
                <a:latin typeface="Arial" panose="020B0604020202020204" pitchFamily="34" charset="0"/>
                <a:cs typeface="Arial" panose="020B0604020202020204" pitchFamily="34" charset="0"/>
              </a:rPr>
              <a:t>DROP PROCEDURE IF EXISTS </a:t>
            </a:r>
            <a:r>
              <a:rPr lang="en-IN" dirty="0">
                <a:latin typeface="Arial" panose="020B0604020202020204" pitchFamily="34" charset="0"/>
                <a:ea typeface="Segoe UI Symbol" panose="020B0502040204020203" pitchFamily="34" charset="0"/>
                <a:cs typeface="Arial" panose="020B0604020202020204" pitchFamily="34" charset="0"/>
              </a:rPr>
              <a:t>pl1;</a:t>
            </a:r>
          </a:p>
          <a:p>
            <a:r>
              <a:rPr lang="en-IN" dirty="0">
                <a:latin typeface="Arial" panose="020B0604020202020204" pitchFamily="34" charset="0"/>
                <a:ea typeface="Segoe UI Symbol" panose="020B0502040204020203" pitchFamily="34" charset="0"/>
                <a:cs typeface="Arial" panose="020B0604020202020204" pitchFamily="34" charset="0"/>
              </a:rPr>
              <a:t>delimiter $$</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ea typeface="Segoe UI Symbol" panose="020B0502040204020203"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PROCEDURE</a:t>
            </a:r>
            <a:r>
              <a:rPr lang="en-IN" dirty="0">
                <a:latin typeface="Arial" panose="020B0604020202020204" pitchFamily="34" charset="0"/>
                <a:ea typeface="Segoe UI Symbol" panose="020B0502040204020203" pitchFamily="34" charset="0"/>
                <a:cs typeface="Arial" panose="020B0604020202020204" pitchFamily="34" charset="0"/>
              </a:rPr>
              <a:t> pl1()</a:t>
            </a:r>
          </a:p>
          <a:p>
            <a:r>
              <a:rPr lang="en-IN" dirty="0">
                <a:latin typeface="Arial" panose="020B0604020202020204" pitchFamily="34" charset="0"/>
                <a:ea typeface="Segoe UI Symbol" panose="020B0502040204020203"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begin</a:t>
            </a:r>
            <a:r>
              <a:rPr lang="en-IN" dirty="0">
                <a:latin typeface="Arial" panose="020B0604020202020204" pitchFamily="34" charset="0"/>
                <a:ea typeface="Segoe UI Symbol" panose="020B0502040204020203" pitchFamily="34" charset="0"/>
                <a:cs typeface="Arial" panose="020B0604020202020204" pitchFamily="34" charset="0"/>
              </a:rPr>
              <a:t> </a:t>
            </a:r>
          </a:p>
          <a:p>
            <a:r>
              <a:rPr lang="en-IN" dirty="0">
                <a:latin typeface="Arial" panose="020B0604020202020204" pitchFamily="34" charset="0"/>
                <a:ea typeface="Segoe UI Symbol" panose="020B0502040204020203" pitchFamily="34" charset="0"/>
                <a:cs typeface="Arial" panose="020B0604020202020204" pitchFamily="34" charset="0"/>
              </a:rPr>
              <a:t>    declare a int default 10;   </a:t>
            </a:r>
          </a:p>
          <a:p>
            <a:r>
              <a:rPr lang="en-IN" dirty="0">
                <a:latin typeface="Arial" panose="020B0604020202020204" pitchFamily="34" charset="0"/>
                <a:ea typeface="Segoe UI Symbol" panose="020B0502040204020203" pitchFamily="34" charset="0"/>
                <a:cs typeface="Arial" panose="020B0604020202020204" pitchFamily="34" charset="0"/>
              </a:rPr>
              <a:t>    declare b, c int;</a:t>
            </a:r>
          </a:p>
          <a:p>
            <a:r>
              <a:rPr lang="en-IN" dirty="0">
                <a:latin typeface="Arial" panose="020B0604020202020204" pitchFamily="34" charset="0"/>
                <a:ea typeface="Segoe UI Symbol" panose="020B0502040204020203" pitchFamily="34" charset="0"/>
                <a:cs typeface="Arial" panose="020B0604020202020204" pitchFamily="34" charset="0"/>
              </a:rPr>
              <a:t>    set a = a + 100;   </a:t>
            </a:r>
          </a:p>
          <a:p>
            <a:r>
              <a:rPr lang="en-IN" dirty="0">
                <a:latin typeface="Arial" panose="020B0604020202020204" pitchFamily="34" charset="0"/>
                <a:ea typeface="Segoe UI Symbol" panose="020B0502040204020203" pitchFamily="34" charset="0"/>
                <a:cs typeface="Arial" panose="020B0604020202020204" pitchFamily="34" charset="0"/>
              </a:rPr>
              <a:t>    set b = 2;   </a:t>
            </a:r>
          </a:p>
          <a:p>
            <a:r>
              <a:rPr lang="en-IN" dirty="0">
                <a:latin typeface="Arial" panose="020B0604020202020204" pitchFamily="34" charset="0"/>
                <a:ea typeface="Segoe UI Symbol" panose="020B0502040204020203" pitchFamily="34" charset="0"/>
                <a:cs typeface="Arial" panose="020B0604020202020204" pitchFamily="34" charset="0"/>
              </a:rPr>
              <a:t>    set c = a + b;    </a:t>
            </a:r>
          </a:p>
          <a:p>
            <a:r>
              <a:rPr lang="en-IN" dirty="0">
                <a:latin typeface="Arial" panose="020B0604020202020204" pitchFamily="34" charset="0"/>
                <a:ea typeface="Segoe UI Symbol" panose="020B0502040204020203" pitchFamily="34" charset="0"/>
                <a:cs typeface="Arial" panose="020B0604020202020204" pitchFamily="34" charset="0"/>
              </a:rPr>
              <a:t>    </a:t>
            </a:r>
          </a:p>
          <a:p>
            <a:r>
              <a:rPr lang="en-IN" dirty="0">
                <a:latin typeface="Arial" panose="020B0604020202020204" pitchFamily="34" charset="0"/>
                <a:ea typeface="Segoe UI Symbol" panose="020B0502040204020203"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begin</a:t>
            </a:r>
            <a:r>
              <a:rPr lang="en-IN" dirty="0">
                <a:latin typeface="Arial" panose="020B0604020202020204" pitchFamily="34" charset="0"/>
                <a:ea typeface="Segoe UI Symbol" panose="020B0502040204020203" pitchFamily="34" charset="0"/>
                <a:cs typeface="Arial" panose="020B0604020202020204" pitchFamily="34" charset="0"/>
              </a:rPr>
              <a:t>  </a:t>
            </a:r>
          </a:p>
          <a:p>
            <a:r>
              <a:rPr lang="en-IN" dirty="0">
                <a:latin typeface="Arial" panose="020B0604020202020204" pitchFamily="34" charset="0"/>
                <a:ea typeface="Segoe UI Symbol" panose="020B0502040204020203" pitchFamily="34" charset="0"/>
                <a:cs typeface="Arial" panose="020B0604020202020204" pitchFamily="34" charset="0"/>
              </a:rPr>
              <a:t>          declare c int;             </a:t>
            </a:r>
          </a:p>
          <a:p>
            <a:r>
              <a:rPr lang="en-IN" dirty="0">
                <a:latin typeface="Arial" panose="020B0604020202020204" pitchFamily="34" charset="0"/>
                <a:ea typeface="Segoe UI Symbol" panose="020B0502040204020203" pitchFamily="34" charset="0"/>
                <a:cs typeface="Arial" panose="020B0604020202020204" pitchFamily="34" charset="0"/>
              </a:rPr>
              <a:t>          set c = 5;       </a:t>
            </a:r>
          </a:p>
          <a:p>
            <a:r>
              <a:rPr lang="en-IN" dirty="0">
                <a:latin typeface="Arial" panose="020B0604020202020204" pitchFamily="34" charset="0"/>
                <a:ea typeface="Segoe UI Symbol" panose="020B0502040204020203" pitchFamily="34" charset="0"/>
                <a:cs typeface="Arial" panose="020B0604020202020204" pitchFamily="34" charset="0"/>
              </a:rPr>
              <a:t>          select a, b, c;   </a:t>
            </a:r>
          </a:p>
          <a:p>
            <a:r>
              <a:rPr lang="en-IN" dirty="0">
                <a:latin typeface="Arial" panose="020B0604020202020204" pitchFamily="34" charset="0"/>
                <a:ea typeface="Segoe UI Symbol" panose="020B0502040204020203"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end</a:t>
            </a:r>
            <a:r>
              <a:rPr lang="en-IN" dirty="0">
                <a:latin typeface="Arial" panose="020B0604020202020204" pitchFamily="34" charset="0"/>
                <a:ea typeface="Segoe UI Symbol" panose="020B0502040204020203" pitchFamily="34" charset="0"/>
                <a:cs typeface="Arial" panose="020B0604020202020204" pitchFamily="34" charset="0"/>
              </a:rPr>
              <a:t>;</a:t>
            </a:r>
          </a:p>
          <a:p>
            <a:r>
              <a:rPr lang="en-IN" dirty="0">
                <a:latin typeface="Arial" panose="020B0604020202020204" pitchFamily="34" charset="0"/>
                <a:ea typeface="Segoe UI Symbol" panose="020B0502040204020203" pitchFamily="34" charset="0"/>
                <a:cs typeface="Arial" panose="020B0604020202020204" pitchFamily="34" charset="0"/>
              </a:rPr>
              <a:t> </a:t>
            </a:r>
          </a:p>
          <a:p>
            <a:r>
              <a:rPr lang="en-IN" dirty="0">
                <a:latin typeface="Arial" panose="020B0604020202020204" pitchFamily="34" charset="0"/>
                <a:ea typeface="Segoe UI Symbol" panose="020B0502040204020203" pitchFamily="34" charset="0"/>
                <a:cs typeface="Arial" panose="020B0604020202020204" pitchFamily="34" charset="0"/>
              </a:rPr>
              <a:t>    select a, b, c;</a:t>
            </a:r>
          </a:p>
          <a:p>
            <a:r>
              <a:rPr lang="en-IN" dirty="0">
                <a:latin typeface="Arial" panose="020B0604020202020204" pitchFamily="34" charset="0"/>
                <a:ea typeface="Segoe UI Symbol" panose="020B0502040204020203"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end </a:t>
            </a:r>
            <a:r>
              <a:rPr lang="en-IN" dirty="0">
                <a:latin typeface="Arial" panose="020B0604020202020204" pitchFamily="34" charset="0"/>
                <a:ea typeface="Segoe UI Symbol" panose="020B0502040204020203" pitchFamily="34" charset="0"/>
                <a:cs typeface="Arial" panose="020B0604020202020204" pitchFamily="34" charset="0"/>
              </a:rPr>
              <a:t>$$</a:t>
            </a:r>
          </a:p>
          <a:p>
            <a:r>
              <a:rPr lang="en-IN" dirty="0">
                <a:latin typeface="Arial" panose="020B0604020202020204" pitchFamily="34" charset="0"/>
                <a:ea typeface="Segoe UI Symbol" panose="020B0502040204020203" pitchFamily="34" charset="0"/>
                <a:cs typeface="Arial" panose="020B0604020202020204"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4" name="Rectangle 3"/>
          <p:cNvSpPr/>
          <p:nvPr/>
        </p:nvSpPr>
        <p:spPr>
          <a:xfrm>
            <a:off x="479376" y="3276600"/>
            <a:ext cx="10873208" cy="707886"/>
          </a:xfrm>
          <a:prstGeom prst="rect">
            <a:avLst/>
          </a:prstGeom>
          <a:noFill/>
        </p:spPr>
        <p:txBody>
          <a:bodyPr wrap="square">
            <a:spAutoFit/>
          </a:bodyPr>
          <a:lstStyle/>
          <a:p>
            <a:pPr>
              <a:buFont typeface="Arial" panose="020B0604020202020204" pitchFamily="34" charset="0"/>
              <a:buNone/>
            </a:pPr>
            <a:r>
              <a:rPr lang="en-IN" sz="2000" dirty="0">
                <a:latin typeface="Palatino Linotype" panose="02040502050505030304" pitchFamily="18" charset="0"/>
                <a:cs typeface="Segoe UI Light" panose="020B0502040204020203" pitchFamily="34" charset="0"/>
              </a:rPr>
              <a:t>It is not permitted to assign the value DEFAULT to stored procedure or function parameters or stored program local variables (for example with a SET var_name = DEFAULT statement).</a:t>
            </a:r>
          </a:p>
        </p:txBody>
      </p:sp>
    </p:spTree>
    <p:extLst>
      <p:ext uri="{BB962C8B-B14F-4D97-AF65-F5344CB8AC3E}">
        <p14:creationId xmlns:p14="http://schemas.microsoft.com/office/powerpoint/2010/main" val="1208444974"/>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r>
              <a:rPr lang="en-IN" dirty="0">
                <a:solidFill>
                  <a:srgbClr val="0077AA"/>
                </a:solidFill>
                <a:latin typeface="Arial" panose="020B0604020202020204" pitchFamily="34" charset="0"/>
                <a:cs typeface="Arial" panose="020B0604020202020204" pitchFamily="34" charset="0"/>
              </a:rPr>
              <a:t>DROP PROCEDURE IF EXISTS </a:t>
            </a:r>
            <a:r>
              <a:rPr lang="en-IN" dirty="0">
                <a:latin typeface="Arial" panose="020B0604020202020204" pitchFamily="34" charset="0"/>
                <a:ea typeface="Segoe UI Symbol" panose="020B0502040204020203" pitchFamily="34" charset="0"/>
                <a:cs typeface="Arial" panose="020B0604020202020204" pitchFamily="34" charset="0"/>
              </a:rPr>
              <a:t>procedureName;</a:t>
            </a:r>
          </a:p>
          <a:p>
            <a:r>
              <a:rPr lang="en-IN" dirty="0">
                <a:latin typeface="Arial" panose="020B0604020202020204" pitchFamily="34" charset="0"/>
                <a:ea typeface="Segoe UI Symbol" panose="020B0502040204020203" pitchFamily="34" charset="0"/>
                <a:cs typeface="Arial" panose="020B0604020202020204" pitchFamily="34" charset="0"/>
              </a:rPr>
              <a:t>delimiter $$</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ea typeface="Segoe UI Symbol" panose="020B0502040204020203"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PROCEDURE</a:t>
            </a:r>
            <a:r>
              <a:rPr lang="en-IN" dirty="0">
                <a:latin typeface="Arial" panose="020B0604020202020204" pitchFamily="34" charset="0"/>
                <a:ea typeface="Segoe UI Symbol" panose="020B0502040204020203" pitchFamily="34" charset="0"/>
                <a:cs typeface="Arial" panose="020B0604020202020204" pitchFamily="34" charset="0"/>
              </a:rPr>
              <a:t> procedureName()</a:t>
            </a:r>
          </a:p>
          <a:p>
            <a:r>
              <a:rPr lang="en-IN" dirty="0">
                <a:solidFill>
                  <a:srgbClr val="0077AA"/>
                </a:solidFill>
                <a:latin typeface="Arial" panose="020B0604020202020204" pitchFamily="34" charset="0"/>
                <a:cs typeface="Arial" panose="020B0604020202020204" pitchFamily="34" charset="0"/>
              </a:rPr>
              <a:t>begin</a:t>
            </a:r>
          </a:p>
          <a:p>
            <a:r>
              <a:rPr lang="en-IN" dirty="0">
                <a:latin typeface="Arial" panose="020B0604020202020204" pitchFamily="34" charset="0"/>
                <a:ea typeface="Segoe UI Symbol" panose="020B0502040204020203" pitchFamily="34" charset="0"/>
                <a:cs typeface="Arial" panose="020B0604020202020204" pitchFamily="34" charset="0"/>
              </a:rPr>
              <a:t>         SELECT * FROM emp;</a:t>
            </a:r>
          </a:p>
          <a:p>
            <a:r>
              <a:rPr lang="en-IN" dirty="0">
                <a:latin typeface="Arial" panose="020B0604020202020204" pitchFamily="34" charset="0"/>
                <a:ea typeface="Segoe UI Symbol" panose="020B0502040204020203"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end</a:t>
            </a:r>
            <a:r>
              <a:rPr lang="en-IN" dirty="0">
                <a:latin typeface="Arial" panose="020B0604020202020204" pitchFamily="34" charset="0"/>
                <a:ea typeface="Segoe UI Symbol" panose="020B0502040204020203" pitchFamily="34" charset="0"/>
                <a:cs typeface="Arial" panose="020B0604020202020204" pitchFamily="34" charset="0"/>
              </a:rPr>
              <a:t> $$</a:t>
            </a:r>
          </a:p>
          <a:p>
            <a:r>
              <a:rPr lang="en-IN" dirty="0">
                <a:latin typeface="Arial" panose="020B0604020202020204" pitchFamily="34" charset="0"/>
                <a:ea typeface="Segoe UI Symbol" panose="020B0502040204020203" pitchFamily="34" charset="0"/>
                <a:cs typeface="Arial" panose="020B0604020202020204"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r>
              <a:rPr lang="en-IN" dirty="0">
                <a:solidFill>
                  <a:srgbClr val="0077AA"/>
                </a:solidFill>
                <a:latin typeface="Arial" panose="020B0604020202020204" pitchFamily="34" charset="0"/>
                <a:cs typeface="Arial" panose="020B0604020202020204" pitchFamily="34" charset="0"/>
              </a:rPr>
              <a:t>DROP PROCEDURE IF EXISTS </a:t>
            </a:r>
            <a:r>
              <a:rPr lang="en-IN" dirty="0">
                <a:latin typeface="Arial" panose="020B0604020202020204" pitchFamily="34" charset="0"/>
                <a:ea typeface="Segoe UI Symbol" panose="020B0502040204020203" pitchFamily="34" charset="0"/>
                <a:cs typeface="Arial" panose="020B0604020202020204" pitchFamily="34" charset="0"/>
              </a:rPr>
              <a:t>procedureName;</a:t>
            </a:r>
          </a:p>
          <a:p>
            <a:r>
              <a:rPr lang="en-IN" dirty="0">
                <a:latin typeface="Arial" panose="020B0604020202020204" pitchFamily="34" charset="0"/>
                <a:ea typeface="Segoe UI Symbol" panose="020B0502040204020203" pitchFamily="34" charset="0"/>
                <a:cs typeface="Arial" panose="020B0604020202020204" pitchFamily="34" charset="0"/>
              </a:rPr>
              <a:t>delimiter $$</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ea typeface="Segoe UI Symbol" panose="020B0502040204020203"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PROCEDURE</a:t>
            </a:r>
            <a:r>
              <a:rPr lang="en-IN" dirty="0">
                <a:latin typeface="Arial" panose="020B0604020202020204" pitchFamily="34" charset="0"/>
                <a:ea typeface="Segoe UI Symbol" panose="020B0502040204020203" pitchFamily="34" charset="0"/>
                <a:cs typeface="Arial" panose="020B0604020202020204" pitchFamily="34" charset="0"/>
              </a:rPr>
              <a:t> procedureName()</a:t>
            </a:r>
          </a:p>
          <a:p>
            <a:r>
              <a:rPr lang="en-IN" dirty="0">
                <a:solidFill>
                  <a:srgbClr val="0077AA"/>
                </a:solidFill>
                <a:latin typeface="Arial" panose="020B0604020202020204" pitchFamily="34" charset="0"/>
                <a:cs typeface="Arial" panose="020B0604020202020204" pitchFamily="34" charset="0"/>
              </a:rPr>
              <a:t> begin</a:t>
            </a:r>
          </a:p>
          <a:p>
            <a:r>
              <a:rPr lang="en-IN" dirty="0">
                <a:latin typeface="Arial" panose="020B0604020202020204" pitchFamily="34" charset="0"/>
                <a:ea typeface="Segoe UI Symbol" panose="020B0502040204020203" pitchFamily="34" charset="0"/>
                <a:cs typeface="Arial" panose="020B0604020202020204" pitchFamily="34" charset="0"/>
              </a:rPr>
              <a:t>       declare x varchar(12);</a:t>
            </a:r>
          </a:p>
          <a:p>
            <a:r>
              <a:rPr lang="en-IN" dirty="0">
                <a:latin typeface="Arial" panose="020B0604020202020204" pitchFamily="34" charset="0"/>
                <a:ea typeface="Segoe UI Symbol" panose="020B0502040204020203" pitchFamily="34" charset="0"/>
                <a:cs typeface="Arial" panose="020B0604020202020204" pitchFamily="34" charset="0"/>
              </a:rPr>
              <a:t>        SELECT ename INTO x FROM emp WHERE empno = 7788;</a:t>
            </a:r>
          </a:p>
          <a:p>
            <a:r>
              <a:rPr lang="en-IN" dirty="0">
                <a:latin typeface="Arial" panose="020B0604020202020204" pitchFamily="34" charset="0"/>
                <a:ea typeface="Segoe UI Symbol" panose="020B0502040204020203" pitchFamily="34" charset="0"/>
                <a:cs typeface="Arial" panose="020B0604020202020204" pitchFamily="34" charset="0"/>
              </a:rPr>
              <a:t>        SELECT x;  </a:t>
            </a:r>
          </a:p>
          <a:p>
            <a:r>
              <a:rPr lang="en-IN" dirty="0">
                <a:latin typeface="Arial" panose="020B0604020202020204" pitchFamily="34" charset="0"/>
                <a:ea typeface="Segoe UI Symbol" panose="020B0502040204020203"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end</a:t>
            </a:r>
            <a:r>
              <a:rPr lang="en-IN" dirty="0">
                <a:latin typeface="Arial" panose="020B0604020202020204" pitchFamily="34" charset="0"/>
                <a:ea typeface="Segoe UI Symbol" panose="020B0502040204020203" pitchFamily="34" charset="0"/>
                <a:cs typeface="Arial" panose="020B0604020202020204" pitchFamily="34" charset="0"/>
              </a:rPr>
              <a:t> $$</a:t>
            </a:r>
          </a:p>
          <a:p>
            <a:r>
              <a:rPr lang="en-IN" dirty="0">
                <a:latin typeface="Arial" panose="020B0604020202020204" pitchFamily="34" charset="0"/>
                <a:ea typeface="Segoe UI Symbol" panose="020B0502040204020203" pitchFamily="34" charset="0"/>
                <a:cs typeface="Arial" panose="020B0604020202020204"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551384" y="736700"/>
            <a:ext cx="10040416" cy="2616101"/>
          </a:xfrm>
          <a:prstGeom prst="rect">
            <a:avLst/>
          </a:prstGeom>
          <a:noFill/>
        </p:spPr>
        <p:txBody>
          <a:bodyPr wrap="square">
            <a:spAutoFit/>
          </a:bodyPr>
          <a:lstStyle/>
          <a:p>
            <a:r>
              <a:rPr lang="en-IN" dirty="0">
                <a:solidFill>
                  <a:srgbClr val="0077AA"/>
                </a:solidFill>
                <a:latin typeface="Arial" panose="020B0604020202020204" pitchFamily="34" charset="0"/>
                <a:cs typeface="Arial" panose="020B0604020202020204" pitchFamily="34" charset="0"/>
              </a:rPr>
              <a:t>DROP PROCEDURE if EXISTS </a:t>
            </a:r>
            <a:r>
              <a:rPr lang="en-IN" dirty="0">
                <a:latin typeface="Arial" panose="020B0604020202020204" pitchFamily="34" charset="0"/>
                <a:ea typeface="Segoe UI Symbol" panose="020B0502040204020203" pitchFamily="34" charset="0"/>
                <a:cs typeface="Arial" panose="020B0604020202020204" pitchFamily="34" charset="0"/>
              </a:rPr>
              <a:t>procedureName;</a:t>
            </a:r>
          </a:p>
          <a:p>
            <a:r>
              <a:rPr lang="en-IN" dirty="0">
                <a:latin typeface="Arial" panose="020B0604020202020204" pitchFamily="34" charset="0"/>
                <a:ea typeface="Segoe UI Symbol" panose="020B0502040204020203" pitchFamily="34" charset="0"/>
                <a:cs typeface="Arial" panose="020B0604020202020204" pitchFamily="34" charset="0"/>
              </a:rPr>
              <a:t>delimiter $$</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ea typeface="Segoe UI Symbol" panose="020B0502040204020203"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PROCEDURE</a:t>
            </a:r>
            <a:r>
              <a:rPr lang="en-IN" dirty="0">
                <a:latin typeface="Arial" panose="020B0604020202020204" pitchFamily="34" charset="0"/>
                <a:ea typeface="Segoe UI Symbol" panose="020B0502040204020203" pitchFamily="34" charset="0"/>
                <a:cs typeface="Arial" panose="020B0604020202020204" pitchFamily="34" charset="0"/>
              </a:rPr>
              <a:t> procedureName(</a:t>
            </a:r>
            <a:r>
              <a:rPr lang="en-IN" dirty="0">
                <a:solidFill>
                  <a:srgbClr val="2658E6"/>
                </a:solidFill>
                <a:latin typeface="Arial" panose="020B0604020202020204" pitchFamily="34" charset="0"/>
                <a:ea typeface="Segoe UI Symbol" panose="020B0502040204020203" pitchFamily="34" charset="0"/>
                <a:cs typeface="Arial" panose="020B0604020202020204" pitchFamily="34" charset="0"/>
              </a:rPr>
              <a:t>IN</a:t>
            </a:r>
            <a:r>
              <a:rPr lang="en-IN" dirty="0">
                <a:latin typeface="Arial" panose="020B0604020202020204" pitchFamily="34" charset="0"/>
                <a:ea typeface="Segoe UI Symbol" panose="020B0502040204020203" pitchFamily="34" charset="0"/>
                <a:cs typeface="Arial" panose="020B0604020202020204" pitchFamily="34" charset="0"/>
              </a:rPr>
              <a:t> para1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ea typeface="Segoe UI Symbol" panose="020B0502040204020203"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 begin</a:t>
            </a:r>
          </a:p>
          <a:p>
            <a:r>
              <a:rPr lang="en-IN" dirty="0">
                <a:latin typeface="Arial" panose="020B0604020202020204" pitchFamily="34" charset="0"/>
                <a:ea typeface="Segoe UI Symbol" panose="020B0502040204020203" pitchFamily="34" charset="0"/>
                <a:cs typeface="Arial" panose="020B0604020202020204" pitchFamily="34" charset="0"/>
              </a:rPr>
              <a:t>    declare x varchar(12);</a:t>
            </a:r>
          </a:p>
          <a:p>
            <a:r>
              <a:rPr lang="en-IN" dirty="0">
                <a:latin typeface="Arial" panose="020B0604020202020204" pitchFamily="34" charset="0"/>
                <a:ea typeface="Segoe UI Symbol" panose="020B0502040204020203" pitchFamily="34" charset="0"/>
                <a:cs typeface="Arial" panose="020B0604020202020204" pitchFamily="34" charset="0"/>
              </a:rPr>
              <a:t>    SELECT ename INTO x FROM emp WHERE empno= para1;</a:t>
            </a:r>
          </a:p>
          <a:p>
            <a:r>
              <a:rPr lang="en-IN" dirty="0">
                <a:latin typeface="Arial" panose="020B0604020202020204" pitchFamily="34" charset="0"/>
                <a:ea typeface="Segoe UI Symbol" panose="020B0502040204020203" pitchFamily="34" charset="0"/>
                <a:cs typeface="Arial" panose="020B0604020202020204" pitchFamily="34" charset="0"/>
              </a:rPr>
              <a:t>    SELECT x;  </a:t>
            </a:r>
          </a:p>
          <a:p>
            <a:r>
              <a:rPr lang="en-IN" dirty="0">
                <a:latin typeface="Arial" panose="020B0604020202020204" pitchFamily="34" charset="0"/>
                <a:ea typeface="Segoe UI Symbol" panose="020B0502040204020203"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end </a:t>
            </a:r>
            <a:r>
              <a:rPr lang="en-IN" dirty="0">
                <a:latin typeface="Arial" panose="020B0604020202020204" pitchFamily="34" charset="0"/>
                <a:ea typeface="Segoe UI Symbol" panose="020B0502040204020203" pitchFamily="34" charset="0"/>
                <a:cs typeface="Arial" panose="020B0604020202020204" pitchFamily="34" charset="0"/>
              </a:rPr>
              <a:t>$$</a:t>
            </a:r>
          </a:p>
          <a:p>
            <a:r>
              <a:rPr lang="en-IN" dirty="0">
                <a:latin typeface="Arial" panose="020B0604020202020204" pitchFamily="34" charset="0"/>
                <a:ea typeface="Segoe UI Symbol" panose="020B0502040204020203" pitchFamily="34" charset="0"/>
                <a:cs typeface="Arial" panose="020B0604020202020204" pitchFamily="34" charset="0"/>
              </a:rPr>
              <a:t>delimiter ;</a:t>
            </a:r>
          </a:p>
        </p:txBody>
      </p:sp>
      <p:sp>
        <p:nvSpPr>
          <p:cNvPr id="5" name="Rectangle 4"/>
          <p:cNvSpPr/>
          <p:nvPr/>
        </p:nvSpPr>
        <p:spPr>
          <a:xfrm>
            <a:off x="551384" y="3657601"/>
            <a:ext cx="10040416" cy="2616101"/>
          </a:xfrm>
          <a:prstGeom prst="rect">
            <a:avLst/>
          </a:prstGeom>
          <a:noFill/>
        </p:spPr>
        <p:txBody>
          <a:bodyPr wrap="square">
            <a:spAutoFit/>
          </a:bodyPr>
          <a:lstStyle/>
          <a:p>
            <a:r>
              <a:rPr lang="en-IN" dirty="0">
                <a:solidFill>
                  <a:srgbClr val="0077AA"/>
                </a:solidFill>
                <a:latin typeface="Arial" panose="020B0604020202020204" pitchFamily="34" charset="0"/>
                <a:cs typeface="Arial" panose="020B0604020202020204" pitchFamily="34" charset="0"/>
              </a:rPr>
              <a:t>DROP PROCEDURE if EXISTS </a:t>
            </a:r>
            <a:r>
              <a:rPr lang="en-IN" dirty="0">
                <a:latin typeface="Arial" panose="020B0604020202020204" pitchFamily="34" charset="0"/>
                <a:ea typeface="Segoe UI Symbol" panose="020B0502040204020203" pitchFamily="34" charset="0"/>
                <a:cs typeface="Arial" panose="020B0604020202020204" pitchFamily="34" charset="0"/>
              </a:rPr>
              <a:t>procedureName;</a:t>
            </a:r>
          </a:p>
          <a:p>
            <a:r>
              <a:rPr lang="en-IN" dirty="0">
                <a:latin typeface="Arial" panose="020B0604020202020204" pitchFamily="34" charset="0"/>
                <a:ea typeface="Segoe UI Symbol" panose="020B0502040204020203" pitchFamily="34" charset="0"/>
                <a:cs typeface="Arial" panose="020B0604020202020204" pitchFamily="34" charset="0"/>
              </a:rPr>
              <a:t>delimiter $$</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ea typeface="Segoe UI Symbol" panose="020B0502040204020203"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PROCEDURE</a:t>
            </a:r>
            <a:r>
              <a:rPr lang="en-IN" dirty="0">
                <a:latin typeface="Arial" panose="020B0604020202020204" pitchFamily="34" charset="0"/>
                <a:ea typeface="Segoe UI Symbol" panose="020B0502040204020203" pitchFamily="34" charset="0"/>
                <a:cs typeface="Arial" panose="020B0604020202020204" pitchFamily="34" charset="0"/>
              </a:rPr>
              <a:t> procedureName(</a:t>
            </a:r>
            <a:r>
              <a:rPr lang="en-IN" dirty="0">
                <a:solidFill>
                  <a:srgbClr val="2658E6"/>
                </a:solidFill>
                <a:latin typeface="Arial" panose="020B0604020202020204" pitchFamily="34" charset="0"/>
                <a:ea typeface="Segoe UI Symbol" panose="020B0502040204020203" pitchFamily="34" charset="0"/>
                <a:cs typeface="Arial" panose="020B0604020202020204" pitchFamily="34" charset="0"/>
              </a:rPr>
              <a:t>IN</a:t>
            </a:r>
            <a:r>
              <a:rPr lang="en-IN" dirty="0">
                <a:latin typeface="Arial" panose="020B0604020202020204" pitchFamily="34" charset="0"/>
                <a:ea typeface="Segoe UI Symbol" panose="020B0502040204020203" pitchFamily="34" charset="0"/>
                <a:cs typeface="Arial" panose="020B0604020202020204" pitchFamily="34" charset="0"/>
              </a:rPr>
              <a:t> para1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Segoe UI Symbol" panose="020B0502040204020203" pitchFamily="34" charset="0"/>
                <a:cs typeface="Arial" panose="020B0604020202020204" pitchFamily="34" charset="0"/>
              </a:rPr>
              <a:t>15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Segoe UI Symbol" panose="020B0502040204020203"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 begin</a:t>
            </a:r>
          </a:p>
          <a:p>
            <a:r>
              <a:rPr lang="en-IN" dirty="0">
                <a:latin typeface="Arial" panose="020B0604020202020204" pitchFamily="34" charset="0"/>
                <a:ea typeface="Segoe UI Symbol" panose="020B0502040204020203" pitchFamily="34" charset="0"/>
                <a:cs typeface="Arial" panose="020B0604020202020204" pitchFamily="34" charset="0"/>
              </a:rPr>
              <a:t>    declare x varchar(12);</a:t>
            </a:r>
          </a:p>
          <a:p>
            <a:r>
              <a:rPr lang="en-IN" dirty="0">
                <a:latin typeface="Arial" panose="020B0604020202020204" pitchFamily="34" charset="0"/>
                <a:ea typeface="Segoe UI Symbol" panose="020B0502040204020203" pitchFamily="34" charset="0"/>
                <a:cs typeface="Arial" panose="020B0604020202020204" pitchFamily="34" charset="0"/>
              </a:rPr>
              <a:t>    SELECT job INTO x FROM emp WHERE ename= para1;</a:t>
            </a:r>
          </a:p>
          <a:p>
            <a:r>
              <a:rPr lang="en-IN" dirty="0">
                <a:latin typeface="Arial" panose="020B0604020202020204" pitchFamily="34" charset="0"/>
                <a:ea typeface="Segoe UI Symbol" panose="020B0502040204020203" pitchFamily="34" charset="0"/>
                <a:cs typeface="Arial" panose="020B0604020202020204" pitchFamily="34" charset="0"/>
              </a:rPr>
              <a:t>    SELECT x;  </a:t>
            </a:r>
          </a:p>
          <a:p>
            <a:r>
              <a:rPr lang="en-IN" dirty="0">
                <a:latin typeface="Arial" panose="020B0604020202020204" pitchFamily="34" charset="0"/>
                <a:ea typeface="Segoe UI Symbol" panose="020B0502040204020203"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end </a:t>
            </a:r>
            <a:r>
              <a:rPr lang="en-IN" dirty="0">
                <a:latin typeface="Arial" panose="020B0604020202020204" pitchFamily="34" charset="0"/>
                <a:ea typeface="Segoe UI Symbol" panose="020B0502040204020203" pitchFamily="34" charset="0"/>
                <a:cs typeface="Arial" panose="020B0604020202020204" pitchFamily="34" charset="0"/>
              </a:rPr>
              <a:t>$$</a:t>
            </a:r>
          </a:p>
          <a:p>
            <a:r>
              <a:rPr lang="en-IN" dirty="0">
                <a:latin typeface="Arial" panose="020B0604020202020204" pitchFamily="34" charset="0"/>
                <a:ea typeface="Segoe UI Symbol" panose="020B0502040204020203" pitchFamily="34" charset="0"/>
                <a:cs typeface="Arial" panose="020B0604020202020204"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r>
              <a:rPr lang="en-IN" dirty="0">
                <a:solidFill>
                  <a:srgbClr val="0077AA"/>
                </a:solidFill>
                <a:latin typeface="Arial" panose="020B0604020202020204" pitchFamily="34" charset="0"/>
                <a:cs typeface="Arial" panose="020B0604020202020204" pitchFamily="34" charset="0"/>
              </a:rPr>
              <a:t>DROP PROCEDURE if EXISTS </a:t>
            </a:r>
            <a:r>
              <a:rPr lang="en-IN" dirty="0">
                <a:latin typeface="Arial" panose="020B0604020202020204" pitchFamily="34" charset="0"/>
                <a:ea typeface="Segoe UI Symbol" panose="020B0502040204020203" pitchFamily="34" charset="0"/>
                <a:cs typeface="Arial" panose="020B0604020202020204" pitchFamily="34" charset="0"/>
              </a:rPr>
              <a:t>procedureName;</a:t>
            </a:r>
          </a:p>
          <a:p>
            <a:r>
              <a:rPr lang="en-IN" dirty="0">
                <a:latin typeface="Arial" panose="020B0604020202020204" pitchFamily="34" charset="0"/>
                <a:ea typeface="Segoe UI Symbol" panose="020B0502040204020203" pitchFamily="34" charset="0"/>
                <a:cs typeface="Arial" panose="020B0604020202020204" pitchFamily="34" charset="0"/>
              </a:rPr>
              <a:t>delimiter $$</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ea typeface="Segoe UI Symbol" panose="020B0502040204020203"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PROCEDURE</a:t>
            </a:r>
            <a:r>
              <a:rPr lang="en-IN" dirty="0">
                <a:latin typeface="Arial" panose="020B0604020202020204" pitchFamily="34" charset="0"/>
                <a:ea typeface="Segoe UI Symbol" panose="020B0502040204020203" pitchFamily="34" charset="0"/>
                <a:cs typeface="Arial" panose="020B0604020202020204" pitchFamily="34" charset="0"/>
              </a:rPr>
              <a:t> procedureName(</a:t>
            </a:r>
            <a:r>
              <a:rPr lang="en-IN" dirty="0">
                <a:solidFill>
                  <a:srgbClr val="2658E6"/>
                </a:solidFill>
                <a:latin typeface="Arial" panose="020B0604020202020204" pitchFamily="34" charset="0"/>
                <a:ea typeface="Segoe UI Symbol" panose="020B0502040204020203" pitchFamily="34" charset="0"/>
                <a:cs typeface="Arial" panose="020B0604020202020204" pitchFamily="34" charset="0"/>
              </a:rPr>
              <a:t>IN</a:t>
            </a:r>
            <a:r>
              <a:rPr lang="en-IN" dirty="0">
                <a:latin typeface="Arial" panose="020B0604020202020204" pitchFamily="34" charset="0"/>
                <a:ea typeface="Segoe UI Symbol" panose="020B0502040204020203" pitchFamily="34" charset="0"/>
                <a:cs typeface="Arial" panose="020B0604020202020204" pitchFamily="34" charset="0"/>
              </a:rPr>
              <a:t> para1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ea typeface="Segoe UI Symbol" panose="020B0502040204020203" pitchFamily="34" charset="0"/>
                <a:cs typeface="Arial" panose="020B0604020202020204" pitchFamily="34" charset="0"/>
              </a:rPr>
              <a:t>(12))</a:t>
            </a:r>
          </a:p>
          <a:p>
            <a:r>
              <a:rPr lang="en-IN" dirty="0">
                <a:solidFill>
                  <a:srgbClr val="0077AA"/>
                </a:solidFill>
                <a:latin typeface="Arial" panose="020B0604020202020204" pitchFamily="34" charset="0"/>
                <a:cs typeface="Arial" panose="020B0604020202020204" pitchFamily="34" charset="0"/>
              </a:rPr>
              <a:t> begin</a:t>
            </a:r>
          </a:p>
          <a:p>
            <a:r>
              <a:rPr lang="en-IN" dirty="0">
                <a:latin typeface="Arial" panose="020B0604020202020204" pitchFamily="34" charset="0"/>
                <a:ea typeface="Segoe UI Symbol" panose="020B0502040204020203" pitchFamily="34" charset="0"/>
                <a:cs typeface="Arial" panose="020B0604020202020204" pitchFamily="34" charset="0"/>
              </a:rPr>
              <a:t>   SELECT * FROM emp WHERE job=para1;</a:t>
            </a:r>
          </a:p>
          <a:p>
            <a:r>
              <a:rPr lang="en-IN" dirty="0">
                <a:latin typeface="Arial" panose="020B0604020202020204" pitchFamily="34" charset="0"/>
                <a:ea typeface="Segoe UI Symbol" panose="020B0502040204020203"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end</a:t>
            </a:r>
            <a:r>
              <a:rPr lang="en-IN" dirty="0">
                <a:latin typeface="Arial" panose="020B0604020202020204" pitchFamily="34" charset="0"/>
                <a:ea typeface="Segoe UI Symbol" panose="020B0502040204020203" pitchFamily="34" charset="0"/>
                <a:cs typeface="Arial" panose="020B0604020202020204" pitchFamily="34" charset="0"/>
              </a:rPr>
              <a:t> $$</a:t>
            </a:r>
          </a:p>
          <a:p>
            <a:r>
              <a:rPr lang="en-IN" dirty="0">
                <a:latin typeface="Arial" panose="020B0604020202020204" pitchFamily="34" charset="0"/>
                <a:ea typeface="Segoe UI Symbol" panose="020B0502040204020203" pitchFamily="34" charset="0"/>
                <a:cs typeface="Arial" panose="020B0604020202020204" pitchFamily="34" charset="0"/>
              </a:rPr>
              <a:t>delimiter ;</a:t>
            </a:r>
          </a:p>
        </p:txBody>
      </p:sp>
      <p:sp>
        <p:nvSpPr>
          <p:cNvPr id="5" name="Rectangle 4"/>
          <p:cNvSpPr/>
          <p:nvPr/>
        </p:nvSpPr>
        <p:spPr>
          <a:xfrm>
            <a:off x="479376" y="3269883"/>
            <a:ext cx="10369152" cy="2308324"/>
          </a:xfrm>
          <a:prstGeom prst="rect">
            <a:avLst/>
          </a:prstGeom>
          <a:noFill/>
        </p:spPr>
        <p:txBody>
          <a:bodyPr wrap="square">
            <a:spAutoFit/>
          </a:bodyPr>
          <a:lstStyle/>
          <a:p>
            <a:r>
              <a:rPr lang="en-IN" dirty="0">
                <a:solidFill>
                  <a:srgbClr val="0077AA"/>
                </a:solidFill>
                <a:latin typeface="Arial" panose="020B0604020202020204" pitchFamily="34" charset="0"/>
                <a:cs typeface="Arial" panose="020B0604020202020204" pitchFamily="34" charset="0"/>
              </a:rPr>
              <a:t>DROP PROCEDURE if EXISTS </a:t>
            </a:r>
            <a:r>
              <a:rPr lang="en-IN" dirty="0">
                <a:latin typeface="Arial" panose="020B0604020202020204" pitchFamily="34" charset="0"/>
                <a:ea typeface="Segoe UI Symbol" panose="020B0502040204020203" pitchFamily="34" charset="0"/>
                <a:cs typeface="Arial" panose="020B0604020202020204" pitchFamily="34" charset="0"/>
              </a:rPr>
              <a:t>procedureName;</a:t>
            </a:r>
          </a:p>
          <a:p>
            <a:r>
              <a:rPr lang="en-IN" dirty="0">
                <a:latin typeface="Arial" panose="020B0604020202020204" pitchFamily="34" charset="0"/>
                <a:ea typeface="Segoe UI Symbol" panose="020B0502040204020203" pitchFamily="34" charset="0"/>
                <a:cs typeface="Arial" panose="020B0604020202020204" pitchFamily="34" charset="0"/>
              </a:rPr>
              <a:t>delimiter $$</a:t>
            </a:r>
          </a:p>
          <a:p>
            <a:r>
              <a:rPr lang="en-IN" dirty="0">
                <a:latin typeface="Arial" panose="020B0604020202020204" pitchFamily="34" charset="0"/>
                <a:ea typeface="Segoe UI Symbol" panose="020B0502040204020203"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ea typeface="Segoe UI Symbol" panose="020B0502040204020203"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PROCEDURE</a:t>
            </a:r>
            <a:r>
              <a:rPr lang="en-IN" dirty="0">
                <a:latin typeface="Arial" panose="020B0604020202020204" pitchFamily="34" charset="0"/>
                <a:ea typeface="Segoe UI Symbol" panose="020B0502040204020203" pitchFamily="34" charset="0"/>
                <a:cs typeface="Arial" panose="020B0604020202020204" pitchFamily="34" charset="0"/>
              </a:rPr>
              <a:t> procedureName(</a:t>
            </a:r>
            <a:r>
              <a:rPr lang="en-IN" dirty="0">
                <a:solidFill>
                  <a:srgbClr val="2658E6"/>
                </a:solidFill>
                <a:latin typeface="Arial" panose="020B0604020202020204" pitchFamily="34" charset="0"/>
                <a:ea typeface="Segoe UI Symbol" panose="020B0502040204020203" pitchFamily="34" charset="0"/>
                <a:cs typeface="Arial" panose="020B0604020202020204" pitchFamily="34" charset="0"/>
              </a:rPr>
              <a:t>IN</a:t>
            </a:r>
            <a:r>
              <a:rPr lang="en-IN" dirty="0">
                <a:latin typeface="Arial" panose="020B0604020202020204" pitchFamily="34" charset="0"/>
                <a:ea typeface="Segoe UI Symbol" panose="020B0502040204020203" pitchFamily="34" charset="0"/>
                <a:cs typeface="Arial" panose="020B0604020202020204" pitchFamily="34" charset="0"/>
              </a:rPr>
              <a:t> para1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ea typeface="Segoe UI Symbol" panose="020B0502040204020203" pitchFamily="34" charset="0"/>
                <a:cs typeface="Arial" panose="020B0604020202020204" pitchFamily="34" charset="0"/>
              </a:rPr>
              <a:t>(12), </a:t>
            </a:r>
            <a:r>
              <a:rPr lang="en-IN" dirty="0">
                <a:solidFill>
                  <a:srgbClr val="2658E6"/>
                </a:solidFill>
                <a:latin typeface="Arial" panose="020B0604020202020204" pitchFamily="34" charset="0"/>
                <a:ea typeface="Segoe UI Symbol" panose="020B0502040204020203" pitchFamily="34" charset="0"/>
                <a:cs typeface="Arial" panose="020B0604020202020204" pitchFamily="34" charset="0"/>
              </a:rPr>
              <a:t>OUT</a:t>
            </a:r>
            <a:r>
              <a:rPr lang="en-IN" dirty="0">
                <a:latin typeface="Arial" panose="020B0604020202020204" pitchFamily="34" charset="0"/>
                <a:ea typeface="Segoe UI Symbol" panose="020B0502040204020203" pitchFamily="34" charset="0"/>
                <a:cs typeface="Arial" panose="020B0604020202020204" pitchFamily="34" charset="0"/>
              </a:rPr>
              <a:t> 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ea typeface="Segoe UI Symbol" panose="020B0502040204020203" pitchFamily="34" charset="0"/>
                <a:cs typeface="Arial" panose="020B0604020202020204" pitchFamily="34" charset="0"/>
              </a:rPr>
              <a:t>, </a:t>
            </a:r>
            <a:r>
              <a:rPr lang="en-IN" dirty="0">
                <a:solidFill>
                  <a:srgbClr val="2658E6"/>
                </a:solidFill>
                <a:latin typeface="Arial" panose="020B0604020202020204" pitchFamily="34" charset="0"/>
                <a:ea typeface="Segoe UI Symbol" panose="020B0502040204020203" pitchFamily="34" charset="0"/>
                <a:cs typeface="Arial" panose="020B0604020202020204" pitchFamily="34" charset="0"/>
              </a:rPr>
              <a:t>OUT</a:t>
            </a:r>
            <a:r>
              <a:rPr lang="en-IN" dirty="0">
                <a:latin typeface="Arial" panose="020B0604020202020204" pitchFamily="34" charset="0"/>
                <a:ea typeface="Segoe UI Symbol" panose="020B0502040204020203" pitchFamily="34" charset="0"/>
                <a:cs typeface="Arial" panose="020B0604020202020204" pitchFamily="34" charset="0"/>
              </a:rPr>
              <a:t> j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ea typeface="Segoe UI Symbol" panose="020B0502040204020203" pitchFamily="34" charset="0"/>
                <a:cs typeface="Arial" panose="020B0604020202020204" pitchFamily="34" charset="0"/>
              </a:rPr>
              <a:t>(12))</a:t>
            </a:r>
          </a:p>
          <a:p>
            <a:r>
              <a:rPr lang="en-IN" dirty="0">
                <a:solidFill>
                  <a:srgbClr val="0077AA"/>
                </a:solidFill>
                <a:latin typeface="Arial" panose="020B0604020202020204" pitchFamily="34" charset="0"/>
                <a:cs typeface="Arial" panose="020B0604020202020204" pitchFamily="34" charset="0"/>
              </a:rPr>
              <a:t>  begin</a:t>
            </a:r>
          </a:p>
          <a:p>
            <a:r>
              <a:rPr lang="en-IN" dirty="0">
                <a:latin typeface="Arial" panose="020B0604020202020204" pitchFamily="34" charset="0"/>
                <a:ea typeface="Segoe UI Symbol" panose="020B0502040204020203" pitchFamily="34" charset="0"/>
                <a:cs typeface="Arial" panose="020B0604020202020204" pitchFamily="34" charset="0"/>
              </a:rPr>
              <a:t>      SELECT para1, sum(Sal) INTO varJob, varSumSal FROM emp WHERE job=para1;</a:t>
            </a:r>
          </a:p>
          <a:p>
            <a:r>
              <a:rPr lang="en-IN" dirty="0">
                <a:latin typeface="Arial" panose="020B0604020202020204" pitchFamily="34" charset="0"/>
                <a:ea typeface="Segoe UI Symbol" panose="020B0502040204020203"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end</a:t>
            </a:r>
            <a:r>
              <a:rPr lang="en-IN" dirty="0">
                <a:latin typeface="Arial" panose="020B0604020202020204" pitchFamily="34" charset="0"/>
                <a:ea typeface="Segoe UI Symbol" panose="020B0502040204020203" pitchFamily="34" charset="0"/>
                <a:cs typeface="Arial" panose="020B0604020202020204" pitchFamily="34" charset="0"/>
              </a:rPr>
              <a:t> $$</a:t>
            </a:r>
          </a:p>
          <a:p>
            <a:r>
              <a:rPr lang="en-IN" dirty="0">
                <a:latin typeface="Arial" panose="020B0604020202020204" pitchFamily="34" charset="0"/>
                <a:ea typeface="Segoe UI Symbol" panose="020B0502040204020203" pitchFamily="34" charset="0"/>
                <a:cs typeface="Arial" panose="020B0604020202020204"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1600200" y="739676"/>
            <a:ext cx="8991600" cy="2308324"/>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p1 int(2), in p2 varchar(12), in p3 varchar(10), in p4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600200" y="3200401"/>
            <a:ext cx="8991600" cy="206210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a:t>
            </a:r>
            <a:r>
              <a:rPr lang="en-IN" dirty="0" err="1">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MyProcedure</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(inout p1 int(2))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p1 = p1+2;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1600200" y="5352872"/>
            <a:ext cx="4991100" cy="1200329"/>
          </a:xfrm>
          <a:prstGeom prst="rect">
            <a:avLst/>
          </a:prstGeom>
          <a:noFill/>
        </p:spPr>
        <p:txBody>
          <a:bodyPr wrap="square" rtlCol="0">
            <a:spAutoFit/>
          </a:bodyPr>
          <a:lstStyle/>
          <a:p>
            <a:r>
              <a:rPr lang="en-IN" dirty="0">
                <a:solidFill>
                  <a:schemeClr val="accent5">
                    <a:lumMod val="75000"/>
                  </a:schemeClr>
                </a:solidFill>
              </a:rPr>
              <a:t>mysql&gt; </a:t>
            </a:r>
            <a:r>
              <a:rPr lang="en-IN" dirty="0">
                <a:solidFill>
                  <a:srgbClr val="0077AA"/>
                </a:solidFill>
              </a:rPr>
              <a:t>SET</a:t>
            </a:r>
            <a:r>
              <a:rPr lang="en-IN" dirty="0">
                <a:solidFill>
                  <a:schemeClr val="accent5">
                    <a:lumMod val="75000"/>
                  </a:schemeClr>
                </a:solidFill>
              </a:rPr>
              <a:t> </a:t>
            </a:r>
            <a:r>
              <a:rPr lang="en-IN" i="1" dirty="0">
                <a:solidFill>
                  <a:srgbClr val="EE9900"/>
                </a:solidFill>
              </a:rPr>
              <a:t>@x </a:t>
            </a:r>
            <a:r>
              <a:rPr lang="en-IN" dirty="0">
                <a:solidFill>
                  <a:schemeClr val="accent5">
                    <a:lumMod val="75000"/>
                  </a:schemeClr>
                </a:solidFill>
              </a:rPr>
              <a:t>= </a:t>
            </a:r>
            <a:r>
              <a:rPr lang="en-IN" dirty="0">
                <a:solidFill>
                  <a:srgbClr val="92D050"/>
                </a:solidFill>
              </a:rPr>
              <a:t>10</a:t>
            </a:r>
            <a:endParaRPr lang="en-IN" dirty="0">
              <a:solidFill>
                <a:schemeClr val="accent5">
                  <a:lumMod val="75000"/>
                </a:schemeClr>
              </a:solidFill>
            </a:endParaRPr>
          </a:p>
          <a:p>
            <a:r>
              <a:rPr lang="en-IN" dirty="0">
                <a:solidFill>
                  <a:schemeClr val="accent5">
                    <a:lumMod val="75000"/>
                  </a:schemeClr>
                </a:solidFill>
              </a:rPr>
              <a:t>mysql&gt; </a:t>
            </a:r>
            <a:r>
              <a:rPr lang="en-IN" dirty="0">
                <a:solidFill>
                  <a:srgbClr val="0077AA"/>
                </a:solidFill>
              </a:rPr>
              <a:t>CALL</a:t>
            </a:r>
            <a:r>
              <a:rPr lang="en-IN" dirty="0">
                <a:solidFill>
                  <a:schemeClr val="accent5">
                    <a:lumMod val="75000"/>
                  </a:schemeClr>
                </a:solidFill>
              </a:rPr>
              <a:t> </a:t>
            </a:r>
            <a:r>
              <a:rPr lang="en-IN" dirty="0"/>
              <a:t>procudeureName</a:t>
            </a:r>
            <a:r>
              <a:rPr lang="en-IN" dirty="0">
                <a:solidFill>
                  <a:schemeClr val="bg1">
                    <a:lumMod val="65000"/>
                  </a:schemeClr>
                </a:solidFill>
              </a:rPr>
              <a:t>(</a:t>
            </a:r>
            <a:r>
              <a:rPr lang="en-IN" i="1" dirty="0">
                <a:solidFill>
                  <a:srgbClr val="EE9900"/>
                </a:solidFill>
              </a:rPr>
              <a:t>@x</a:t>
            </a:r>
            <a:r>
              <a:rPr lang="en-IN" dirty="0">
                <a:solidFill>
                  <a:schemeClr val="bg1">
                    <a:lumMod val="65000"/>
                  </a:schemeClr>
                </a:solidFill>
              </a:rPr>
              <a:t>);</a:t>
            </a:r>
          </a:p>
          <a:p>
            <a:r>
              <a:rPr lang="en-IN" dirty="0">
                <a:solidFill>
                  <a:schemeClr val="accent5">
                    <a:lumMod val="75000"/>
                  </a:schemeClr>
                </a:solidFill>
              </a:rPr>
              <a:t>mysql&gt; </a:t>
            </a:r>
            <a:r>
              <a:rPr lang="en-IN" dirty="0">
                <a:solidFill>
                  <a:srgbClr val="0077AA"/>
                </a:solidFill>
              </a:rPr>
              <a:t>SELECT</a:t>
            </a:r>
            <a:r>
              <a:rPr lang="en-IN" dirty="0">
                <a:solidFill>
                  <a:schemeClr val="accent5">
                    <a:lumMod val="75000"/>
                  </a:schemeClr>
                </a:solidFill>
              </a:rPr>
              <a:t> </a:t>
            </a:r>
            <a:r>
              <a:rPr lang="en-IN" i="1" dirty="0">
                <a:solidFill>
                  <a:srgbClr val="EE9900"/>
                </a:solidFill>
              </a:rPr>
              <a:t>@x</a:t>
            </a:r>
            <a:endParaRPr lang="en-IN" dirty="0">
              <a:solidFill>
                <a:schemeClr val="accent5">
                  <a:lumMod val="75000"/>
                </a:schemeClr>
              </a:solidFill>
            </a:endParaRPr>
          </a:p>
          <a:p>
            <a:endParaRPr lang="en-IN" dirty="0">
              <a:solidFill>
                <a:schemeClr val="accent5">
                  <a:lumMod val="75000"/>
                </a:schemeClr>
              </a:solidFill>
            </a:endParaRPr>
          </a:p>
        </p:txBody>
      </p:sp>
    </p:spTree>
    <p:extLst>
      <p:ext uri="{BB962C8B-B14F-4D97-AF65-F5344CB8AC3E}">
        <p14:creationId xmlns:p14="http://schemas.microsoft.com/office/powerpoint/2010/main" val="3030627995"/>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1600200" y="609601"/>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600200" y="2688773"/>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procedureName(v1 int, v2 varchar(20), v3 varchar(20), v4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1600200" y="4761360"/>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pro1(IN var1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 LIMIT var1;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1600200" y="711876"/>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p:cNvSpPr/>
          <p:nvPr/>
        </p:nvSpPr>
        <p:spPr>
          <a:xfrm>
            <a:off x="1600200" y="2884712"/>
            <a:ext cx="8991600"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x int, in y int, out z int, out z1 int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z = x + y;</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z1 = x * y;</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SET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@a</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chemeClr val="accent5">
                    <a:lumMod val="75000"/>
                  </a:schemeClr>
                </a:solidFill>
                <a:latin typeface="Gill Sans MT (Body)"/>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0</a:t>
            </a:r>
            <a:r>
              <a:rPr lang="en-IN" dirty="0">
                <a:solidFill>
                  <a:srgbClr val="006C86"/>
                </a:solidFill>
                <a:latin typeface="Gill Sans MT (Body)"/>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SET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@b</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chemeClr val="accent5">
                    <a:lumMod val="75000"/>
                  </a:schemeClr>
                </a:solidFill>
                <a:latin typeface="Gill Sans MT (Body)"/>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0</a:t>
            </a:r>
            <a:r>
              <a:rPr lang="en-IN" dirty="0">
                <a:solidFill>
                  <a:srgbClr val="006C86"/>
                </a:solidFill>
                <a:latin typeface="Gill Sans MT (Body)"/>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CALL</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latin typeface="Gill Sans MT (Body)"/>
              </a:rPr>
              <a:t>pro1</a:t>
            </a:r>
            <a:r>
              <a:rPr lang="en-IN" dirty="0">
                <a:solidFill>
                  <a:schemeClr val="bg1">
                    <a:lumMod val="65000"/>
                  </a:schemeClr>
                </a:solidFill>
                <a:latin typeface="Gill Sans MT (Body)"/>
                <a:ea typeface="Segoe UI Symbol" panose="020B0502040204020203" pitchFamily="34" charset="0"/>
                <a:cs typeface="Segoe UI Semilight" panose="020B0402040204020203" pitchFamily="34" charset="0"/>
              </a:rPr>
              <a:t>(</a:t>
            </a:r>
            <a:r>
              <a:rPr lang="en-IN" dirty="0">
                <a:solidFill>
                  <a:srgbClr val="92D050"/>
                </a:solidFill>
                <a:latin typeface="Gill Sans MT (Body)"/>
              </a:rPr>
              <a:t>5</a:t>
            </a:r>
            <a:r>
              <a:rPr lang="en-IN" dirty="0">
                <a:latin typeface="Gill Sans MT (Body)"/>
                <a:ea typeface="Segoe UI Symbol" panose="020B0502040204020203" pitchFamily="34" charset="0"/>
                <a:cs typeface="Segoe UI Semilight" panose="020B0402040204020203" pitchFamily="34" charset="0"/>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4</a:t>
            </a:r>
            <a:r>
              <a:rPr lang="en-IN" dirty="0">
                <a:latin typeface="Gill Sans MT (Body)"/>
                <a:ea typeface="Segoe UI Symbol" panose="020B0502040204020203" pitchFamily="34" charset="0"/>
                <a:cs typeface="Segoe UI Semilight" panose="020B0402040204020203" pitchFamily="34" charset="0"/>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@a</a:t>
            </a:r>
            <a:r>
              <a:rPr lang="en-IN" dirty="0">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@b</a:t>
            </a:r>
            <a:r>
              <a:rPr lang="en-IN" dirty="0">
                <a:solidFill>
                  <a:schemeClr val="bg1">
                    <a:lumMod val="65000"/>
                  </a:schemeClr>
                </a:solidFill>
                <a:latin typeface="Gill Sans MT (Body)"/>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3346939616"/>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666844" y="142852"/>
            <a:ext cx="8858312" cy="2862322"/>
          </a:xfrm>
          <a:prstGeom prst="rect">
            <a:avLst/>
          </a:prstGeom>
          <a:solidFill>
            <a:schemeClr val="accent3">
              <a:lumMod val="20000"/>
              <a:lumOff val="80000"/>
            </a:schemeClr>
          </a:solidFill>
        </p:spPr>
        <p:txBody>
          <a:bodyPr wrap="square">
            <a:spAutoFit/>
          </a:bodyPr>
          <a:lstStyle/>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pro1;</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pro1(table_name varchar(10))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@t1 = CONCAT('SELECT * FROM ', table_name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PREPARE stmt FROM @t1;</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EXECUTE stmt;</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666844" y="3500438"/>
            <a:ext cx="8858312" cy="2862322"/>
          </a:xfrm>
          <a:prstGeom prst="rect">
            <a:avLst/>
          </a:prstGeom>
          <a:solidFill>
            <a:schemeClr val="accent3">
              <a:lumMod val="20000"/>
              <a:lumOff val="80000"/>
            </a:schemeClr>
          </a:solidFill>
        </p:spPr>
        <p:txBody>
          <a:bodyPr wrap="square">
            <a:spAutoFit/>
          </a:bodyPr>
          <a:lstStyle/>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pro1;</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pro1(c1 varchar(10), x varchar(10))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PREPARE stmt3 FROM @t1;</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EXECUTE stmt3;</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transition/>
</p:sld>
</file>

<file path=ppt/slides/slide4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246769"/>
          </a:xfrm>
          <a:prstGeom prst="rect">
            <a:avLst/>
          </a:prstGeom>
          <a:solidFill>
            <a:schemeClr val="accent3">
              <a:lumMod val="20000"/>
              <a:lumOff val="80000"/>
            </a:schemeClr>
          </a:solidFill>
        </p:spPr>
        <p:txBody>
          <a:bodyPr wrap="square">
            <a:spAutoFit/>
          </a:bodyPr>
          <a:lstStyle/>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transition/>
</p:sld>
</file>

<file path=ppt/slides/slide4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3758303107"/>
      </p:ext>
    </p:extLst>
  </p:cSld>
  <p:clrMapOvr>
    <a:masterClrMapping/>
  </p:clrMapOvr>
  <p:transition/>
</p:sld>
</file>

<file path=ppt/slides/slide4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7183818"/>
      </p:ext>
    </p:extLst>
  </p:cSld>
  <p:clrMapOvr>
    <a:masterClrMapping/>
  </p:clrMapOvr>
  <p:transition/>
</p:sld>
</file>

<file path=ppt/slides/slide4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 Example</a:t>
            </a:r>
            <a:endParaRPr lang="en-IN" sz="3200" i="1" dirty="0">
              <a:solidFill>
                <a:srgbClr val="FF9900"/>
              </a:solidFill>
              <a:latin typeface="Arial" pitchFamily="34" charset="0"/>
              <a:cs typeface="Arial" pitchFamily="34" charset="0"/>
            </a:endParaRPr>
          </a:p>
        </p:txBody>
      </p:sp>
      <p:sp>
        <p:nvSpPr>
          <p:cNvPr id="6" name="Rectangle 5"/>
          <p:cNvSpPr/>
          <p:nvPr/>
        </p:nvSpPr>
        <p:spPr>
          <a:xfrm>
            <a:off x="1676400" y="762000"/>
            <a:ext cx="8839200" cy="4801314"/>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loopLabel: loop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x&lt;=110 then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x + 1;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ITERATE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947457867"/>
      </p:ext>
    </p:extLst>
  </p:cSld>
  <p:clrMapOvr>
    <a:masterClrMapping/>
  </p:clrMapOvr>
  <p:transition/>
</p:sld>
</file>

<file path=ppt/slides/slide4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1828800" y="3135087"/>
            <a:ext cx="8534400" cy="1200329"/>
          </a:xfrm>
          <a:prstGeom prst="rect">
            <a:avLst/>
          </a:prstGeom>
          <a:solidFill>
            <a:srgbClr val="1B0125"/>
          </a:solidFill>
        </p:spPr>
        <p:txBody>
          <a:bodyPr wrap="square">
            <a:spAutoFit/>
          </a:bodyPr>
          <a:lstStyle/>
          <a:p>
            <a:pPr>
              <a:buFont typeface="Arial" panose="020B0604020202020204" pitchFamily="34" charset="0"/>
              <a:buNone/>
            </a:pPr>
            <a:r>
              <a:rPr lang="en-IN" sz="2400" dirty="0">
                <a:solidFill>
                  <a:srgbClr val="C8A0C3"/>
                </a:solidFill>
                <a:latin typeface="Segoe UI Light" panose="020B0502040204020203" pitchFamily="34" charset="0"/>
                <a:cs typeface="Segoe UI Light" panose="020B0502040204020203" pitchFamily="34" charset="0"/>
              </a:rPr>
              <a:t>Cursor declarations must appear before handler declarations. Variable and condition declarations must appear before cursor or handler declarations.</a:t>
            </a:r>
          </a:p>
        </p:txBody>
      </p:sp>
    </p:spTree>
    <p:extLst>
      <p:ext uri="{BB962C8B-B14F-4D97-AF65-F5344CB8AC3E}">
        <p14:creationId xmlns:p14="http://schemas.microsoft.com/office/powerpoint/2010/main" val="3844564716"/>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a:t>
            </a:r>
            <a:r>
              <a:rPr lang="en-US" sz="3200" i="1">
                <a:solidFill>
                  <a:srgbClr val="FF9900"/>
                </a:solidFill>
                <a:latin typeface="Arial" pitchFamily="34" charset="0"/>
                <a:cs typeface="Arial" pitchFamily="34" charset="0"/>
              </a:rPr>
              <a:t>- Ternary</a:t>
            </a:r>
            <a:endParaRPr lang="en-US" sz="3200" i="1" dirty="0">
              <a:solidFill>
                <a:srgbClr val="FF9900"/>
              </a:solidFill>
              <a:latin typeface="Arial" pitchFamily="34" charset="0"/>
              <a:cs typeface="Arial" pitchFamily="34" charset="0"/>
            </a:endParaRP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3" name="Rectangle 2"/>
          <p:cNvSpPr/>
          <p:nvPr/>
        </p:nvSpPr>
        <p:spPr>
          <a:xfrm>
            <a:off x="1600200" y="6096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295400"/>
            <a:ext cx="8991600" cy="369332"/>
          </a:xfrm>
          <a:prstGeom prst="rect">
            <a:avLst/>
          </a:prstGeom>
          <a:solidFill>
            <a:schemeClr val="bg1"/>
          </a:solidFill>
        </p:spPr>
        <p:txBody>
          <a:bodyPr wrap="square">
            <a:spAutoFit/>
          </a:bodyPr>
          <a:lstStyle/>
          <a:p>
            <a:r>
              <a:rPr lang="en-IN" dirty="0">
                <a:solidFill>
                  <a:srgbClr val="0077AA"/>
                </a:solidFill>
                <a:latin typeface="Liberation Mono"/>
              </a:rPr>
              <a:t>DECLARE cursor_name CURSOR FOR select_statement</a:t>
            </a:r>
          </a:p>
        </p:txBody>
      </p:sp>
      <p:sp>
        <p:nvSpPr>
          <p:cNvPr id="9" name="Rectangle 8"/>
          <p:cNvSpPr/>
          <p:nvPr/>
        </p:nvSpPr>
        <p:spPr>
          <a:xfrm>
            <a:off x="1600200" y="176426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opens a previously declared cursor.</a:t>
            </a:r>
            <a:endParaRPr lang="en-IN" dirty="0">
              <a:solidFill>
                <a:schemeClr val="bg1"/>
              </a:solidFill>
              <a:latin typeface="Arial" panose="020B0604020202020204" pitchFamily="34" charset="0"/>
              <a:cs typeface="Arial" panose="020B0604020202020204" pitchFamily="34" charset="0"/>
            </a:endParaRPr>
          </a:p>
        </p:txBody>
      </p:sp>
      <p:sp>
        <p:nvSpPr>
          <p:cNvPr id="10" name="Rectangle 9"/>
          <p:cNvSpPr/>
          <p:nvPr/>
        </p:nvSpPr>
        <p:spPr>
          <a:xfrm>
            <a:off x="1600200" y="2145268"/>
            <a:ext cx="8991600" cy="369332"/>
          </a:xfrm>
          <a:prstGeom prst="rect">
            <a:avLst/>
          </a:prstGeom>
          <a:solidFill>
            <a:schemeClr val="bg1"/>
          </a:solidFill>
        </p:spPr>
        <p:txBody>
          <a:bodyPr wrap="square">
            <a:spAutoFit/>
          </a:bodyPr>
          <a:lstStyle/>
          <a:p>
            <a:r>
              <a:rPr lang="en-IN" dirty="0">
                <a:solidFill>
                  <a:srgbClr val="0077AA"/>
                </a:solidFill>
                <a:latin typeface="Liberation Mono"/>
              </a:rPr>
              <a:t>OPEN cursor_name</a:t>
            </a:r>
          </a:p>
        </p:txBody>
      </p:sp>
      <p:sp>
        <p:nvSpPr>
          <p:cNvPr id="11" name="Rectangle 10"/>
          <p:cNvSpPr/>
          <p:nvPr/>
        </p:nvSpPr>
        <p:spPr>
          <a:xfrm>
            <a:off x="1600200" y="2625804"/>
            <a:ext cx="8991600"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Arial" panose="020B0604020202020204" pitchFamily="34" charset="0"/>
              <a:cs typeface="Arial" panose="020B0604020202020204" pitchFamily="34" charset="0"/>
            </a:endParaRPr>
          </a:p>
        </p:txBody>
      </p:sp>
      <p:sp>
        <p:nvSpPr>
          <p:cNvPr id="12" name="Rectangle 11"/>
          <p:cNvSpPr/>
          <p:nvPr/>
        </p:nvSpPr>
        <p:spPr>
          <a:xfrm>
            <a:off x="1600200" y="4126468"/>
            <a:ext cx="8991600" cy="369332"/>
          </a:xfrm>
          <a:prstGeom prst="rect">
            <a:avLst/>
          </a:prstGeom>
          <a:solidFill>
            <a:schemeClr val="bg1"/>
          </a:solidFill>
        </p:spPr>
        <p:txBody>
          <a:bodyPr wrap="square">
            <a:spAutoFit/>
          </a:bodyPr>
          <a:lstStyle/>
          <a:p>
            <a:r>
              <a:rPr lang="en-IN" dirty="0">
                <a:solidFill>
                  <a:srgbClr val="0077AA"/>
                </a:solidFill>
                <a:latin typeface="Liberation Mono"/>
              </a:rPr>
              <a:t>FETCH [[NEXT] FROM] cursor_name INTO var_name [, var_name] ...</a:t>
            </a:r>
          </a:p>
        </p:txBody>
      </p:sp>
      <p:sp>
        <p:nvSpPr>
          <p:cNvPr id="13" name="Rectangle 12"/>
          <p:cNvSpPr/>
          <p:nvPr/>
        </p:nvSpPr>
        <p:spPr>
          <a:xfrm>
            <a:off x="1600200" y="4583668"/>
            <a:ext cx="8991600"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If no more rows are available, a No Data condition.</a:t>
            </a:r>
            <a:endParaRPr lang="en-IN" b="1" dirty="0">
              <a:latin typeface="Arial" panose="020B0604020202020204" pitchFamily="34" charset="0"/>
              <a:cs typeface="Arial" panose="020B0604020202020204" pitchFamily="34" charset="0"/>
            </a:endParaRPr>
          </a:p>
        </p:txBody>
      </p:sp>
      <p:sp>
        <p:nvSpPr>
          <p:cNvPr id="14" name="Rectangle 13"/>
          <p:cNvSpPr/>
          <p:nvPr/>
        </p:nvSpPr>
        <p:spPr>
          <a:xfrm>
            <a:off x="1600200" y="51816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closes a previously opened cursor.</a:t>
            </a:r>
            <a:endParaRPr lang="en-IN" dirty="0">
              <a:solidFill>
                <a:schemeClr val="bg1"/>
              </a:solidFill>
              <a:latin typeface="Arial" panose="020B0604020202020204" pitchFamily="34" charset="0"/>
              <a:cs typeface="Arial" panose="020B0604020202020204" pitchFamily="34" charset="0"/>
            </a:endParaRPr>
          </a:p>
        </p:txBody>
      </p:sp>
      <p:sp>
        <p:nvSpPr>
          <p:cNvPr id="15" name="Rectangle 14"/>
          <p:cNvSpPr/>
          <p:nvPr/>
        </p:nvSpPr>
        <p:spPr>
          <a:xfrm>
            <a:off x="1600200" y="5562600"/>
            <a:ext cx="8991600" cy="369332"/>
          </a:xfrm>
          <a:prstGeom prst="rect">
            <a:avLst/>
          </a:prstGeom>
          <a:solidFill>
            <a:schemeClr val="bg1"/>
          </a:solidFill>
        </p:spPr>
        <p:txBody>
          <a:bodyPr wrap="square">
            <a:spAutoFit/>
          </a:bodyPr>
          <a:lstStyle/>
          <a:p>
            <a:r>
              <a:rPr lang="en-IN" dirty="0">
                <a:solidFill>
                  <a:srgbClr val="0077AA"/>
                </a:solidFill>
                <a:latin typeface="Liberation Mono"/>
              </a:rPr>
              <a:t>CLOSE cursor_name</a:t>
            </a:r>
          </a:p>
        </p:txBody>
      </p:sp>
    </p:spTree>
    <p:extLst>
      <p:ext uri="{BB962C8B-B14F-4D97-AF65-F5344CB8AC3E}">
        <p14:creationId xmlns:p14="http://schemas.microsoft.com/office/powerpoint/2010/main" val="3576506311"/>
      </p:ext>
    </p:extLst>
  </p:cSld>
  <p:clrMapOvr>
    <a:masterClrMapping/>
  </p:clrMapOvr>
  <p:transition/>
</p:sld>
</file>

<file path=ppt/slides/slide4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652896"/>
            <a:ext cx="8839200" cy="587853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 para1 varchar(25))</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done TINYINT DEFAULT FALSE;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varEMPNO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varENAME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c1 cursor for SELECT empno, ename from EMP where job =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NOT FOUND set done=true;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OPEN c1;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loopLabel: loop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FETCH c1 into varEMPNO, varENAME;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done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CLOSE c1;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4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4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1600200" y="767478"/>
            <a:ext cx="8991600"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a = 10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'ok';</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3" name="Rectangle 2"/>
          <p:cNvSpPr/>
          <p:nvPr/>
        </p:nvSpPr>
        <p:spPr>
          <a:xfrm>
            <a:off x="1676400" y="152400"/>
            <a:ext cx="8839200" cy="1261884"/>
          </a:xfrm>
          <a:prstGeom prst="rect">
            <a:avLst/>
          </a:prstGeom>
          <a:solidFill>
            <a:srgbClr val="5F9378"/>
          </a:solidFill>
        </p:spPr>
        <p:txBody>
          <a:bodyPr wrap="square">
            <a:spAutoFit/>
          </a:bodyPr>
          <a:lstStyle/>
          <a:p>
            <a:pPr algn="just"/>
            <a:r>
              <a:rPr lang="en-IN" dirty="0">
                <a:solidFill>
                  <a:srgbClr val="E8F97F"/>
                </a:solidFill>
                <a:latin typeface="Arial" panose="020B0604020202020204" pitchFamily="34" charset="0"/>
                <a:cs typeface="Arial" panose="020B0604020202020204" pitchFamily="34" charset="0"/>
              </a:rPr>
              <a:t>First, you specify the name of the stored function after CREATE FUNCTION clause. Second, you list all parameters of the stored function inside the parentheses. </a:t>
            </a:r>
          </a:p>
          <a:p>
            <a:pPr algn="just"/>
            <a:r>
              <a:rPr lang="en-IN" sz="2000" dirty="0">
                <a:solidFill>
                  <a:srgbClr val="FFFF00"/>
                </a:solidFill>
                <a:latin typeface="Arial" panose="020B0604020202020204" pitchFamily="34" charset="0"/>
                <a:cs typeface="Arial" panose="020B0604020202020204" pitchFamily="34" charset="0"/>
              </a:rPr>
              <a:t>By default, all parameters are IN parameters. You cannot specify IN , OUT or INOUT modifiers to the parameters.</a:t>
            </a:r>
            <a:endParaRPr lang="en-IN" sz="1600" dirty="0">
              <a:solidFill>
                <a:srgbClr val="FFFF00"/>
              </a:solidFill>
              <a:latin typeface="Arial" panose="020B0604020202020204" pitchFamily="34" charset="0"/>
              <a:cs typeface="Arial" panose="020B0604020202020204" pitchFamily="34" charset="0"/>
            </a:endParaRPr>
          </a:p>
        </p:txBody>
      </p:sp>
      <p:sp>
        <p:nvSpPr>
          <p:cNvPr id="4" name="Rectangle 3"/>
          <p:cNvSpPr/>
          <p:nvPr/>
        </p:nvSpPr>
        <p:spPr>
          <a:xfrm>
            <a:off x="1676400" y="3581401"/>
            <a:ext cx="8839200" cy="984885"/>
          </a:xfrm>
          <a:prstGeom prst="rect">
            <a:avLst/>
          </a:prstGeom>
          <a:solidFill>
            <a:srgbClr val="5F9378"/>
          </a:solidFill>
        </p:spPr>
        <p:txBody>
          <a:bodyPr wrap="square">
            <a:spAutoFit/>
          </a:bodyPr>
          <a:lstStyle/>
          <a:p>
            <a:pPr algn="just"/>
            <a:r>
              <a:rPr lang="en-IN" dirty="0">
                <a:solidFill>
                  <a:srgbClr val="E8F97F"/>
                </a:solidFill>
                <a:latin typeface="Arial" panose="020B0604020202020204" pitchFamily="34" charset="0"/>
                <a:cs typeface="Arial" panose="020B0604020202020204" pitchFamily="34" charset="0"/>
              </a:rPr>
              <a:t>The </a:t>
            </a:r>
            <a:r>
              <a:rPr lang="en-IN" sz="2000" dirty="0">
                <a:solidFill>
                  <a:srgbClr val="FFFF00"/>
                </a:solidFill>
                <a:latin typeface="Arial" panose="020B0604020202020204" pitchFamily="34" charset="0"/>
                <a:cs typeface="Arial" panose="020B0604020202020204" pitchFamily="34" charset="0"/>
              </a:rPr>
              <a:t>RETURNS</a:t>
            </a:r>
            <a:r>
              <a:rPr lang="en-IN" sz="1600" dirty="0">
                <a:solidFill>
                  <a:srgbClr val="E8F97F"/>
                </a:solidFill>
                <a:latin typeface="Arial" panose="020B0604020202020204" pitchFamily="34" charset="0"/>
                <a:cs typeface="Arial" panose="020B0604020202020204" pitchFamily="34" charset="0"/>
              </a:rPr>
              <a:t> </a:t>
            </a:r>
            <a:r>
              <a:rPr lang="en-IN" dirty="0">
                <a:solidFill>
                  <a:srgbClr val="E8F97F"/>
                </a:solidFill>
                <a:latin typeface="Arial" panose="020B0604020202020204" pitchFamily="34" charset="0"/>
                <a:cs typeface="Arial" panose="020B0604020202020204" pitchFamily="34" charset="0"/>
              </a:rPr>
              <a:t>clause may be specified </a:t>
            </a:r>
            <a:r>
              <a:rPr lang="en-IN" i="1" dirty="0">
                <a:solidFill>
                  <a:srgbClr val="FFFF00"/>
                </a:solidFill>
                <a:latin typeface="Arial" panose="020B0604020202020204" pitchFamily="34" charset="0"/>
                <a:cs typeface="Arial" panose="020B0604020202020204" pitchFamily="34" charset="0"/>
              </a:rPr>
              <a:t>only for a FUNCTION</a:t>
            </a:r>
            <a:r>
              <a:rPr lang="en-IN" dirty="0">
                <a:solidFill>
                  <a:srgbClr val="E8F97F"/>
                </a:solidFill>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solidFill>
                  <a:srgbClr val="FFFF00"/>
                </a:solidFill>
                <a:latin typeface="Arial" panose="020B0604020202020204" pitchFamily="34" charset="0"/>
                <a:cs typeface="Arial" panose="020B0604020202020204" pitchFamily="34" charset="0"/>
              </a:rPr>
              <a:t>RETURN</a:t>
            </a:r>
            <a:r>
              <a:rPr lang="en-IN" dirty="0">
                <a:solidFill>
                  <a:srgbClr val="E8F97F"/>
                </a:solidFill>
                <a:latin typeface="Arial" panose="020B0604020202020204" pitchFamily="34" charset="0"/>
                <a:cs typeface="Arial" panose="020B0604020202020204" pitchFamily="34" charset="0"/>
              </a:rPr>
              <a:t> value statement.</a:t>
            </a:r>
          </a:p>
        </p:txBody>
      </p:sp>
      <p:sp>
        <p:nvSpPr>
          <p:cNvPr id="5" name="Rectangle 4"/>
          <p:cNvSpPr/>
          <p:nvPr/>
        </p:nvSpPr>
        <p:spPr>
          <a:xfrm>
            <a:off x="1676400" y="5023485"/>
            <a:ext cx="8763000" cy="1477328"/>
          </a:xfrm>
          <a:prstGeom prst="rect">
            <a:avLst/>
          </a:prstGeom>
        </p:spPr>
        <p:txBody>
          <a:bodyPr wrap="square">
            <a:spAutoFit/>
          </a:bodyPr>
          <a:lstStyle/>
          <a:p>
            <a:r>
              <a:rPr lang="en-IN" dirty="0">
                <a:solidFill>
                  <a:srgbClr val="FF0000"/>
                </a:solidFill>
              </a:rPr>
              <a:t>Note:</a:t>
            </a:r>
            <a:r>
              <a:rPr lang="en-IN" dirty="0"/>
              <a:t> ERROR 1415 (0A000): Not allowed to return a result set from a function</a:t>
            </a:r>
          </a:p>
          <a:p>
            <a:endParaRPr lang="en-IN" dirty="0"/>
          </a:p>
          <a:p>
            <a:r>
              <a:rPr lang="en-IN" dirty="0"/>
              <a:t> </a:t>
            </a:r>
            <a:r>
              <a:rPr lang="en-IN" dirty="0">
                <a:solidFill>
                  <a:srgbClr val="FF0000"/>
                </a:solidFill>
              </a:rPr>
              <a:t>SELECT "Hello World";             </a:t>
            </a:r>
            <a:r>
              <a:rPr lang="en-IN" dirty="0">
                <a:solidFill>
                  <a:srgbClr val="92D050"/>
                </a:solidFill>
              </a:rPr>
              <a:t>// will not work in FUNCTION</a:t>
            </a:r>
          </a:p>
          <a:p>
            <a:r>
              <a:rPr lang="en-IN" dirty="0"/>
              <a:t> SELECT "Hello World" into x;   </a:t>
            </a:r>
            <a:r>
              <a:rPr lang="en-IN" dirty="0">
                <a:solidFill>
                  <a:srgbClr val="92D050"/>
                </a:solidFill>
              </a:rPr>
              <a:t>// will work in FUNCTION</a:t>
            </a:r>
          </a:p>
          <a:p>
            <a:endParaRPr lang="en-IN" dirty="0"/>
          </a:p>
        </p:txBody>
      </p:sp>
      <p:sp>
        <p:nvSpPr>
          <p:cNvPr id="6" name="Rectangle 5"/>
          <p:cNvSpPr/>
          <p:nvPr/>
        </p:nvSpPr>
        <p:spPr>
          <a:xfrm>
            <a:off x="1666844" y="1600130"/>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Tree>
    <p:extLst>
      <p:ext uri="{BB962C8B-B14F-4D97-AF65-F5344CB8AC3E}">
        <p14:creationId xmlns:p14="http://schemas.microsoft.com/office/powerpoint/2010/main" val="645071376"/>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1600200" y="767478"/>
            <a:ext cx="89916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1001;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600200" y="3510678"/>
            <a:ext cx="89916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functionName(para1 varchar(12))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total int default 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sum(sal) into total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(total);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1600200" y="767478"/>
            <a:ext cx="89916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max(deptno) + 1 into x  from dept;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2" name="Rectangle 1"/>
          <p:cNvSpPr/>
          <p:nvPr/>
        </p:nvSpPr>
        <p:spPr>
          <a:xfrm>
            <a:off x="1600200" y="762000"/>
            <a:ext cx="8991600"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functionName(no int) returns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56056819"/>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3" name="Rectangle 2"/>
          <p:cNvSpPr/>
          <p:nvPr/>
        </p:nvSpPr>
        <p:spPr>
          <a:xfrm>
            <a:off x="1676400" y="152401"/>
            <a:ext cx="8839200" cy="1323439"/>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trigger or database trigger is a stored program executed automatically to respond to a specific event e.g., INSERT, UPDATE or DELETE occurred in a table. The database trigger is powerful tool for protecting the integrity of the data in MySQL databases.</a:t>
            </a:r>
          </a:p>
        </p:txBody>
      </p:sp>
      <p:sp>
        <p:nvSpPr>
          <p:cNvPr id="4" name="Rectangle 3"/>
          <p:cNvSpPr/>
          <p:nvPr/>
        </p:nvSpPr>
        <p:spPr>
          <a:xfrm>
            <a:off x="1600200" y="3697070"/>
            <a:ext cx="8991600" cy="1323439"/>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The trigger is always associated with the table named tbl_name, which must refer to a permanent table. You cannot associate a trigger with a TEMPORARY table or a VIEW. If you drop a table, any triggers for the table are also dropped.</a:t>
            </a:r>
          </a:p>
        </p:txBody>
      </p:sp>
    </p:spTree>
    <p:extLst>
      <p:ext uri="{BB962C8B-B14F-4D97-AF65-F5344CB8AC3E}">
        <p14:creationId xmlns:p14="http://schemas.microsoft.com/office/powerpoint/2010/main" val="2024117397"/>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1600200" y="1828800"/>
            <a:ext cx="8991600" cy="2308324"/>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1600200" y="838200"/>
            <a:ext cx="8991600" cy="923330"/>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r>
              <a:rPr lang="en-US" b="1" dirty="0">
                <a:latin typeface="Arial" panose="020B0604020202020204" pitchFamily="34" charset="0"/>
                <a:cs typeface="Arial" panose="020B0604020202020204" pitchFamily="34" charset="0"/>
              </a:rPr>
              <a:t>You cannot associate a trigger with a TEMPORARY table or a VIEW.</a:t>
            </a:r>
          </a:p>
        </p:txBody>
      </p:sp>
      <p:sp>
        <p:nvSpPr>
          <p:cNvPr id="7" name="Rectangle 6"/>
          <p:cNvSpPr/>
          <p:nvPr/>
        </p:nvSpPr>
        <p:spPr>
          <a:xfrm>
            <a:off x="1676400" y="4736068"/>
            <a:ext cx="8839200" cy="369332"/>
          </a:xfrm>
          <a:prstGeom prst="rect">
            <a:avLst/>
          </a:prstGeom>
          <a:solidFill>
            <a:schemeClr val="bg1"/>
          </a:solidFill>
        </p:spPr>
        <p:txBody>
          <a:bodyPr wrap="square">
            <a:spAutoFit/>
          </a:bodyPr>
          <a:lstStyle/>
          <a:p>
            <a:r>
              <a:rPr lang="en-IN" dirty="0">
                <a:solidFill>
                  <a:srgbClr val="0077AA"/>
                </a:solidFill>
                <a:latin typeface="Liberation Mono"/>
              </a:rPr>
              <a:t>SHOW CREATE TRIGGER trigger_name</a:t>
            </a:r>
          </a:p>
        </p:txBody>
      </p:sp>
      <p:sp>
        <p:nvSpPr>
          <p:cNvPr id="2" name="Rectangle 1"/>
          <p:cNvSpPr/>
          <p:nvPr/>
        </p:nvSpPr>
        <p:spPr>
          <a:xfrm>
            <a:off x="1687286" y="5410200"/>
            <a:ext cx="5704114"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382286"/>
            <a:ext cx="11449272" cy="3785652"/>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3-Tier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b="1" dirty="0">
                <a:solidFill>
                  <a:srgbClr val="FF0000"/>
                </a:solidFill>
                <a:latin typeface="Arial" pitchFamily="34" charset="0"/>
                <a:cs typeface="Arial" pitchFamily="34" charset="0"/>
              </a:rPr>
              <a:t>Database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113" indent="-90011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42905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810628409"/>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1644868" y="685801"/>
            <a:ext cx="8915400" cy="5078313"/>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2260700"/>
            <a:ext cx="8839200" cy="2616101"/>
          </a:xfrm>
          <a:prstGeom prst="rect">
            <a:avLst/>
          </a:prstGeom>
        </p:spPr>
        <p:txBody>
          <a:bodyPr wrap="square">
            <a:spAutoFit/>
          </a:bodyPr>
          <a:lstStyle/>
          <a:p>
            <a:pPr algn="just"/>
            <a:r>
              <a:rPr lang="en-IN" b="1" dirty="0">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The trigger activates whenever a new row is inserted into the table; for example</a:t>
            </a:r>
            <a:r>
              <a:rPr lang="en-IN" b="1" dirty="0">
                <a:latin typeface="Arial" panose="020B0604020202020204" pitchFamily="34" charset="0"/>
                <a:cs typeface="Arial" panose="020B0604020202020204" pitchFamily="34" charset="0"/>
              </a:rPr>
              <a:t>, through INSERT, LOAD DATA, and REPLACE statements.</a:t>
            </a:r>
          </a:p>
          <a:p>
            <a:pPr algn="just"/>
            <a:endParaRPr lang="en-IN" sz="1000" dirty="0">
              <a:latin typeface="Arial" panose="020B0604020202020204" pitchFamily="34" charset="0"/>
              <a:cs typeface="Arial" panose="020B0604020202020204" pitchFamily="34" charset="0"/>
            </a:endParaRPr>
          </a:p>
          <a:p>
            <a:pPr algn="just"/>
            <a:r>
              <a:rPr lang="en-IN" b="1" dirty="0">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The trigger activates whenever a row is modified; for example, </a:t>
            </a:r>
            <a:r>
              <a:rPr lang="en-IN" b="1" dirty="0">
                <a:latin typeface="Arial" panose="020B0604020202020204" pitchFamily="34" charset="0"/>
                <a:cs typeface="Arial" panose="020B0604020202020204" pitchFamily="34" charset="0"/>
              </a:rPr>
              <a:t>through UPDATE statements.</a:t>
            </a:r>
          </a:p>
          <a:p>
            <a:pPr algn="just"/>
            <a:endParaRPr lang="en-IN" sz="1000" b="1" dirty="0">
              <a:latin typeface="Arial" panose="020B0604020202020204" pitchFamily="34" charset="0"/>
              <a:cs typeface="Arial" panose="020B0604020202020204" pitchFamily="34" charset="0"/>
            </a:endParaRPr>
          </a:p>
          <a:p>
            <a:pPr algn="just"/>
            <a:r>
              <a:rPr lang="en-IN" b="1" dirty="0">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The trigger activates whenever a row is deleted from the table; for example, </a:t>
            </a:r>
            <a:r>
              <a:rPr lang="en-IN" b="1" dirty="0">
                <a:latin typeface="Arial" panose="020B0604020202020204" pitchFamily="34" charset="0"/>
                <a:cs typeface="Arial" panose="020B0604020202020204" pitchFamily="34" charset="0"/>
              </a:rPr>
              <a:t>through DELETE and REPLACE statements.</a:t>
            </a:r>
            <a:r>
              <a:rPr lang="en-IN" dirty="0">
                <a:latin typeface="Arial" panose="020B0604020202020204" pitchFamily="34" charset="0"/>
                <a:cs typeface="Arial" panose="020B0604020202020204" pitchFamily="34" charset="0"/>
              </a:rPr>
              <a:t> DROP TABLE and TRUNCATE TABLE statements on the table do not activate this trigger, because they do not use DELETE. Dropping a partition does not activate DELETE triggers, either.</a:t>
            </a:r>
          </a:p>
        </p:txBody>
      </p:sp>
      <p:sp>
        <p:nvSpPr>
          <p:cNvPr id="5" name="Rectangle 4"/>
          <p:cNvSpPr/>
          <p:nvPr/>
        </p:nvSpPr>
        <p:spPr>
          <a:xfrm>
            <a:off x="1676400" y="838201"/>
            <a:ext cx="8839200" cy="646331"/>
          </a:xfrm>
          <a:prstGeom prst="rect">
            <a:avLst/>
          </a:prstGeom>
        </p:spPr>
        <p:txBody>
          <a:bodyPr wrap="square">
            <a:spAutoFit/>
          </a:bodyPr>
          <a:lstStyle/>
          <a:p>
            <a:pPr algn="just"/>
            <a:r>
              <a:rPr lang="en-US" b="1" dirty="0">
                <a:latin typeface="Arial" panose="020B0604020202020204" pitchFamily="34" charset="0"/>
                <a:cs typeface="Arial" panose="020B0604020202020204" pitchFamily="34" charset="0"/>
              </a:rPr>
              <a:t>trigger_time</a:t>
            </a:r>
            <a:r>
              <a:rPr lang="en-US" dirty="0">
                <a:latin typeface="Arial" panose="020B0604020202020204" pitchFamily="34" charset="0"/>
                <a:cs typeface="Arial" panose="020B0604020202020204" pitchFamily="34" charset="0"/>
              </a:rPr>
              <a:t> : trigger_time is the trigger action time. It can be </a:t>
            </a:r>
            <a:r>
              <a:rPr lang="en-US" b="1" dirty="0">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to indicate that the trigger activates before or after each row to be modified.</a:t>
            </a:r>
          </a:p>
        </p:txBody>
      </p:sp>
      <p:sp>
        <p:nvSpPr>
          <p:cNvPr id="6" name="Rectangle 5"/>
          <p:cNvSpPr/>
          <p:nvPr/>
        </p:nvSpPr>
        <p:spPr>
          <a:xfrm>
            <a:off x="1676400" y="1737956"/>
            <a:ext cx="8839200" cy="369332"/>
          </a:xfrm>
          <a:prstGeom prst="rect">
            <a:avLst/>
          </a:prstGeom>
        </p:spPr>
        <p:txBody>
          <a:bodyPr wrap="square">
            <a:spAutoFit/>
          </a:bodyPr>
          <a:lstStyle/>
          <a:p>
            <a:r>
              <a:rPr lang="en-US" b="1" dirty="0">
                <a:latin typeface="Arial" panose="020B0604020202020204" pitchFamily="34" charset="0"/>
                <a:cs typeface="Arial" panose="020B0604020202020204" pitchFamily="34" charset="0"/>
              </a:rPr>
              <a:t>trigger_event</a:t>
            </a:r>
            <a:r>
              <a:rPr lang="en-US" dirty="0">
                <a:latin typeface="Arial" panose="020B0604020202020204" pitchFamily="34" charset="0"/>
                <a:cs typeface="Arial" panose="020B0604020202020204" pitchFamily="34" charset="0"/>
              </a:rPr>
              <a:t> : trigger_event indicates the kind of operation that activates the trigger.</a:t>
            </a:r>
          </a:p>
        </p:txBody>
      </p:sp>
    </p:spTree>
    <p:extLst>
      <p:ext uri="{BB962C8B-B14F-4D97-AF65-F5344CB8AC3E}">
        <p14:creationId xmlns:p14="http://schemas.microsoft.com/office/powerpoint/2010/main" val="2722119115"/>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1752600" y="990601"/>
            <a:ext cx="8686800" cy="3139321"/>
          </a:xfrm>
          <a:prstGeom prst="rect">
            <a:avLst/>
          </a:prstGeom>
        </p:spPr>
        <p:txBody>
          <a:bodyPr wrap="square">
            <a:spAutoFit/>
          </a:bodyPr>
          <a:lstStyle/>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OLD</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NEW</a:t>
            </a:r>
            <a:r>
              <a:rPr lang="en-IN" dirty="0">
                <a:latin typeface="Arial" panose="020B0604020202020204" pitchFamily="34" charset="0"/>
                <a:cs typeface="Arial" panose="020B0604020202020204" pitchFamily="34" charset="0"/>
              </a:rPr>
              <a:t> keywords enable you to access columns in the rows affected by a trigger. </a:t>
            </a:r>
            <a:r>
              <a:rPr lang="en-IN" b="1" dirty="0">
                <a:latin typeface="Arial" panose="020B0604020202020204" pitchFamily="34" charset="0"/>
                <a:cs typeface="Arial" panose="020B0604020202020204" pitchFamily="34" charset="0"/>
              </a:rPr>
              <a:t>OLD</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NEW</a:t>
            </a:r>
            <a:r>
              <a:rPr lang="en-IN" dirty="0">
                <a:latin typeface="Arial" panose="020B0604020202020204" pitchFamily="34" charset="0"/>
                <a:cs typeface="Arial" panose="020B0604020202020204" pitchFamily="34" charset="0"/>
              </a:rPr>
              <a:t> are MySQL extensions to triggers; they are not case sensitive.</a:t>
            </a:r>
            <a:endParaRPr lang="en-US" dirty="0">
              <a:latin typeface="Arial" panose="020B0604020202020204" pitchFamily="34" charset="0"/>
              <a:cs typeface="Arial" panose="020B0604020202020204" pitchFamily="34" charset="0"/>
            </a:endParaRPr>
          </a:p>
        </p:txBody>
      </p:sp>
      <p:sp>
        <p:nvSpPr>
          <p:cNvPr id="7" name="Rectangle 6"/>
          <p:cNvSpPr/>
          <p:nvPr/>
        </p:nvSpPr>
        <p:spPr>
          <a:xfrm>
            <a:off x="1600200" y="1688069"/>
            <a:ext cx="8991600" cy="646331"/>
          </a:xfrm>
          <a:prstGeom prst="rect">
            <a:avLst/>
          </a:prstGeom>
          <a:solidFill>
            <a:srgbClr val="5F9378"/>
          </a:solidFill>
        </p:spPr>
        <p:txBody>
          <a:bodyPr wrap="square">
            <a:spAutoFit/>
          </a:bodyPr>
          <a:lstStyle/>
          <a:p>
            <a:pPr algn="just"/>
            <a:r>
              <a:rPr lang="en-IN" dirty="0">
                <a:solidFill>
                  <a:srgbClr val="E8F97F"/>
                </a:solidFill>
                <a:latin typeface="Arial" panose="020B0604020202020204" pitchFamily="34"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1600200" y="2630270"/>
            <a:ext cx="8991600" cy="1723549"/>
          </a:xfrm>
          <a:prstGeom prst="rect">
            <a:avLst/>
          </a:prstGeom>
        </p:spPr>
        <p:txBody>
          <a:bodyPr wrap="square">
            <a:spAutoFit/>
          </a:bodyPr>
          <a:lstStyle/>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an INSERT trigger, only </a:t>
            </a:r>
            <a:r>
              <a:rPr lang="en-IN" b="1" dirty="0">
                <a:latin typeface="Arial" panose="020B0604020202020204" pitchFamily="34" charset="0"/>
                <a:cs typeface="Arial" panose="020B0604020202020204" pitchFamily="34" charset="0"/>
              </a:rPr>
              <a:t>NEW.col_name</a:t>
            </a:r>
            <a:r>
              <a:rPr lang="en-IN" dirty="0">
                <a:latin typeface="Arial" panose="020B0604020202020204" pitchFamily="34" charset="0"/>
                <a:cs typeface="Arial" panose="020B0604020202020204" pitchFamily="34" charset="0"/>
              </a:rPr>
              <a:t> can be used; there is no </a:t>
            </a:r>
            <a:r>
              <a:rPr lang="en-IN" b="1" dirty="0">
                <a:latin typeface="Arial" panose="020B0604020202020204" pitchFamily="34" charset="0"/>
                <a:cs typeface="Arial" panose="020B0604020202020204" pitchFamily="34" charset="0"/>
              </a:rPr>
              <a:t>OLD </a:t>
            </a:r>
            <a:r>
              <a:rPr lang="en-IN" dirty="0">
                <a:latin typeface="Arial" panose="020B0604020202020204" pitchFamily="34" charset="0"/>
                <a:cs typeface="Arial" panose="020B0604020202020204" pitchFamily="34" charset="0"/>
              </a:rPr>
              <a:t>row. </a:t>
            </a:r>
          </a:p>
          <a:p>
            <a:pPr marL="285750" indent="-285750" algn="just">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 DELETE trigger, only </a:t>
            </a:r>
            <a:r>
              <a:rPr lang="en-IN" b="1" dirty="0">
                <a:latin typeface="Arial" panose="020B0604020202020204" pitchFamily="34" charset="0"/>
                <a:cs typeface="Arial" panose="020B0604020202020204" pitchFamily="34" charset="0"/>
              </a:rPr>
              <a:t>OLD.col_name</a:t>
            </a:r>
            <a:r>
              <a:rPr lang="en-IN" dirty="0">
                <a:latin typeface="Arial" panose="020B0604020202020204" pitchFamily="34" charset="0"/>
                <a:cs typeface="Arial" panose="020B0604020202020204" pitchFamily="34" charset="0"/>
              </a:rPr>
              <a:t> can be used; there is no </a:t>
            </a:r>
            <a:r>
              <a:rPr lang="en-IN" b="1" dirty="0">
                <a:latin typeface="Arial" panose="020B0604020202020204" pitchFamily="34" charset="0"/>
                <a:cs typeface="Arial" panose="020B0604020202020204" pitchFamily="34" charset="0"/>
              </a:rPr>
              <a:t>NEW </a:t>
            </a:r>
            <a:r>
              <a:rPr lang="en-IN" dirty="0">
                <a:latin typeface="Arial" panose="020B0604020202020204" pitchFamily="34" charset="0"/>
                <a:cs typeface="Arial" panose="020B0604020202020204" pitchFamily="34" charset="0"/>
              </a:rPr>
              <a:t>row. </a:t>
            </a:r>
          </a:p>
          <a:p>
            <a:pPr marL="285750" indent="-285750" algn="just">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an UPDATE trigger, you can use </a:t>
            </a:r>
            <a:r>
              <a:rPr lang="en-IN" b="1" dirty="0">
                <a:latin typeface="Arial" panose="020B0604020202020204" pitchFamily="34" charset="0"/>
                <a:cs typeface="Arial" panose="020B0604020202020204" pitchFamily="34" charset="0"/>
              </a:rPr>
              <a:t>OLD.col_name</a:t>
            </a:r>
            <a:r>
              <a:rPr lang="en-IN" dirty="0">
                <a:latin typeface="Arial" panose="020B0604020202020204" pitchFamily="34" charset="0"/>
                <a:cs typeface="Arial" panose="020B0604020202020204" pitchFamily="34" charset="0"/>
              </a:rPr>
              <a:t> to refer to the columns of a row before it is updated and </a:t>
            </a:r>
            <a:r>
              <a:rPr lang="en-IN" b="1" dirty="0">
                <a:latin typeface="Arial" panose="020B0604020202020204" pitchFamily="34" charset="0"/>
                <a:cs typeface="Arial" panose="020B0604020202020204" pitchFamily="34" charset="0"/>
              </a:rPr>
              <a:t>NEW.col_name</a:t>
            </a:r>
            <a:r>
              <a:rPr lang="en-IN" dirty="0">
                <a:latin typeface="Arial" panose="020B0604020202020204" pitchFamily="34" charset="0"/>
                <a:cs typeface="Arial" panose="020B0604020202020204" pitchFamily="34" charset="0"/>
              </a:rPr>
              <a:t> to refer to the columns of the row after it is updated.</a:t>
            </a:r>
            <a:endParaRPr lang="en-US" dirty="0">
              <a:latin typeface="Arial" panose="020B0604020202020204" pitchFamily="34" charset="0"/>
              <a:cs typeface="Arial" panose="020B0604020202020204" pitchFamily="34" charset="0"/>
            </a:endParaRPr>
          </a:p>
        </p:txBody>
      </p:sp>
      <p:sp>
        <p:nvSpPr>
          <p:cNvPr id="2" name="Rectangle 1"/>
          <p:cNvSpPr/>
          <p:nvPr/>
        </p:nvSpPr>
        <p:spPr>
          <a:xfrm>
            <a:off x="1752600" y="4419601"/>
            <a:ext cx="8763000" cy="1323439"/>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5105400" y="5867400"/>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0"/>
            <a:ext cx="8991600" cy="92333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trigger cannot use the </a:t>
            </a:r>
            <a:r>
              <a:rPr lang="en-IN" b="1" i="1" dirty="0">
                <a:latin typeface="Arial" panose="020B0604020202020204" pitchFamily="34" charset="0"/>
                <a:cs typeface="Arial" panose="020B0604020202020204" pitchFamily="34" charset="0"/>
              </a:rPr>
              <a:t>CALL</a:t>
            </a:r>
            <a:r>
              <a:rPr lang="en-IN" dirty="0">
                <a:latin typeface="Arial" panose="020B0604020202020204" pitchFamily="34"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1676400" y="1881664"/>
            <a:ext cx="8839200"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1676400" y="2648129"/>
            <a:ext cx="88392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1752600" y="3886201"/>
            <a:ext cx="8610600" cy="1200329"/>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1752600" y="788076"/>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1752600" y="31242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1752600" y="2677887"/>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UPDATE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d1 values (old.dname, new.dname);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1752600" y="4761362"/>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DELETE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(old.deptno, old.dname, old.loc, old.pwd,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1752600" y="609601"/>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d1 values (new.deptno, new.dname, new.loc, new.pwd);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1752600" y="3048001"/>
            <a:ext cx="86868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DATE_FORMAT (now(), '%W') = 'Wednesday'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1752600" y="762001"/>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(new.deptno, new.dname, new.loc, new.pwd,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1752600" y="762000"/>
            <a:ext cx="8686800"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new.dname = 'A'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'Apple';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'My error message';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1714839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438967"/>
            <a:ext cx="9614812"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695400" y="1174532"/>
            <a:ext cx="6410934" cy="46166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898376237"/>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1752600" y="767478"/>
            <a:ext cx="86868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new.deptno &lt; 50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 department number';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1752600" y="3586878"/>
            <a:ext cx="8686800"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EMP for 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new.sal &lt;=0 then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new.sal = 25000;</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57800" y="4800601"/>
            <a:ext cx="5029200"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3200400" y="5562601"/>
            <a:ext cx="7239000" cy="646331"/>
          </a:xfrm>
          <a:prstGeom prst="rect">
            <a:avLst/>
          </a:prstGeom>
        </p:spPr>
        <p:txBody>
          <a:bodyPr wrap="square">
            <a:spAutoFit/>
          </a:bodyPr>
          <a:lstStyle/>
          <a:p>
            <a:r>
              <a:rPr lang="en-US" dirty="0" err="1">
                <a:solidFill>
                  <a:srgbClr val="0083A2"/>
                </a:solidFill>
              </a:rPr>
              <a:t>mysql</a:t>
            </a:r>
            <a:r>
              <a:rPr lang="en-US" dirty="0">
                <a:solidFill>
                  <a:srgbClr val="0083A2"/>
                </a:solidFill>
              </a:rPr>
              <a:t>&gt; insert into emp (empno,  ename,  sal,  mgr,  deptno) values(1, ‘ abc',   -10000,  7788, 10);</a:t>
            </a:r>
          </a:p>
        </p:txBody>
      </p:sp>
    </p:spTree>
    <p:extLst>
      <p:ext uri="{BB962C8B-B14F-4D97-AF65-F5344CB8AC3E}">
        <p14:creationId xmlns:p14="http://schemas.microsoft.com/office/powerpoint/2010/main" val="1092632628"/>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1752600" y="906482"/>
            <a:ext cx="8686800"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city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new.c1 &lt;&gt;  '</a:t>
            </a:r>
            <a:r>
              <a:rPr lang="en-IN" dirty="0" err="1">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Pune</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'Invalid city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1752600" y="906483"/>
            <a:ext cx="8686800"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dept for </a:t>
            </a:r>
          </a:p>
          <a:p>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err="1">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 upper(</a:t>
            </a:r>
            <a:r>
              <a:rPr lang="en-US" dirty="0" err="1">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5638800" y="1981200"/>
            <a:ext cx="4724400" cy="369332"/>
          </a:xfrm>
          <a:prstGeom prst="rect">
            <a:avLst/>
          </a:prstGeom>
        </p:spPr>
        <p:txBody>
          <a:bodyPr wrap="square">
            <a:spAutoFit/>
          </a:bodyPr>
          <a:lstStyle/>
          <a:p>
            <a:r>
              <a:rPr lang="en-US" dirty="0" err="1">
                <a:solidFill>
                  <a:schemeClr val="accent4">
                    <a:lumMod val="75000"/>
                  </a:schemeClr>
                </a:solidFill>
              </a:rPr>
              <a:t>mysql</a:t>
            </a:r>
            <a:r>
              <a:rPr lang="en-US" dirty="0">
                <a:solidFill>
                  <a:schemeClr val="accent4">
                    <a:lumMod val="75000"/>
                  </a:schemeClr>
                </a:solidFill>
              </a:rPr>
              <a:t>&gt; insert into dept values(2, '</a:t>
            </a:r>
            <a:r>
              <a:rPr lang="en-US" dirty="0" err="1">
                <a:solidFill>
                  <a:schemeClr val="accent4">
                    <a:lumMod val="75000"/>
                  </a:schemeClr>
                </a:solidFill>
              </a:rPr>
              <a:t>abc</a:t>
            </a:r>
            <a:r>
              <a:rPr lang="en-US" dirty="0">
                <a:solidFill>
                  <a:schemeClr val="accent4">
                    <a:lumMod val="75000"/>
                  </a:schemeClr>
                </a:solidFill>
              </a:rPr>
              <a:t>', 2, 2);</a:t>
            </a:r>
          </a:p>
        </p:txBody>
      </p:sp>
    </p:spTree>
    <p:extLst>
      <p:ext uri="{BB962C8B-B14F-4D97-AF65-F5344CB8AC3E}">
        <p14:creationId xmlns:p14="http://schemas.microsoft.com/office/powerpoint/2010/main" val="1092632628"/>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1752600" y="774681"/>
            <a:ext cx="8686800" cy="313932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emp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deptno from DEPT where deptno=new.deptno);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'error';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752600" y="4038601"/>
            <a:ext cx="86868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max(deptno) + 1 from dept);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new.deptno =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24000" y="685800"/>
            <a:ext cx="9144000" cy="707886"/>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 Find 2</a:t>
            </a:r>
            <a:r>
              <a:rPr lang="en-IN" sz="2000" b="1" baseline="30000" dirty="0">
                <a:latin typeface="Calibri" panose="020F0502020204030204" pitchFamily="34" charset="0"/>
                <a:cs typeface="Calibri" panose="020F0502020204030204" pitchFamily="34" charset="0"/>
              </a:rPr>
              <a:t>nd</a:t>
            </a:r>
            <a:r>
              <a:rPr lang="en-IN" sz="2000" b="1" dirty="0">
                <a:latin typeface="Calibri" panose="020F0502020204030204" pitchFamily="34" charset="0"/>
                <a:cs typeface="Calibri" panose="020F0502020204030204" pitchFamily="34" charset="0"/>
              </a:rPr>
              <a:t> highest salary</a:t>
            </a:r>
            <a:r>
              <a:rPr lang="en-IN" sz="2000" dirty="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MAX(SAL) FROM EMP WHERE SAL &lt; (SELECT MAX(SAL) FROM EMP);</a:t>
            </a:r>
          </a:p>
        </p:txBody>
      </p:sp>
      <p:sp>
        <p:nvSpPr>
          <p:cNvPr id="6" name="Rectangle 5"/>
          <p:cNvSpPr/>
          <p:nvPr/>
        </p:nvSpPr>
        <p:spPr>
          <a:xfrm>
            <a:off x="1524000" y="1600200"/>
            <a:ext cx="9144000" cy="707886"/>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2. Find 2</a:t>
            </a:r>
            <a:r>
              <a:rPr lang="en-IN" sz="2000" b="1" baseline="30000" dirty="0">
                <a:latin typeface="Calibri" panose="020F0502020204030204" pitchFamily="34" charset="0"/>
                <a:cs typeface="Calibri" panose="020F0502020204030204" pitchFamily="34" charset="0"/>
              </a:rPr>
              <a:t>nd</a:t>
            </a:r>
            <a:r>
              <a:rPr lang="en-IN" sz="2000" b="1" dirty="0">
                <a:latin typeface="Calibri" panose="020F0502020204030204" pitchFamily="34" charset="0"/>
                <a:cs typeface="Calibri" panose="020F0502020204030204" pitchFamily="34" charset="0"/>
              </a:rPr>
              <a:t> lowest salary</a:t>
            </a:r>
            <a:r>
              <a:rPr lang="en-IN" sz="2000" dirty="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MIN(SAL) FROM EMP WHERE SAL &gt; (SELECT MIN(SAL) FROM EMP);</a:t>
            </a:r>
          </a:p>
        </p:txBody>
      </p:sp>
      <p:sp>
        <p:nvSpPr>
          <p:cNvPr id="7" name="Rectangle 6"/>
          <p:cNvSpPr/>
          <p:nvPr/>
        </p:nvSpPr>
        <p:spPr>
          <a:xfrm>
            <a:off x="1524000" y="2514601"/>
            <a:ext cx="9144000" cy="1015663"/>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3. Find 2</a:t>
            </a:r>
            <a:r>
              <a:rPr lang="en-IN" sz="2000" b="1" baseline="30000" dirty="0">
                <a:latin typeface="Calibri" panose="020F0502020204030204" pitchFamily="34" charset="0"/>
                <a:cs typeface="Calibri" panose="020F0502020204030204" pitchFamily="34" charset="0"/>
              </a:rPr>
              <a:t>nd</a:t>
            </a:r>
            <a:r>
              <a:rPr lang="en-IN" sz="2000" b="1" dirty="0">
                <a:latin typeface="Calibri" panose="020F0502020204030204" pitchFamily="34" charset="0"/>
                <a:cs typeface="Calibri" panose="020F0502020204030204" pitchFamily="34" charset="0"/>
              </a:rPr>
              <a:t> highest salary of each department</a:t>
            </a:r>
            <a:r>
              <a:rPr lang="en-IN" sz="2000" dirty="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MAX(SAL) FROM EMP WHERE SAL NOT IN (SELECT MAX(SAL) FROM EMP GROUP BY DEPTNO) GROUP BY DEPTNO;</a:t>
            </a:r>
          </a:p>
        </p:txBody>
      </p:sp>
      <p:sp>
        <p:nvSpPr>
          <p:cNvPr id="8" name="Rectangle 7"/>
          <p:cNvSpPr/>
          <p:nvPr/>
        </p:nvSpPr>
        <p:spPr>
          <a:xfrm>
            <a:off x="1524000" y="3654310"/>
            <a:ext cx="9144000" cy="1015663"/>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4. Find 2</a:t>
            </a:r>
            <a:r>
              <a:rPr lang="en-IN" sz="2000" b="1" baseline="30000" dirty="0">
                <a:latin typeface="Calibri" panose="020F0502020204030204" pitchFamily="34" charset="0"/>
                <a:cs typeface="Calibri" panose="020F0502020204030204" pitchFamily="34" charset="0"/>
              </a:rPr>
              <a:t>nd</a:t>
            </a:r>
            <a:r>
              <a:rPr lang="en-IN" sz="2000" b="1" dirty="0">
                <a:latin typeface="Calibri" panose="020F0502020204030204" pitchFamily="34" charset="0"/>
                <a:cs typeface="Calibri" panose="020F0502020204030204" pitchFamily="34" charset="0"/>
              </a:rPr>
              <a:t> lowest salary of each department</a:t>
            </a:r>
            <a:r>
              <a:rPr lang="en-IN" sz="2000" dirty="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MIN(SAL) FROM EMP WHERE SAL NOT IN (SELECT MIN(SAL) FROM EMP GROUP BY DEPTNO) GROUP BY DEPTNO;</a:t>
            </a:r>
          </a:p>
        </p:txBody>
      </p:sp>
      <p:sp>
        <p:nvSpPr>
          <p:cNvPr id="10" name="Rectangle 9"/>
          <p:cNvSpPr/>
          <p:nvPr/>
        </p:nvSpPr>
        <p:spPr>
          <a:xfrm>
            <a:off x="1524000" y="4808195"/>
            <a:ext cx="9144000" cy="1015663"/>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5. Serial number jobwise</a:t>
            </a:r>
            <a:r>
              <a:rPr lang="en-IN" sz="2000" dirty="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@CNT := CASE WHEN JOB = @JB THEN @CNT + 1 ELSE 1 END R1, @JB := JOB  FROM EMP, (SELECT @CNT :=0, @JB := '') E ORDER BY JOB;</a:t>
            </a:r>
          </a:p>
        </p:txBody>
      </p:sp>
    </p:spTree>
    <p:extLst>
      <p:ext uri="{BB962C8B-B14F-4D97-AF65-F5344CB8AC3E}">
        <p14:creationId xmlns:p14="http://schemas.microsoft.com/office/powerpoint/2010/main" val="2250237353"/>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24000" y="685801"/>
            <a:ext cx="9144000" cy="2246769"/>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6. Find only the duplicate records</a:t>
            </a:r>
            <a:r>
              <a:rPr lang="en-IN" sz="2000" dirty="0">
                <a:latin typeface="Calibri" panose="020F0502020204030204" pitchFamily="34" charset="0"/>
                <a:cs typeface="Calibri" panose="020F0502020204030204" pitchFamily="34" charset="0"/>
              </a:rPr>
              <a:t>.</a:t>
            </a:r>
          </a:p>
          <a:p>
            <a:r>
              <a:rPr lang="en-US" sz="2000" dirty="0">
                <a:solidFill>
                  <a:srgbClr val="5F9378"/>
                </a:solidFill>
                <a:latin typeface="Calibri" panose="020F0502020204030204" pitchFamily="34" charset="0"/>
                <a:cs typeface="Calibri" panose="020F0502020204030204" pitchFamily="34" charset="0"/>
              </a:rPr>
              <a:t>select * from d1 where c1 not in (select min(c1) from d1 group by deptno, dname, loc, walletid) order by deptno;</a:t>
            </a:r>
          </a:p>
          <a:p>
            <a:endParaRPr lang="en-US" sz="2000" dirty="0">
              <a:solidFill>
                <a:srgbClr val="5F9378"/>
              </a:solidFill>
              <a:latin typeface="Calibri" panose="020F0502020204030204" pitchFamily="34" charset="0"/>
              <a:cs typeface="Calibri" panose="020F0502020204030204" pitchFamily="34" charset="0"/>
            </a:endParaRPr>
          </a:p>
          <a:p>
            <a:r>
              <a:rPr lang="en-US" sz="2000" dirty="0">
                <a:solidFill>
                  <a:srgbClr val="5F9378"/>
                </a:solidFill>
                <a:latin typeface="Calibri" panose="020F0502020204030204" pitchFamily="34" charset="0"/>
                <a:cs typeface="Calibri" panose="020F0502020204030204" pitchFamily="34" charset="0"/>
              </a:rPr>
              <a:t>select * from (select @cnt1 := @cnt1+1 R1, duplicate.* from duplicate,(select @cnt1:=0) t1) t2where t2.R1  not in (select min(@cnt := @cnt+1) R1 from duplicate, (select @cnt:=0) t4 group by deptno, dname, loc, WALLETID) order by deptno;</a:t>
            </a:r>
          </a:p>
        </p:txBody>
      </p:sp>
      <p:sp>
        <p:nvSpPr>
          <p:cNvPr id="6" name="Rectangle 5"/>
          <p:cNvSpPr/>
          <p:nvPr/>
        </p:nvSpPr>
        <p:spPr>
          <a:xfrm>
            <a:off x="1524000" y="4161971"/>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7. TODO</a:t>
            </a:r>
            <a:endParaRPr lang="en-IN" sz="2000" dirty="0">
              <a:latin typeface="Calibri" panose="020F0502020204030204" pitchFamily="34" charset="0"/>
              <a:cs typeface="Calibri" panose="020F0502020204030204" pitchFamily="34" charset="0"/>
            </a:endParaRPr>
          </a:p>
        </p:txBody>
      </p:sp>
      <p:sp>
        <p:nvSpPr>
          <p:cNvPr id="7" name="Rectangle 6"/>
          <p:cNvSpPr/>
          <p:nvPr/>
        </p:nvSpPr>
        <p:spPr>
          <a:xfrm>
            <a:off x="1524000" y="445283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TODO</a:t>
            </a:r>
            <a:endParaRPr lang="en-IN" sz="2000" dirty="0">
              <a:latin typeface="Calibri" panose="020F0502020204030204" pitchFamily="34" charset="0"/>
              <a:cs typeface="Calibri" panose="020F0502020204030204" pitchFamily="34" charset="0"/>
            </a:endParaRPr>
          </a:p>
        </p:txBody>
      </p:sp>
      <p:sp>
        <p:nvSpPr>
          <p:cNvPr id="8" name="Rectangle 7"/>
          <p:cNvSpPr/>
          <p:nvPr/>
        </p:nvSpPr>
        <p:spPr>
          <a:xfrm>
            <a:off x="1524000" y="478902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9. TODO</a:t>
            </a:r>
            <a:endParaRPr lang="en-IN" sz="2000" dirty="0">
              <a:latin typeface="Calibri" panose="020F0502020204030204" pitchFamily="34" charset="0"/>
              <a:cs typeface="Calibri" panose="020F0502020204030204" pitchFamily="34" charset="0"/>
            </a:endParaRPr>
          </a:p>
        </p:txBody>
      </p:sp>
      <p:sp>
        <p:nvSpPr>
          <p:cNvPr id="10" name="Rectangle 9"/>
          <p:cNvSpPr/>
          <p:nvPr/>
        </p:nvSpPr>
        <p:spPr>
          <a:xfrm>
            <a:off x="1524000" y="518913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10. TODO</a:t>
            </a:r>
            <a:endParaRPr lang="en-IN"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78608303"/>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1676400" y="5334001"/>
            <a:ext cx="9144000" cy="646331"/>
          </a:xfrm>
          <a:prstGeom prst="rect">
            <a:avLst/>
          </a:prstGeom>
        </p:spPr>
        <p:txBody>
          <a:bodyPr wrap="square">
            <a:spAutoFit/>
          </a:bodyPr>
          <a:lstStyle/>
          <a:p>
            <a:r>
              <a:rPr lang="en-IN" dirty="0"/>
              <a:t>select count(*), e.* from e group by empno, ename, job, </a:t>
            </a:r>
            <a:r>
              <a:rPr lang="en-IN" dirty="0" err="1"/>
              <a:t>mgr</a:t>
            </a:r>
            <a:r>
              <a:rPr lang="en-IN" dirty="0"/>
              <a:t>, hiredate, sal, comm, deptno, bonusid, `user name`, pwd;</a:t>
            </a:r>
          </a:p>
        </p:txBody>
      </p:sp>
      <p:sp>
        <p:nvSpPr>
          <p:cNvPr id="2" name="Rectangle 1"/>
          <p:cNvSpPr/>
          <p:nvPr/>
        </p:nvSpPr>
        <p:spPr>
          <a:xfrm>
            <a:off x="1752600" y="914400"/>
            <a:ext cx="8686800" cy="3416320"/>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GothamRounded-Book"/>
              </a:rPr>
              <a:t>What is the difference between CHAR and VARCHAR?</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solidFill>
                  <a:srgbClr val="444444"/>
                </a:solidFill>
                <a:latin typeface="GothamRounded-Book"/>
              </a:rPr>
              <a:t>What is the difference between DELETE, DROP, AND TRUNCATE.</a:t>
            </a:r>
          </a:p>
          <a:p>
            <a:pPr marL="285750" indent="-285750">
              <a:buFont typeface="Arial" panose="020B0604020202020204" pitchFamily="34" charset="0"/>
              <a:buChar char="•"/>
            </a:pPr>
            <a:endParaRPr lang="en-US" dirty="0">
              <a:solidFill>
                <a:srgbClr val="444444"/>
              </a:solidFill>
              <a:latin typeface="GothamRounded-Book"/>
            </a:endParaRPr>
          </a:p>
          <a:p>
            <a:pPr marL="285750" indent="-285750">
              <a:buFont typeface="Arial" panose="020B0604020202020204" pitchFamily="34" charset="0"/>
              <a:buChar char="•"/>
            </a:pPr>
            <a:r>
              <a:rPr lang="en-US" dirty="0"/>
              <a:t>What is the difference between DELETE TABLE and TRUNCATE TABLE commands in MySQL?</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What are types of joins in MySQL?</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What is the difference between primary key and unique key?</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What do you mean my Joins and explain different types of MySQL Joins?</a:t>
            </a:r>
          </a:p>
        </p:txBody>
      </p:sp>
    </p:spTree>
    <p:extLst>
      <p:ext uri="{BB962C8B-B14F-4D97-AF65-F5344CB8AC3E}">
        <p14:creationId xmlns:p14="http://schemas.microsoft.com/office/powerpoint/2010/main" val="4242655406"/>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47801"/>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676400" y="156628"/>
            <a:ext cx="8610600" cy="1138773"/>
          </a:xfrm>
          <a:prstGeom prst="rect">
            <a:avLst/>
          </a:prstGeom>
        </p:spPr>
        <p:txBody>
          <a:bodyPr wrap="square">
            <a:spAutoFit/>
          </a:bodyPr>
          <a:lstStyle/>
          <a:p>
            <a:pPr algn="ctr"/>
            <a:r>
              <a:rPr lang="en-IN" sz="3400" dirty="0">
                <a:solidFill>
                  <a:srgbClr val="FE1212"/>
                </a:solidFill>
                <a:latin typeface="Segoe Print" panose="02000600000000000000" pitchFamily="2" charset="0"/>
              </a:rPr>
              <a:t>"Live as if you were to die tomorrow.</a:t>
            </a:r>
          </a:p>
          <a:p>
            <a:pPr algn="ctr"/>
            <a:r>
              <a:rPr lang="en-IN" sz="3400" dirty="0">
                <a:solidFill>
                  <a:srgbClr val="FE1212"/>
                </a:solidFill>
                <a:latin typeface="Segoe Print" panose="02000600000000000000" pitchFamily="2" charset="0"/>
              </a:rPr>
              <a:t>Learn as if you were to live forever"</a:t>
            </a:r>
          </a:p>
        </p:txBody>
      </p:sp>
    </p:spTree>
    <p:extLst>
      <p:ext uri="{BB962C8B-B14F-4D97-AF65-F5344CB8AC3E}">
        <p14:creationId xmlns:p14="http://schemas.microsoft.com/office/powerpoint/2010/main" val="1148130326"/>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115622612"/>
              </p:ext>
            </p:extLst>
          </p:nvPr>
        </p:nvGraphicFramePr>
        <p:xfrm>
          <a:off x="2057401" y="1600200"/>
          <a:ext cx="1981199" cy="2225040"/>
        </p:xfrm>
        <a:graphic>
          <a:graphicData uri="http://schemas.openxmlformats.org/drawingml/2006/table">
            <a:tbl>
              <a:tblPr firstRow="1" bandRow="1">
                <a:tableStyleId>{5940675A-B579-460E-94D1-54222C63F5DA}</a:tableStyleId>
              </a:tblPr>
              <a:tblGrid>
                <a:gridCol w="495300">
                  <a:extLst>
                    <a:ext uri="{9D8B030D-6E8A-4147-A177-3AD203B41FA5}">
                      <a16:colId xmlns:a16="http://schemas.microsoft.com/office/drawing/2014/main" val="20000"/>
                    </a:ext>
                  </a:extLst>
                </a:gridCol>
                <a:gridCol w="670111">
                  <a:extLst>
                    <a:ext uri="{9D8B030D-6E8A-4147-A177-3AD203B41FA5}">
                      <a16:colId xmlns:a16="http://schemas.microsoft.com/office/drawing/2014/main" val="20001"/>
                    </a:ext>
                  </a:extLst>
                </a:gridCol>
                <a:gridCol w="815788">
                  <a:extLst>
                    <a:ext uri="{9D8B030D-6E8A-4147-A177-3AD203B41FA5}">
                      <a16:colId xmlns:a16="http://schemas.microsoft.com/office/drawing/2014/main" val="20002"/>
                    </a:ext>
                  </a:extLst>
                </a:gridCol>
              </a:tblGrid>
              <a:tr h="370840">
                <a:tc>
                  <a:txBody>
                    <a:bodyPr/>
                    <a:lstStyle/>
                    <a:p>
                      <a:r>
                        <a:rPr lang="en-US" dirty="0"/>
                        <a:t>65</a:t>
                      </a:r>
                    </a:p>
                  </a:txBody>
                  <a:tcPr/>
                </a:tc>
                <a:tc>
                  <a:txBody>
                    <a:bodyPr/>
                    <a:lstStyle/>
                    <a:p>
                      <a:r>
                        <a:rPr lang="en-US" dirty="0"/>
                        <a:t>a</a:t>
                      </a:r>
                    </a:p>
                  </a:txBody>
                  <a:tcPr/>
                </a:tc>
                <a:tc>
                  <a:txBody>
                    <a:bodyPr/>
                    <a:lstStyle/>
                    <a:p>
                      <a:r>
                        <a:rPr lang="en-US" dirty="0"/>
                        <a:t>10</a:t>
                      </a:r>
                    </a:p>
                  </a:txBody>
                  <a:tcPr/>
                </a:tc>
                <a:extLst>
                  <a:ext uri="{0D108BD9-81ED-4DB2-BD59-A6C34878D82A}">
                    <a16:rowId xmlns:a16="http://schemas.microsoft.com/office/drawing/2014/main" val="10000"/>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1"/>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2"/>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3"/>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4"/>
                  </a:ext>
                </a:extLst>
              </a:tr>
              <a:tr h="370840">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5"/>
                  </a:ext>
                </a:extLst>
              </a:tr>
            </a:tbl>
          </a:graphicData>
        </a:graphic>
      </p:graphicFrame>
      <p:sp>
        <p:nvSpPr>
          <p:cNvPr id="3" name="TextBox 2"/>
          <p:cNvSpPr txBox="1"/>
          <p:nvPr/>
        </p:nvSpPr>
        <p:spPr>
          <a:xfrm>
            <a:off x="3048001" y="533400"/>
            <a:ext cx="5404941" cy="369332"/>
          </a:xfrm>
          <a:prstGeom prst="rect">
            <a:avLst/>
          </a:prstGeom>
          <a:noFill/>
        </p:spPr>
        <p:txBody>
          <a:bodyPr wrap="none" rtlCol="0">
            <a:spAutoFit/>
          </a:bodyPr>
          <a:lstStyle/>
          <a:p>
            <a:r>
              <a:rPr lang="en-US" dirty="0"/>
              <a:t>Input a = 10, find ascii of a variable and store in 65 array</a:t>
            </a:r>
          </a:p>
        </p:txBody>
      </p:sp>
      <p:sp>
        <p:nvSpPr>
          <p:cNvPr id="4" name="Rectangle 3"/>
          <p:cNvSpPr/>
          <p:nvPr/>
        </p:nvSpPr>
        <p:spPr>
          <a:xfrm>
            <a:off x="1952597" y="4857760"/>
            <a:ext cx="3796745" cy="369332"/>
          </a:xfrm>
          <a:prstGeom prst="rect">
            <a:avLst/>
          </a:prstGeom>
        </p:spPr>
        <p:txBody>
          <a:bodyPr wrap="none">
            <a:spAutoFit/>
          </a:bodyPr>
          <a:lstStyle/>
          <a:p>
            <a:r>
              <a:rPr lang="en-US" dirty="0"/>
              <a:t>\connect --</a:t>
            </a:r>
            <a:r>
              <a:rPr lang="en-US" dirty="0" err="1"/>
              <a:t>mysql</a:t>
            </a:r>
            <a:r>
              <a:rPr lang="en-US" dirty="0"/>
              <a:t> root@localhost:3306</a:t>
            </a:r>
          </a:p>
        </p:txBody>
      </p:sp>
    </p:spTree>
    <p:extLst>
      <p:ext uri="{BB962C8B-B14F-4D97-AF65-F5344CB8AC3E}">
        <p14:creationId xmlns:p14="http://schemas.microsoft.com/office/powerpoint/2010/main" val="2262634000"/>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881158" y="214291"/>
            <a:ext cx="8429684" cy="6186309"/>
          </a:xfrm>
          <a:prstGeom prst="rect">
            <a:avLst/>
          </a:prstGeom>
        </p:spPr>
        <p:txBody>
          <a:bodyPr wrap="square">
            <a:spAutoFit/>
          </a:bodyPr>
          <a:lstStyle/>
          <a:p>
            <a:r>
              <a:rPr lang="en-US" dirty="0"/>
              <a:t>insert into </a:t>
            </a:r>
            <a:r>
              <a:rPr lang="en-US" dirty="0" err="1"/>
              <a:t>xmltest</a:t>
            </a:r>
            <a:r>
              <a:rPr lang="en-US" dirty="0"/>
              <a:t> values ("&lt;Students&gt;</a:t>
            </a:r>
          </a:p>
          <a:p>
            <a:r>
              <a:rPr lang="en-US" dirty="0"/>
              <a:t>      &lt;student1&gt;</a:t>
            </a:r>
          </a:p>
          <a:p>
            <a:r>
              <a:rPr lang="en-US" dirty="0"/>
              <a:t>	&lt;RollNumber&gt;1&lt;/RollNumber&gt;</a:t>
            </a:r>
          </a:p>
          <a:p>
            <a:r>
              <a:rPr lang="en-US" dirty="0"/>
              <a:t>        &lt;Name&gt; Saleel &lt;/Name&gt;</a:t>
            </a:r>
          </a:p>
          <a:p>
            <a:r>
              <a:rPr lang="en-US" dirty="0"/>
              <a:t>      &lt;/student1&gt;</a:t>
            </a:r>
          </a:p>
          <a:p>
            <a:r>
              <a:rPr lang="en-US" dirty="0"/>
              <a:t>     </a:t>
            </a:r>
          </a:p>
          <a:p>
            <a:r>
              <a:rPr lang="en-US" dirty="0"/>
              <a:t>      &lt;student2&gt;</a:t>
            </a:r>
          </a:p>
          <a:p>
            <a:r>
              <a:rPr lang="en-US" dirty="0"/>
              <a:t>	&lt;RollNumber&gt; 2 &lt;/RollNumber&gt;</a:t>
            </a:r>
          </a:p>
          <a:p>
            <a:r>
              <a:rPr lang="en-US" dirty="0"/>
              <a:t>        &lt;Name&gt; Vrushali &lt;/Name&gt;</a:t>
            </a:r>
          </a:p>
          <a:p>
            <a:r>
              <a:rPr lang="en-US" dirty="0"/>
              <a:t>      &lt;/student2&gt;</a:t>
            </a:r>
          </a:p>
          <a:p>
            <a:r>
              <a:rPr lang="en-US" dirty="0"/>
              <a:t>     </a:t>
            </a:r>
          </a:p>
          <a:p>
            <a:r>
              <a:rPr lang="en-US" dirty="0"/>
              <a:t>      &lt;student3&gt;</a:t>
            </a:r>
          </a:p>
          <a:p>
            <a:r>
              <a:rPr lang="en-US" dirty="0"/>
              <a:t>	&lt;RollNumber&gt; 3 &lt;/RollNumber&gt;</a:t>
            </a:r>
          </a:p>
          <a:p>
            <a:r>
              <a:rPr lang="en-US" dirty="0"/>
              <a:t>        &lt;Name&gt; Sharmin &lt;/Name&gt;</a:t>
            </a:r>
          </a:p>
          <a:p>
            <a:r>
              <a:rPr lang="en-US" dirty="0"/>
              <a:t>      &lt;/student3&gt;</a:t>
            </a:r>
          </a:p>
          <a:p>
            <a:r>
              <a:rPr lang="en-US" dirty="0"/>
              <a:t>      </a:t>
            </a:r>
          </a:p>
          <a:p>
            <a:r>
              <a:rPr lang="en-US" dirty="0"/>
              <a:t>      &lt;student4&gt;</a:t>
            </a:r>
          </a:p>
          <a:p>
            <a:r>
              <a:rPr lang="en-US" dirty="0"/>
              <a:t>	&lt;RollNumber&gt; 4 &lt;/RollNumber&gt;</a:t>
            </a:r>
          </a:p>
          <a:p>
            <a:r>
              <a:rPr lang="en-US" dirty="0"/>
              <a:t>        &lt;Name&gt; Ruhan &lt;/Name&gt;</a:t>
            </a:r>
          </a:p>
          <a:p>
            <a:r>
              <a:rPr lang="en-US" dirty="0"/>
              <a:t>      &lt;/student4&gt;</a:t>
            </a:r>
          </a:p>
          <a:p>
            <a:endParaRPr lang="en-US" dirty="0"/>
          </a:p>
          <a:p>
            <a:r>
              <a:rPr lang="en-US" dirty="0"/>
              <a:t>&lt;/Students&gt;");</a:t>
            </a:r>
          </a:p>
        </p:txBody>
      </p:sp>
    </p:spTree>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p:cNvSpPr txBox="1"/>
          <p:nvPr/>
        </p:nvSpPr>
        <p:spPr>
          <a:xfrm>
            <a:off x="1752600" y="304801"/>
            <a:ext cx="8763000"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the department name where less the 3 employees </a:t>
            </a:r>
            <a:r>
              <a:rPr lang="en-IN" sz="160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18288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35814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5334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7239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8288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5814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70866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88392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5486401" y="1828800"/>
            <a:ext cx="138545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2272006"/>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F8A3696C-C837-4AA2-8AF3-5196542DF988}"/>
              </a:ext>
            </a:extLst>
          </p:cNvPr>
          <p:cNvSpPr/>
          <p:nvPr/>
        </p:nvSpPr>
        <p:spPr>
          <a:xfrm>
            <a:off x="1703512" y="40466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93292617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28800" y="152400"/>
            <a:ext cx="8458200" cy="60873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relationships</a:t>
            </a:r>
          </a:p>
        </p:txBody>
      </p:sp>
      <p:pic>
        <p:nvPicPr>
          <p:cNvPr id="16" name="Picture 15">
            <a:extLst>
              <a:ext uri="{FF2B5EF4-FFF2-40B4-BE49-F238E27FC236}">
                <a16:creationId xmlns:a16="http://schemas.microsoft.com/office/drawing/2014/main" id="{B84564A3-D215-4DCC-B12C-37C91C81EB35}"/>
              </a:ext>
            </a:extLst>
          </p:cNvPr>
          <p:cNvPicPr>
            <a:picLocks noChangeAspect="1"/>
          </p:cNvPicPr>
          <p:nvPr/>
        </p:nvPicPr>
        <p:blipFill>
          <a:blip r:embed="rId2"/>
          <a:stretch>
            <a:fillRect/>
          </a:stretch>
        </p:blipFill>
        <p:spPr>
          <a:xfrm>
            <a:off x="292513" y="3298304"/>
            <a:ext cx="11636135" cy="3299048"/>
          </a:xfrm>
          <a:prstGeom prst="rect">
            <a:avLst/>
          </a:prstGeom>
        </p:spPr>
      </p:pic>
      <p:sp>
        <p:nvSpPr>
          <p:cNvPr id="17" name="Rectangle 16">
            <a:extLst>
              <a:ext uri="{FF2B5EF4-FFF2-40B4-BE49-F238E27FC236}">
                <a16:creationId xmlns:a16="http://schemas.microsoft.com/office/drawing/2014/main" id="{C078924E-739D-44F4-A904-71C9047A4AB9}"/>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one row in the table on the other side of their relationship and vice versa.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one-to-one relationship is a type of cardinality that refers to the relationship between two entities A and B in which one element of entity A may only be linked to one element of entity B, and vice versa.</a:t>
            </a:r>
          </a:p>
        </p:txBody>
      </p:sp>
    </p:spTree>
    <p:extLst>
      <p:ext uri="{BB962C8B-B14F-4D97-AF65-F5344CB8AC3E}">
        <p14:creationId xmlns:p14="http://schemas.microsoft.com/office/powerpoint/2010/main" val="304690944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31413" y="1223793"/>
            <a:ext cx="3717023" cy="4247317"/>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6C86"/>
                </a:solidFill>
                <a:latin typeface="Liberation Mono"/>
                <a:cs typeface="Arial" panose="020B0604020202020204" pitchFamily="34" charset="0"/>
              </a:rPr>
              <a:t>NOT</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NULL</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6" name="Picture 5">
            <a:extLst>
              <a:ext uri="{FF2B5EF4-FFF2-40B4-BE49-F238E27FC236}">
                <a16:creationId xmlns:a16="http://schemas.microsoft.com/office/drawing/2014/main" id="{871E7CB2-1DEA-4DE7-BFB3-0E7CC3FB350C}"/>
              </a:ext>
            </a:extLst>
          </p:cNvPr>
          <p:cNvPicPr>
            <a:picLocks noChangeAspect="1"/>
          </p:cNvPicPr>
          <p:nvPr/>
        </p:nvPicPr>
        <p:blipFill>
          <a:blip r:embed="rId2"/>
          <a:stretch>
            <a:fillRect/>
          </a:stretch>
        </p:blipFill>
        <p:spPr>
          <a:xfrm>
            <a:off x="4871863" y="1223793"/>
            <a:ext cx="6982889" cy="3933399"/>
          </a:xfrm>
          <a:prstGeom prst="rect">
            <a:avLst/>
          </a:prstGeom>
        </p:spPr>
      </p:pic>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62161333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595274" y="714356"/>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rPr>
              <a:t>PRIMARY</a:t>
            </a:r>
            <a:r>
              <a:rPr lang="en-US" dirty="0">
                <a:latin typeface="Liberation Mono"/>
                <a:cs typeface="Arial" panose="020B0604020202020204" pitchFamily="34" charset="0"/>
              </a:rPr>
              <a:t> </a:t>
            </a:r>
            <a:r>
              <a:rPr lang="en-US" dirty="0">
                <a:solidFill>
                  <a:srgbClr val="0077AA"/>
                </a:solidFill>
                <a:latin typeface="Liberation Mono"/>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381621" y="642918"/>
            <a:ext cx="6643733"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rPr>
              <a:t>PRIMARY</a:t>
            </a:r>
            <a:r>
              <a:rPr lang="en-US" dirty="0">
                <a:latin typeface="Liberation Mono"/>
                <a:cs typeface="Arial" panose="020B0604020202020204" pitchFamily="34" charset="0"/>
              </a:rPr>
              <a:t> </a:t>
            </a:r>
            <a:r>
              <a:rPr lang="en-US" dirty="0">
                <a:solidFill>
                  <a:srgbClr val="0077AA"/>
                </a:solidFill>
                <a:latin typeface="Liberation Mono"/>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0077AA"/>
                </a:solidFill>
                <a:latin typeface="Liberation Mono"/>
              </a:rPr>
              <a:t>FOREIGN</a:t>
            </a:r>
            <a:r>
              <a:rPr lang="en-US" dirty="0">
                <a:latin typeface="Liberation Mono"/>
                <a:cs typeface="Arial" panose="020B0604020202020204" pitchFamily="34" charset="0"/>
              </a:rPr>
              <a:t> </a:t>
            </a:r>
            <a:r>
              <a:rPr lang="en-US" dirty="0">
                <a:solidFill>
                  <a:srgbClr val="0077AA"/>
                </a:solidFill>
                <a:latin typeface="Liberation Mono"/>
              </a:rPr>
              <a:t>KEY</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1027" name="Picture 3"/>
          <p:cNvPicPr>
            <a:picLocks noChangeAspect="1" noChangeArrowheads="1"/>
          </p:cNvPicPr>
          <p:nvPr/>
        </p:nvPicPr>
        <p:blipFill>
          <a:blip r:embed="rId2"/>
          <a:srcRect/>
          <a:stretch>
            <a:fillRect/>
          </a:stretch>
        </p:blipFill>
        <p:spPr bwMode="auto">
          <a:xfrm>
            <a:off x="5524496" y="2420889"/>
            <a:ext cx="5214974" cy="2066675"/>
          </a:xfrm>
          <a:prstGeom prst="rect">
            <a:avLst/>
          </a:prstGeom>
          <a:noFill/>
          <a:ln w="9525">
            <a:noFill/>
            <a:miter lim="800000"/>
            <a:headEnd/>
            <a:tailEnd/>
          </a:ln>
          <a:effectLst/>
        </p:spPr>
      </p:pic>
      <p:pic>
        <p:nvPicPr>
          <p:cNvPr id="1028" name="Picture 4"/>
          <p:cNvPicPr>
            <a:picLocks noChangeAspect="1" noChangeArrowheads="1"/>
          </p:cNvPicPr>
          <p:nvPr/>
        </p:nvPicPr>
        <p:blipFill>
          <a:blip r:embed="rId3"/>
          <a:srcRect/>
          <a:stretch>
            <a:fillRect/>
          </a:stretch>
        </p:blipFill>
        <p:spPr bwMode="auto">
          <a:xfrm>
            <a:off x="166645" y="2204864"/>
            <a:ext cx="5262977" cy="1754326"/>
          </a:xfrm>
          <a:prstGeom prst="rect">
            <a:avLst/>
          </a:prstGeom>
          <a:noFill/>
          <a:ln w="9525">
            <a:noFill/>
            <a:miter lim="800000"/>
            <a:headEnd/>
            <a:tailEnd/>
          </a:ln>
          <a:effectLst/>
        </p:spPr>
      </p:pic>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C8BE2959-DF63-4168-BEEF-07D8C3AA3C04}"/>
              </a:ext>
            </a:extLst>
          </p:cNvPr>
          <p:cNvPicPr>
            <a:picLocks noChangeAspect="1"/>
          </p:cNvPicPr>
          <p:nvPr/>
        </p:nvPicPr>
        <p:blipFill>
          <a:blip r:embed="rId4"/>
          <a:stretch>
            <a:fillRect/>
          </a:stretch>
        </p:blipFill>
        <p:spPr>
          <a:xfrm>
            <a:off x="4515" y="4149081"/>
            <a:ext cx="5519982" cy="2766578"/>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relationships</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pic>
        <p:nvPicPr>
          <p:cNvPr id="22" name="Picture 2">
            <a:extLst>
              <a:ext uri="{FF2B5EF4-FFF2-40B4-BE49-F238E27FC236}">
                <a16:creationId xmlns:a16="http://schemas.microsoft.com/office/drawing/2014/main" id="{FB369C90-60B9-433F-B47B-583F8ADF467E}"/>
              </a:ext>
            </a:extLst>
          </p:cNvPr>
          <p:cNvPicPr>
            <a:picLocks noChangeAspect="1" noChangeArrowheads="1"/>
          </p:cNvPicPr>
          <p:nvPr/>
        </p:nvPicPr>
        <p:blipFill>
          <a:blip r:embed="rId2"/>
          <a:srcRect/>
          <a:stretch>
            <a:fillRect/>
          </a:stretch>
        </p:blipFill>
        <p:spPr bwMode="auto">
          <a:xfrm>
            <a:off x="292515" y="3140968"/>
            <a:ext cx="11636133" cy="3297600"/>
          </a:xfrm>
          <a:prstGeom prst="rect">
            <a:avLst/>
          </a:prstGeom>
          <a:noFill/>
          <a:ln w="9525">
            <a:noFill/>
            <a:miter lim="800000"/>
            <a:headEnd/>
            <a:tailEnd/>
          </a:ln>
          <a:effectLst/>
        </p:spPr>
      </p:pic>
      <p:sp>
        <p:nvSpPr>
          <p:cNvPr id="23" name="Rectangle 22">
            <a:extLst>
              <a:ext uri="{FF2B5EF4-FFF2-40B4-BE49-F238E27FC236}">
                <a16:creationId xmlns:a16="http://schemas.microsoft.com/office/drawing/2014/main" id="{5AE765EC-924E-4252-8FA7-8625CE4BDD3D}"/>
              </a:ext>
            </a:extLst>
          </p:cNvPr>
          <p:cNvSpPr/>
          <p:nvPr/>
        </p:nvSpPr>
        <p:spPr>
          <a:xfrm>
            <a:off x="292514" y="1484784"/>
            <a:ext cx="11636134"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 and B in which an element of A may be linked to many elements of B, but a member of B is linked to only one element of A.</a:t>
            </a:r>
          </a:p>
        </p:txBody>
      </p:sp>
    </p:spTree>
    <p:extLst>
      <p:ext uri="{BB962C8B-B14F-4D97-AF65-F5344CB8AC3E}">
        <p14:creationId xmlns:p14="http://schemas.microsoft.com/office/powerpoint/2010/main" val="172766650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constraint custid_zero </a:t>
            </a:r>
            <a:r>
              <a:rPr lang="en-IN" dirty="0">
                <a:solidFill>
                  <a:srgbClr val="0077AA"/>
                </a:solidFill>
                <a:latin typeface="Liberation Mono"/>
              </a:rPr>
              <a:t>CHECK</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REFERENCES</a:t>
            </a:r>
            <a:r>
              <a:rPr lang="en-US" dirty="0">
                <a:solidFill>
                  <a:schemeClr val="tx1">
                    <a:lumMod val="95000"/>
                    <a:lumOff val="5000"/>
                  </a:schemeClr>
                </a:solidFill>
                <a:latin typeface="Liberation Mono"/>
                <a:ea typeface="Times New Roman" panose="02020603050405020304" pitchFamily="18" charset="0"/>
              </a:rPr>
              <a:t> customer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constraint total_greater_zero </a:t>
            </a:r>
            <a:r>
              <a:rPr lang="en-US" dirty="0">
                <a:solidFill>
                  <a:srgbClr val="0077AA"/>
                </a:solidFill>
                <a:latin typeface="Liberation Mono"/>
              </a:rPr>
              <a:t>CHECK</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pic>
        <p:nvPicPr>
          <p:cNvPr id="1026" name="Picture 2" descr="Records in customers and orders tables showing result of one-to-many relationship">
            <a:extLst>
              <a:ext uri="{FF2B5EF4-FFF2-40B4-BE49-F238E27FC236}">
                <a16:creationId xmlns:a16="http://schemas.microsoft.com/office/drawing/2014/main" id="{53E5E088-9E66-4A96-8E0D-BB8DF26030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12024" y="4005064"/>
            <a:ext cx="5628385" cy="258532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B875E064-C261-4FE8-B3A5-9C05EF850BE2}"/>
              </a:ext>
            </a:extLst>
          </p:cNvPr>
          <p:cNvPicPr>
            <a:picLocks noChangeAspect="1"/>
          </p:cNvPicPr>
          <p:nvPr/>
        </p:nvPicPr>
        <p:blipFill>
          <a:blip r:embed="rId3"/>
          <a:stretch>
            <a:fillRect/>
          </a:stretch>
        </p:blipFill>
        <p:spPr>
          <a:xfrm>
            <a:off x="30599" y="3567044"/>
            <a:ext cx="5977225" cy="3290953"/>
          </a:xfrm>
          <a:prstGeom prst="rect">
            <a:avLst/>
          </a:prstGeom>
        </p:spPr>
      </p:pic>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6951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data</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data</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data</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data</a:t>
            </a:r>
            <a:r>
              <a:rPr lang="en-US" sz="2000" dirty="0">
                <a:solidFill>
                  <a:srgbClr val="222222"/>
                </a:solidFill>
                <a:latin typeface="Arial" panose="020B0604020202020204" pitchFamily="34" charset="0"/>
                <a:cs typeface="Arial" panose="020B0604020202020204" pitchFamily="34" charset="0"/>
              </a:rPr>
              <a:t>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this.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479376" y="58477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sp>
        <p:nvSpPr>
          <p:cNvPr id="10" name="Rectangle 9"/>
          <p:cNvSpPr/>
          <p:nvPr/>
        </p:nvSpPr>
        <p:spPr>
          <a:xfrm>
            <a:off x="4524364" y="629363"/>
            <a:ext cx="6092825" cy="2585323"/>
          </a:xfrm>
          <a:prstGeom prst="rect">
            <a:avLst/>
          </a:prstGeom>
        </p:spPr>
        <p:txBody>
          <a:bodyPr>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invoice_items (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NOT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NULL</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itemNumber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itenName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p>
          <a:p>
            <a:r>
              <a:rPr lang="en-US" dirty="0">
                <a:latin typeface="Liberation Mono"/>
                <a:cs typeface="Arial" panose="020B0604020202020204" pitchFamily="34" charset="0"/>
              </a:rPr>
              <a:t>   itemQuantity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itemRate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KEY</a:t>
            </a:r>
            <a:r>
              <a:rPr lang="en-US" dirty="0">
                <a:latin typeface="Liberation Mono"/>
                <a:cs typeface="Arial" panose="020B0604020202020204" pitchFamily="34" charset="0"/>
              </a:rPr>
              <a:t> (invoiceID) </a:t>
            </a:r>
            <a:r>
              <a:rPr lang="en-US" dirty="0">
                <a:solidFill>
                  <a:srgbClr val="0077AA"/>
                </a:solidFill>
                <a:latin typeface="Liberation Mono"/>
                <a:cs typeface="Arial" panose="020B0604020202020204" pitchFamily="34" charset="0"/>
              </a:rPr>
              <a:t>REFERENCES</a:t>
            </a:r>
            <a:r>
              <a:rPr lang="en-US" dirty="0">
                <a:latin typeface="Liberation Mono"/>
                <a:cs typeface="Arial" panose="020B0604020202020204" pitchFamily="34" charset="0"/>
              </a:rPr>
              <a:t> invoice(ID)</a:t>
            </a:r>
          </a:p>
          <a:p>
            <a:r>
              <a:rPr lang="en-US" dirty="0">
                <a:latin typeface="Liberation Mono"/>
                <a:cs typeface="Arial" panose="020B0604020202020204" pitchFamily="34" charset="0"/>
              </a:rPr>
              <a:t>);</a:t>
            </a:r>
          </a:p>
        </p:txBody>
      </p:sp>
      <p:pic>
        <p:nvPicPr>
          <p:cNvPr id="1028" name="Picture 4"/>
          <p:cNvPicPr>
            <a:picLocks noChangeAspect="1" noChangeArrowheads="1"/>
          </p:cNvPicPr>
          <p:nvPr/>
        </p:nvPicPr>
        <p:blipFill>
          <a:blip r:embed="rId2"/>
          <a:srcRect/>
          <a:stretch>
            <a:fillRect/>
          </a:stretch>
        </p:blipFill>
        <p:spPr bwMode="auto">
          <a:xfrm>
            <a:off x="479376" y="2375756"/>
            <a:ext cx="3132932" cy="2143141"/>
          </a:xfrm>
          <a:prstGeom prst="rect">
            <a:avLst/>
          </a:prstGeom>
          <a:noFill/>
          <a:ln w="9525">
            <a:noFill/>
            <a:miter lim="800000"/>
            <a:headEnd/>
            <a:tailEnd/>
          </a:ln>
          <a:effectLst/>
        </p:spPr>
      </p:pic>
      <p:pic>
        <p:nvPicPr>
          <p:cNvPr id="1029" name="Picture 5"/>
          <p:cNvPicPr>
            <a:picLocks noChangeAspect="1" noChangeArrowheads="1"/>
          </p:cNvPicPr>
          <p:nvPr/>
        </p:nvPicPr>
        <p:blipFill>
          <a:blip r:embed="rId3"/>
          <a:srcRect/>
          <a:stretch>
            <a:fillRect/>
          </a:stretch>
        </p:blipFill>
        <p:spPr bwMode="auto">
          <a:xfrm>
            <a:off x="4524364" y="3214686"/>
            <a:ext cx="6357982" cy="2338020"/>
          </a:xfrm>
          <a:prstGeom prst="rect">
            <a:avLst/>
          </a:prstGeom>
          <a:noFill/>
          <a:ln w="9525">
            <a:noFill/>
            <a:miter lim="800000"/>
            <a:headEnd/>
            <a:tailEnd/>
          </a:ln>
          <a:effectLst/>
        </p:spPr>
      </p:pic>
      <p:pic>
        <p:nvPicPr>
          <p:cNvPr id="1026" name="Picture 2"/>
          <p:cNvPicPr>
            <a:picLocks noChangeAspect="1" noChangeArrowheads="1"/>
          </p:cNvPicPr>
          <p:nvPr/>
        </p:nvPicPr>
        <p:blipFill>
          <a:blip r:embed="rId4"/>
          <a:srcRect/>
          <a:stretch>
            <a:fillRect/>
          </a:stretch>
        </p:blipFill>
        <p:spPr bwMode="auto">
          <a:xfrm>
            <a:off x="23794" y="4500571"/>
            <a:ext cx="4500570" cy="2371725"/>
          </a:xfrm>
          <a:prstGeom prst="rect">
            <a:avLst/>
          </a:prstGeom>
          <a:noFill/>
          <a:ln w="9525">
            <a:noFill/>
            <a:miter lim="800000"/>
            <a:headEnd/>
            <a:tailEnd/>
          </a:ln>
          <a:effectLst/>
        </p:spPr>
      </p:pic>
      <p:pic>
        <p:nvPicPr>
          <p:cNvPr id="2" name="Picture 1">
            <a:extLst>
              <a:ext uri="{FF2B5EF4-FFF2-40B4-BE49-F238E27FC236}">
                <a16:creationId xmlns:a16="http://schemas.microsoft.com/office/drawing/2014/main" id="{FE02C9CA-1C38-4B85-8C1D-2CB0F98F9DE1}"/>
              </a:ext>
            </a:extLst>
          </p:cNvPr>
          <p:cNvPicPr>
            <a:picLocks noChangeAspect="1"/>
          </p:cNvPicPr>
          <p:nvPr/>
        </p:nvPicPr>
        <p:blipFill>
          <a:blip r:embed="rId5"/>
          <a:stretch>
            <a:fillRect/>
          </a:stretch>
        </p:blipFill>
        <p:spPr>
          <a:xfrm>
            <a:off x="4829864" y="5801371"/>
            <a:ext cx="5837542" cy="1018740"/>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263352" y="997804"/>
            <a:ext cx="11665296"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department may have many employees, but each employee can work only in one department.</a:t>
            </a:r>
            <a:endParaRPr lang="en-IN" sz="24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relationships</a:t>
            </a:r>
          </a:p>
        </p:txBody>
      </p:sp>
      <p:pic>
        <p:nvPicPr>
          <p:cNvPr id="3074" name="Picture 2" descr="Chen ERD notation - Many-to-one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2171700"/>
            <a:ext cx="9144000" cy="1333501"/>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04D5B560-C2CC-4D69-8D56-7CD09653E8D1}"/>
              </a:ext>
            </a:extLst>
          </p:cNvPr>
          <p:cNvSpPr/>
          <p:nvPr/>
        </p:nvSpPr>
        <p:spPr>
          <a:xfrm>
            <a:off x="263352" y="3906066"/>
            <a:ext cx="3738551" cy="147732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rPr>
              <a:t>PRIMARY</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6BACEC-BC31-4607-BA9A-F2BB503A3114}"/>
              </a:ext>
            </a:extLst>
          </p:cNvPr>
          <p:cNvSpPr/>
          <p:nvPr/>
        </p:nvSpPr>
        <p:spPr>
          <a:xfrm>
            <a:off x="4223792" y="3701931"/>
            <a:ext cx="5760640" cy="2031325"/>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rPr>
              <a:t>PRIMARY</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solidFill>
                  <a:schemeClr val="tx1">
                    <a:lumMod val="95000"/>
                    <a:lumOff val="5000"/>
                  </a:schemeClr>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blogID</a:t>
            </a:r>
            <a:r>
              <a:rPr lang="en-IN" dirty="0">
                <a:solidFill>
                  <a:srgbClr val="834689"/>
                </a:solidFill>
                <a:latin typeface="Liberation Mono"/>
                <a:cs typeface="Arial" panose="020B0604020202020204" pitchFamily="34" charset="0"/>
              </a:rPr>
              <a:t> INT</a:t>
            </a:r>
            <a:r>
              <a:rPr lang="en-IN" dirty="0">
                <a:solidFill>
                  <a:schemeClr val="tx1">
                    <a:lumMod val="95000"/>
                    <a:lumOff val="5000"/>
                  </a:schemeClr>
                </a:solidFill>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rgbClr val="0077AA"/>
                </a:solidFill>
                <a:latin typeface="Liberation Mono"/>
              </a:rPr>
              <a:t>FOREIGN</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REFERENCES</a:t>
            </a:r>
            <a:r>
              <a:rPr lang="en-IN" dirty="0">
                <a:latin typeface="Liberation Mono"/>
                <a:cs typeface="Arial" panose="020B0604020202020204" pitchFamily="34" charset="0"/>
              </a:rPr>
              <a:t> 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p:txBody>
      </p:sp>
    </p:spTree>
    <p:extLst>
      <p:ext uri="{BB962C8B-B14F-4D97-AF65-F5344CB8AC3E}">
        <p14:creationId xmlns:p14="http://schemas.microsoft.com/office/powerpoint/2010/main" val="164489763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relationships</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 and B in which A may contain a parent instance for which there are many children in B and vice versa.</a:t>
            </a:r>
          </a:p>
        </p:txBody>
      </p:sp>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27" name="Group 26">
            <a:extLst>
              <a:ext uri="{FF2B5EF4-FFF2-40B4-BE49-F238E27FC236}">
                <a16:creationId xmlns:a16="http://schemas.microsoft.com/office/drawing/2014/main" id="{20234C42-DB0F-4A2D-BFDA-EA24EAAD18E4}"/>
              </a:ext>
            </a:extLst>
          </p:cNvPr>
          <p:cNvGrpSpPr/>
          <p:nvPr/>
        </p:nvGrpSpPr>
        <p:grpSpPr>
          <a:xfrm>
            <a:off x="2711624" y="5430710"/>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5027690"/>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327553723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2" name="Rectangle 11">
            <a:extLst>
              <a:ext uri="{FF2B5EF4-FFF2-40B4-BE49-F238E27FC236}">
                <a16:creationId xmlns:a16="http://schemas.microsoft.com/office/drawing/2014/main" id="{8FE5C806-EA87-4BA1-8792-B6BAC276FEB7}"/>
              </a:ext>
            </a:extLst>
          </p:cNvPr>
          <p:cNvSpPr/>
          <p:nvPr/>
        </p:nvSpPr>
        <p:spPr>
          <a:xfrm>
            <a:off x="247871" y="1912764"/>
            <a:ext cx="5582426" cy="2308324"/>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constraint total_greater_zero </a:t>
            </a:r>
            <a:r>
              <a:rPr lang="en-US" dirty="0">
                <a:solidFill>
                  <a:srgbClr val="0077AA"/>
                </a:solidFill>
                <a:latin typeface="Liberation Mono"/>
              </a:rPr>
              <a:t>CHECK</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247871" y="209154"/>
            <a:ext cx="3474079" cy="1477328"/>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15" name="Rectangle 14">
            <a:extLst>
              <a:ext uri="{FF2B5EF4-FFF2-40B4-BE49-F238E27FC236}">
                <a16:creationId xmlns:a16="http://schemas.microsoft.com/office/drawing/2014/main" id="{27CCE46B-8860-4FDE-98E7-B7B239CC57CE}"/>
              </a:ext>
            </a:extLst>
          </p:cNvPr>
          <p:cNvSpPr/>
          <p:nvPr/>
        </p:nvSpPr>
        <p:spPr>
          <a:xfrm>
            <a:off x="247871" y="4515927"/>
            <a:ext cx="5848129" cy="2031325"/>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items_orders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itemID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a:t>
            </a:r>
          </a:p>
          <a:p>
            <a:r>
              <a:rPr lang="en-IN" dirty="0">
                <a:latin typeface="Liberation Mono"/>
                <a:cs typeface="Arial" panose="020B0604020202020204" pitchFamily="34" charset="0"/>
              </a:rPr>
              <a:t>     </a:t>
            </a:r>
            <a:r>
              <a:rPr lang="en-IN" dirty="0">
                <a:solidFill>
                  <a:srgbClr val="0077AA"/>
                </a:solidFill>
                <a:latin typeface="Liberation Mono"/>
              </a:rPr>
              <a:t>FOREIGN</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itemID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REFERENCES</a:t>
            </a:r>
            <a:r>
              <a:rPr lang="en-IN" dirty="0">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item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rPr>
              <a:t>FOREIGN</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orderID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REFERENCES</a:t>
            </a:r>
            <a:r>
              <a:rPr lang="en-IN" dirty="0">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orders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endParaRPr lang="en-US" dirty="0">
              <a:solidFill>
                <a:srgbClr val="834689"/>
              </a:solidFill>
              <a:latin typeface="Liberation Mono"/>
              <a:cs typeface="Arial" panose="020B0604020202020204" pitchFamily="34" charset="0"/>
            </a:endParaRP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pic>
        <p:nvPicPr>
          <p:cNvPr id="3" name="Picture 2">
            <a:extLst>
              <a:ext uri="{FF2B5EF4-FFF2-40B4-BE49-F238E27FC236}">
                <a16:creationId xmlns:a16="http://schemas.microsoft.com/office/drawing/2014/main" id="{06940D9F-B999-4A5A-8F0D-EBEF2A72C44A}"/>
              </a:ext>
            </a:extLst>
          </p:cNvPr>
          <p:cNvPicPr>
            <a:picLocks noChangeAspect="1"/>
          </p:cNvPicPr>
          <p:nvPr/>
        </p:nvPicPr>
        <p:blipFill>
          <a:blip r:embed="rId2"/>
          <a:stretch>
            <a:fillRect/>
          </a:stretch>
        </p:blipFill>
        <p:spPr>
          <a:xfrm>
            <a:off x="6096000" y="786404"/>
            <a:ext cx="5544616" cy="5931996"/>
          </a:xfrm>
          <a:prstGeom prst="rect">
            <a:avLst/>
          </a:prstGeom>
        </p:spPr>
      </p:pic>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38656612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269217" y="659011"/>
            <a:ext cx="4979108" cy="147732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rPr>
              <a:t>PRIMARY</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489DC2CB-65E2-49F7-B122-34B088146190}"/>
              </a:ext>
            </a:extLst>
          </p:cNvPr>
          <p:cNvSpPr/>
          <p:nvPr/>
        </p:nvSpPr>
        <p:spPr>
          <a:xfrm>
            <a:off x="269217" y="2436433"/>
            <a:ext cx="3960440" cy="147732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rPr>
              <a:t>PRIMARY</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D71F706F-B613-4FB5-923B-6BA84F48CFA5}"/>
              </a:ext>
            </a:extLst>
          </p:cNvPr>
          <p:cNvSpPr/>
          <p:nvPr/>
        </p:nvSpPr>
        <p:spPr>
          <a:xfrm>
            <a:off x="269217" y="4230282"/>
            <a:ext cx="7272808" cy="2031325"/>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BLOG_COMMENTS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rPr>
              <a:t>PRIMARY</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rPr>
              <a:t>FOREIGN</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REFERENCES</a:t>
            </a:r>
            <a:r>
              <a:rPr lang="en-IN" dirty="0">
                <a:latin typeface="Liberation Mono"/>
                <a:cs typeface="Arial" panose="020B0604020202020204" pitchFamily="34" charset="0"/>
              </a:rPr>
              <a:t> 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rPr>
              <a:t>FOREIGN</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REFERENCES</a:t>
            </a:r>
            <a:r>
              <a:rPr lang="en-IN" dirty="0">
                <a:latin typeface="Liberation Mono"/>
                <a:cs typeface="Arial" panose="020B0604020202020204" pitchFamily="34" charset="0"/>
              </a:rPr>
              <a:t> COMMENTS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14203827-D3B0-43CE-B5F9-A4C9BFD4EEBF}"/>
              </a:ext>
            </a:extLst>
          </p:cNvPr>
          <p:cNvPicPr>
            <a:picLocks noChangeAspect="1"/>
          </p:cNvPicPr>
          <p:nvPr/>
        </p:nvPicPr>
        <p:blipFill>
          <a:blip r:embed="rId2"/>
          <a:stretch>
            <a:fillRect/>
          </a:stretch>
        </p:blipFill>
        <p:spPr>
          <a:xfrm>
            <a:off x="7021550" y="937994"/>
            <a:ext cx="4979106" cy="5587350"/>
          </a:xfrm>
          <a:prstGeom prst="rect">
            <a:avLst/>
          </a:prstGeom>
        </p:spPr>
      </p:pic>
    </p:spTree>
    <p:extLst>
      <p:ext uri="{BB962C8B-B14F-4D97-AF65-F5344CB8AC3E}">
        <p14:creationId xmlns:p14="http://schemas.microsoft.com/office/powerpoint/2010/main" val="86384335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Participation constraints</a:t>
            </a:r>
            <a:endParaRPr lang="en-US" sz="3200" i="1" dirty="0">
              <a:solidFill>
                <a:srgbClr val="FF9900"/>
              </a:solidFill>
              <a:latin typeface="Arial" pitchFamily="34" charset="0"/>
              <a:cs typeface="Arial" pitchFamily="34" charset="0"/>
            </a:endParaRP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An entity may participate in a relation either totally or partially.</a:t>
            </a:r>
          </a:p>
          <a:p>
            <a:endParaRPr lang="en-IN" sz="2000" dirty="0">
              <a:latin typeface="Arial" panose="020B0604020202020204" pitchFamily="34" charset="0"/>
              <a:cs typeface="Arial" panose="020B0604020202020204" pitchFamily="34" charset="0"/>
            </a:endParaRPr>
          </a:p>
          <a:p>
            <a:r>
              <a:rPr lang="en-IN" sz="2400" b="1" dirty="0">
                <a:latin typeface="Arial" panose="020B0604020202020204" pitchFamily="34" charset="0"/>
                <a:cs typeface="Arial" panose="020B0604020202020204" pitchFamily="34" charset="0"/>
              </a:rPr>
              <a:t>Total participation</a:t>
            </a:r>
            <a:r>
              <a:rPr lang="en-IN" sz="20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Arial" panose="020B0604020202020204" pitchFamily="34" charset="0"/>
              <a:cs typeface="Arial" panose="020B0604020202020204" pitchFamily="34" charset="0"/>
            </a:endParaRPr>
          </a:p>
          <a:p>
            <a:r>
              <a:rPr lang="en-IN" sz="2400" b="1" dirty="0">
                <a:latin typeface="Arial" panose="020B0604020202020204" pitchFamily="34" charset="0"/>
                <a:cs typeface="Arial" panose="020B0604020202020204" pitchFamily="34" charset="0"/>
              </a:rPr>
              <a:t>Partial participation </a:t>
            </a:r>
            <a:r>
              <a:rPr lang="en-IN" sz="2000" dirty="0">
                <a:latin typeface="Arial" panose="020B0604020202020204" pitchFamily="34"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264114"/>
      </p:ext>
    </p:extLst>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Schema?</a:t>
            </a:r>
          </a:p>
        </p:txBody>
      </p:sp>
    </p:spTree>
    <p:extLst>
      <p:ext uri="{BB962C8B-B14F-4D97-AF65-F5344CB8AC3E}">
        <p14:creationId xmlns:p14="http://schemas.microsoft.com/office/powerpoint/2010/main" val="151661684"/>
      </p:ext>
    </p:extLst>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407368" y="1602940"/>
            <a:ext cx="11377264" cy="10156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IN" sz="2000" dirty="0">
                <a:latin typeface="Arial" pitchFamily="34" charset="0"/>
                <a:ea typeface="Arial Unicode MS" pitchFamily="34" charset="-128"/>
                <a:cs typeface="Arial" pitchFamily="34" charset="0"/>
              </a:rPr>
              <a:t>A schema is a collection of database objects associated with one particular database username. This username is called the schema owner, or the owner of the related group of objects. You may have one or multiple schemas in a database.</a:t>
            </a:r>
            <a:endParaRPr lang="en-US" sz="2000" dirty="0">
              <a:latin typeface="Arial" pitchFamily="34" charset="0"/>
              <a:cs typeface="Arial" pitchFamily="34" charset="0"/>
            </a:endParaRPr>
          </a:p>
        </p:txBody>
      </p:sp>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a:t>
            </a:r>
            <a:r>
              <a:rPr lang="en-US" sz="3200" i="1">
                <a:solidFill>
                  <a:srgbClr val="FF9900"/>
                </a:solidFill>
                <a:latin typeface="Arial" pitchFamily="34" charset="0"/>
                <a:cs typeface="Arial" pitchFamily="34" charset="0"/>
              </a:rPr>
              <a:t>Schema?</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318274605"/>
      </p:ext>
    </p:extLst>
  </p:cSld>
  <p:clrMapOvr>
    <a:masterClrMapping/>
  </p:clrMapOvr>
  <p:transition/>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t>Data modeling is the process of creating a data model for the data to be stored in a Database. This data model is a conceptual representation of</a:t>
            </a:r>
          </a:p>
          <a:p>
            <a:endParaRPr lang="en-US" sz="2000" dirty="0">
              <a:solidFill>
                <a:srgbClr val="006C86"/>
              </a:solidFill>
            </a:endParaRPr>
          </a:p>
          <a:p>
            <a:pPr>
              <a:lnSpc>
                <a:spcPct val="150000"/>
              </a:lnSpc>
              <a:buFont typeface="Arial" pitchFamily="34" charset="0"/>
              <a:buChar char="•"/>
            </a:pPr>
            <a:r>
              <a:rPr lang="en-US" sz="2000" dirty="0">
                <a:solidFill>
                  <a:schemeClr val="bg1"/>
                </a:solidFill>
              </a:rPr>
              <a:t>Data objects</a:t>
            </a:r>
          </a:p>
          <a:p>
            <a:pPr>
              <a:lnSpc>
                <a:spcPct val="150000"/>
              </a:lnSpc>
              <a:buFont typeface="Arial" pitchFamily="34" charset="0"/>
              <a:buChar char="•"/>
            </a:pPr>
            <a:r>
              <a:rPr lang="en-US" sz="2000" dirty="0">
                <a:solidFill>
                  <a:schemeClr val="bg1"/>
                </a:solidFill>
              </a:rPr>
              <a:t>The associations between different data objects</a:t>
            </a:r>
          </a:p>
          <a:p>
            <a:pPr>
              <a:lnSpc>
                <a:spcPct val="150000"/>
              </a:lnSpc>
              <a:buFont typeface="Arial" pitchFamily="34" charset="0"/>
              <a:buChar char="•"/>
            </a:pPr>
            <a:r>
              <a:rPr lang="en-US" sz="2000" dirty="0">
                <a:solidFill>
                  <a:schemeClr val="bg1"/>
                </a:solidFill>
              </a:rPr>
              <a:t>The rules.</a:t>
            </a:r>
          </a:p>
        </p:txBody>
      </p:sp>
    </p:spTree>
    <p:extLst>
      <p:ext uri="{BB962C8B-B14F-4D97-AF65-F5344CB8AC3E}">
        <p14:creationId xmlns:p14="http://schemas.microsoft.com/office/powerpoint/2010/main" val="12138674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222177"/>
            <a:ext cx="11593288"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Arial" pitchFamily="34" charset="0"/>
                <a:ea typeface="Arial Unicode MS" pitchFamily="34" charset="-128"/>
                <a:cs typeface="Arial" pitchFamily="34" charset="0"/>
              </a:rPr>
              <a:t>Data modeling</a:t>
            </a:r>
            <a:r>
              <a:rPr lang="en-US" sz="2400" dirty="0">
                <a:solidFill>
                  <a:srgbClr val="404040"/>
                </a:solidFill>
                <a:latin typeface="Arial" pitchFamily="34" charset="0"/>
                <a:ea typeface="Arial Unicode MS" pitchFamily="34" charset="-128"/>
                <a:cs typeface="Arial" pitchFamily="34" charset="0"/>
              </a:rPr>
              <a:t> is a process used to define and analyze data requirements </a:t>
            </a:r>
            <a:r>
              <a:rPr lang="en-IN" sz="2400" dirty="0">
                <a:solidFill>
                  <a:srgbClr val="404040"/>
                </a:solidFill>
                <a:latin typeface="Arial" pitchFamily="34" charset="0"/>
                <a:ea typeface="Arial Unicode MS" pitchFamily="34" charset="-128"/>
                <a:cs typeface="Arial" pitchFamily="34" charset="0"/>
              </a:rPr>
              <a:t>needed to support the business processes within the scope of corresponding systems in organizations.</a:t>
            </a:r>
            <a:endParaRPr lang="en-US" sz="1600" dirty="0">
              <a:latin typeface="Arial" pitchFamily="34"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Arial" pitchFamily="34" charset="0"/>
                <a:ea typeface="Arial Unicode MS" pitchFamily="34" charset="-128"/>
                <a:cs typeface="Arial" pitchFamily="34" charset="0"/>
              </a:rPr>
              <a:t>Data modeling</a:t>
            </a:r>
            <a:r>
              <a:rPr lang="en-US" sz="2400" dirty="0">
                <a:latin typeface="Arial" pitchFamily="34" charset="0"/>
                <a:cs typeface="Arial" pitchFamily="34" charset="0"/>
              </a:rPr>
              <a:t> involves a progression from conceptual model to logical model to physical </a:t>
            </a:r>
            <a:r>
              <a:rPr lang="en-US" sz="2400" b="1" dirty="0">
                <a:latin typeface="Arial" pitchFamily="34" charset="0"/>
                <a:cs typeface="Arial" pitchFamily="34" charset="0"/>
              </a:rPr>
              <a:t>object</a:t>
            </a:r>
            <a:r>
              <a:rPr lang="en-US" sz="2400" dirty="0">
                <a:latin typeface="Arial" pitchFamily="34" charset="0"/>
                <a:cs typeface="Arial" pitchFamily="34" charset="0"/>
              </a:rPr>
              <a:t>.</a:t>
            </a:r>
          </a:p>
        </p:txBody>
      </p:sp>
      <p:sp>
        <p:nvSpPr>
          <p:cNvPr id="8" name="Rectangle 7"/>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Data Modeling</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a:t>
            </a:r>
            <a:r>
              <a:rPr lang="en-US" sz="3200" i="1">
                <a:solidFill>
                  <a:srgbClr val="FF9900"/>
                </a:solidFill>
                <a:latin typeface="Arial" pitchFamily="34" charset="0"/>
                <a:cs typeface="Arial" pitchFamily="34" charset="0"/>
              </a:rPr>
              <a:t>Model Design</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Model Design</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a:t>
            </a:r>
            <a:r>
              <a:rPr lang="en-US" sz="3200" i="1">
                <a:solidFill>
                  <a:srgbClr val="FF9900"/>
                </a:solidFill>
                <a:latin typeface="Arial" pitchFamily="34" charset="0"/>
                <a:cs typeface="Arial" pitchFamily="34" charset="0"/>
              </a:rPr>
              <a:t>Model Design</a:t>
            </a:r>
            <a:endParaRPr lang="en-US" sz="3200" i="1" dirty="0">
              <a:solidFill>
                <a:srgbClr val="FF9900"/>
              </a:solidFill>
              <a:latin typeface="Arial" pitchFamily="34" charset="0"/>
              <a:cs typeface="Arial" pitchFamily="34" charset="0"/>
            </a:endParaRP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1426992841"/>
              </p:ext>
            </p:extLst>
          </p:nvPr>
        </p:nvGraphicFramePr>
        <p:xfrm>
          <a:off x="1676398" y="990601"/>
          <a:ext cx="8839204" cy="4953001"/>
        </p:xfrm>
        <a:graphic>
          <a:graphicData uri="http://schemas.openxmlformats.org/drawingml/2006/table">
            <a:tbl>
              <a:tblPr>
                <a:tableStyleId>{5DA37D80-6434-44D0-A028-1B22A696006F}</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Data Modeling</a:t>
            </a:r>
            <a:endParaRPr lang="en-US" sz="3200" i="1" dirty="0">
              <a:solidFill>
                <a:srgbClr val="FF9900"/>
              </a:solidFill>
              <a:latin typeface="Arial" pitchFamily="34" charset="0"/>
              <a:cs typeface="Arial" pitchFamily="34" charset="0"/>
            </a:endParaRPr>
          </a:p>
        </p:txBody>
      </p:sp>
    </p:spTree>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i="1" dirty="0">
                <a:solidFill>
                  <a:srgbClr val="006C86"/>
                </a:solidFill>
                <a:latin typeface="Open Sans"/>
              </a:rPr>
              <a:t>Branch { branch-ID, branch-name, branch-city, assets }</a:t>
            </a:r>
          </a:p>
          <a:p>
            <a:r>
              <a:rPr lang="en-US" sz="2000" i="1" dirty="0">
                <a:solidFill>
                  <a:srgbClr val="006C86"/>
                </a:solidFill>
                <a:latin typeface="Open Sans"/>
              </a:rPr>
              <a:t>Customer { customer-id, customer-name, customer-street, customer-only }</a:t>
            </a:r>
          </a:p>
          <a:p>
            <a:r>
              <a:rPr lang="en-US" sz="2000" i="1" dirty="0">
                <a:solidFill>
                  <a:srgbClr val="006C86"/>
                </a:solidFill>
                <a:latin typeface="Open Sans"/>
              </a:rPr>
              <a:t>Account { account-number, branch-ID, balance }</a:t>
            </a:r>
          </a:p>
          <a:p>
            <a:r>
              <a:rPr lang="en-US" sz="2000" i="1" dirty="0">
                <a:solidFill>
                  <a:srgbClr val="006C86"/>
                </a:solidFill>
                <a:latin typeface="Open Sans"/>
              </a:rPr>
              <a:t>Loan { loan-number, branch-ID, amount }</a:t>
            </a:r>
          </a:p>
          <a:p>
            <a:r>
              <a:rPr lang="en-US" sz="2000" i="1" dirty="0">
                <a:solidFill>
                  <a:srgbClr val="006C86"/>
                </a:solidFill>
                <a:latin typeface="Open Sans"/>
              </a:rPr>
              <a:t>Depositor { customer-id, account-number }</a:t>
            </a:r>
          </a:p>
          <a:p>
            <a:r>
              <a:rPr lang="en-US" sz="2000" i="1" dirty="0">
                <a:solidFill>
                  <a:srgbClr val="006C86"/>
                </a:solidFill>
                <a:latin typeface="Open Sans"/>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1981200" y="1295400"/>
            <a:ext cx="5562600"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rPr>
                <a:t>Union</a:t>
              </a:r>
            </a:p>
            <a:p>
              <a:pPr marL="342900" indent="-342900">
                <a:lnSpc>
                  <a:spcPct val="250000"/>
                </a:lnSpc>
                <a:buFont typeface="Arial" panose="020B0604020202020204" pitchFamily="34" charset="0"/>
                <a:buChar char="•"/>
              </a:pPr>
              <a:r>
                <a:rPr lang="en-IN" sz="2000" dirty="0">
                  <a:solidFill>
                    <a:schemeClr val="bg2">
                      <a:lumMod val="25000"/>
                    </a:schemeClr>
                  </a:solidFill>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Tree>
    <p:extLst>
      <p:ext uri="{BB962C8B-B14F-4D97-AF65-F5344CB8AC3E}">
        <p14:creationId xmlns:p14="http://schemas.microsoft.com/office/powerpoint/2010/main" val="3347687542"/>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0"/>
            <a:ext cx="8229600"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8" name="Group 17"/>
          <p:cNvGrpSpPr/>
          <p:nvPr/>
        </p:nvGrpSpPr>
        <p:grpSpPr>
          <a:xfrm>
            <a:off x="1970315" y="1167368"/>
            <a:ext cx="8240485" cy="509350"/>
            <a:chOff x="446314" y="1167368"/>
            <a:chExt cx="8240485" cy="509350"/>
          </a:xfrm>
        </p:grpSpPr>
        <p:sp>
          <p:nvSpPr>
            <p:cNvPr id="7" name="Rectangle 6"/>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8" name="Rectangle 7"/>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3" name="Rectangle 2"/>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4" name="Rectangle 3"/>
          <p:cNvSpPr/>
          <p:nvPr/>
        </p:nvSpPr>
        <p:spPr>
          <a:xfrm>
            <a:off x="1752602" y="2181682"/>
            <a:ext cx="8678581" cy="1856919"/>
          </a:xfrm>
          <a:prstGeom prst="rect">
            <a:avLst/>
          </a:prstGeom>
        </p:spPr>
        <p:txBody>
          <a:bodyPr wrap="square">
            <a:spAutoFit/>
          </a:bodyPr>
          <a:lstStyle/>
          <a:p>
            <a:r>
              <a:rPr lang="el-GR" sz="2800" dirty="0">
                <a:solidFill>
                  <a:srgbClr val="006C86"/>
                </a:solidFill>
                <a:latin typeface="Verdana" panose="020B0604030504040204" pitchFamily="34" charset="0"/>
                <a:ea typeface="Verdana" panose="020B0604030504040204" pitchFamily="34" charset="0"/>
              </a:rPr>
              <a:t>σ</a:t>
            </a:r>
            <a:r>
              <a:rPr lang="en-IN" sz="2800" dirty="0">
                <a:solidFill>
                  <a:srgbClr val="006C86"/>
                </a:solidFill>
                <a:latin typeface="Verdana" panose="020B0604030504040204" pitchFamily="34" charset="0"/>
                <a:ea typeface="Verdana" panose="020B0604030504040204" pitchFamily="34" charset="0"/>
              </a:rPr>
              <a:t> </a:t>
            </a:r>
            <a:r>
              <a:rPr lang="en-IN" dirty="0">
                <a:solidFill>
                  <a:srgbClr val="006C86"/>
                </a:solidFill>
                <a:latin typeface="Verdana" panose="020B0604030504040204" pitchFamily="34" charset="0"/>
                <a:ea typeface="Verdana" panose="020B0604030504040204" pitchFamily="34" charset="0"/>
              </a:rPr>
              <a:t>would represent the SELECT command</a:t>
            </a:r>
            <a:endParaRPr lang="en-IN" sz="2800" dirty="0">
              <a:solidFill>
                <a:srgbClr val="006C86"/>
              </a:solidFill>
              <a:latin typeface="Verdana" panose="020B0604030504040204" pitchFamily="34" charset="0"/>
              <a:ea typeface="Verdana" panose="020B0604030504040204" pitchFamily="34" charset="0"/>
            </a:endParaRPr>
          </a:p>
          <a:p>
            <a:r>
              <a:rPr lang="en-IN" sz="4000" i="1" baseline="-25000" dirty="0">
                <a:solidFill>
                  <a:srgbClr val="006C86"/>
                </a:solidFill>
                <a:latin typeface="Verdana" panose="020B0604030504040204" pitchFamily="34" charset="0"/>
                <a:ea typeface="Verdana" panose="020B0604030504040204" pitchFamily="34" charset="0"/>
              </a:rPr>
              <a:t>p </a:t>
            </a:r>
            <a:r>
              <a:rPr lang="en-IN" dirty="0">
                <a:solidFill>
                  <a:srgbClr val="006C86"/>
                </a:solidFill>
                <a:latin typeface="Verdana" panose="020B0604030504040204" pitchFamily="34" charset="0"/>
                <a:ea typeface="Verdana" panose="020B0604030504040204" pitchFamily="34" charset="0"/>
              </a:rPr>
              <a:t>would represent the condition for selection</a:t>
            </a:r>
            <a:r>
              <a:rPr lang="en-IN" baseline="-25000" dirty="0">
                <a:solidFill>
                  <a:srgbClr val="006C86"/>
                </a:solidFill>
                <a:latin typeface="Verdana" panose="020B0604030504040204" pitchFamily="34" charset="0"/>
                <a:ea typeface="Verdana" panose="020B0604030504040204" pitchFamily="34" charset="0"/>
              </a:rPr>
              <a:t>.</a:t>
            </a:r>
          </a:p>
          <a:p>
            <a:endParaRPr lang="en-IN" baseline="-25000" dirty="0">
              <a:solidFill>
                <a:srgbClr val="006C86"/>
              </a:solidFill>
              <a:latin typeface="Verdana" panose="020B0604030504040204" pitchFamily="34" charset="0"/>
              <a:ea typeface="Verdana" panose="020B0604030504040204" pitchFamily="34" charset="0"/>
              <a:sym typeface="Wingdings" panose="05000000000000000000" pitchFamily="2" charset="2"/>
            </a:endParaRPr>
          </a:p>
          <a:p>
            <a:r>
              <a:rPr lang="en-IN" sz="2800" dirty="0">
                <a:solidFill>
                  <a:srgbClr val="006C86"/>
                </a:solidFill>
                <a:latin typeface="Verdana" panose="020B0604030504040204" pitchFamily="34" charset="0"/>
                <a:ea typeface="Verdana" panose="020B0604030504040204" pitchFamily="34" charset="0"/>
              </a:rPr>
              <a:t>(r)</a:t>
            </a:r>
            <a:r>
              <a:rPr lang="en-IN" dirty="0">
                <a:solidFill>
                  <a:srgbClr val="006C86"/>
                </a:solidFill>
                <a:latin typeface="Verdana" panose="020B0604030504040204" pitchFamily="34" charset="0"/>
                <a:ea typeface="Verdana" panose="020B0604030504040204" pitchFamily="34" charset="0"/>
              </a:rPr>
              <a:t> would represent the Relation or the Table from which we are making     a selection of the tuples.</a:t>
            </a:r>
          </a:p>
        </p:txBody>
      </p:sp>
      <p:sp>
        <p:nvSpPr>
          <p:cNvPr id="5" name="Rectangle 4"/>
          <p:cNvSpPr/>
          <p:nvPr/>
        </p:nvSpPr>
        <p:spPr>
          <a:xfrm>
            <a:off x="1981200" y="1595736"/>
            <a:ext cx="6172200" cy="584775"/>
          </a:xfrm>
          <a:prstGeom prst="rect">
            <a:avLst/>
          </a:prstGeom>
        </p:spPr>
        <p:txBody>
          <a:bodyPr wrap="square">
            <a:spAutoFit/>
          </a:bodyPr>
          <a:lstStyle/>
          <a:p>
            <a:r>
              <a:rPr lang="el-GR" sz="3200" dirty="0">
                <a:solidFill>
                  <a:srgbClr val="FFC000"/>
                </a:solidFill>
                <a:latin typeface="Verdana" panose="020B0604030504040204" pitchFamily="34" charset="0"/>
                <a:ea typeface="Verdana" panose="020B0604030504040204" pitchFamily="34" charset="0"/>
              </a:rPr>
              <a:t>σ</a:t>
            </a:r>
            <a:r>
              <a:rPr lang="en-IN" sz="3200" i="1" baseline="-25000" dirty="0">
                <a:solidFill>
                  <a:srgbClr val="FFC000"/>
                </a:solidFill>
                <a:latin typeface="Verdana" panose="020B0604030504040204" pitchFamily="34" charset="0"/>
                <a:ea typeface="Verdana" panose="020B0604030504040204" pitchFamily="34" charset="0"/>
              </a:rPr>
              <a:t>condition</a:t>
            </a:r>
            <a:r>
              <a:rPr lang="en-IN" sz="3200" dirty="0">
                <a:solidFill>
                  <a:srgbClr val="FFC000"/>
                </a:solidFill>
                <a:latin typeface="Verdana" panose="020B0604030504040204" pitchFamily="34" charset="0"/>
                <a:ea typeface="Verdana" panose="020B0604030504040204" pitchFamily="34" charset="0"/>
              </a:rPr>
              <a:t>(r)</a:t>
            </a:r>
          </a:p>
        </p:txBody>
      </p:sp>
      <p:sp>
        <p:nvSpPr>
          <p:cNvPr id="16" name="Rectangle 15"/>
          <p:cNvSpPr/>
          <p:nvPr/>
        </p:nvSpPr>
        <p:spPr>
          <a:xfrm>
            <a:off x="1752601" y="4114801"/>
            <a:ext cx="8678582" cy="646331"/>
          </a:xfrm>
          <a:prstGeom prst="rect">
            <a:avLst/>
          </a:prstGeom>
        </p:spPr>
        <p:txBody>
          <a:bodyPr wrap="square">
            <a:spAutoFit/>
          </a:bodyPr>
          <a:lstStyle/>
          <a:p>
            <a:r>
              <a:rPr lang="en-IN" dirty="0">
                <a:solidFill>
                  <a:srgbClr val="333333"/>
                </a:solidFill>
                <a:latin typeface="verdana" panose="020B0604030504040204" pitchFamily="34" charset="0"/>
              </a:rPr>
              <a:t>Select the EMPLOYEE whose employee number is 7, or those whose date of birth is ‘01-Jan-1980’</a:t>
            </a:r>
            <a:endParaRPr lang="en-IN" dirty="0"/>
          </a:p>
        </p:txBody>
      </p:sp>
      <p:sp>
        <p:nvSpPr>
          <p:cNvPr id="17" name="Rectangle 16"/>
          <p:cNvSpPr/>
          <p:nvPr/>
        </p:nvSpPr>
        <p:spPr>
          <a:xfrm>
            <a:off x="1760818" y="4800601"/>
            <a:ext cx="8670365" cy="1384995"/>
          </a:xfrm>
          <a:prstGeom prst="rect">
            <a:avLst/>
          </a:prstGeom>
        </p:spPr>
        <p:txBody>
          <a:bodyPr wrap="square">
            <a:spAutoFit/>
          </a:bodyPr>
          <a:lstStyle/>
          <a:p>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empno=7</a:t>
            </a:r>
            <a:r>
              <a:rPr lang="en-IN" sz="2800" dirty="0">
                <a:solidFill>
                  <a:srgbClr val="C00000"/>
                </a:solidFill>
                <a:latin typeface="verdana" panose="020B0604030504040204" pitchFamily="34" charset="0"/>
              </a:rPr>
              <a:t>(EMPLOYEE)</a:t>
            </a:r>
          </a:p>
          <a:p>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dob&lt;=’01-Jan-1980′</a:t>
            </a:r>
            <a:r>
              <a:rPr lang="en-IN" sz="2800" dirty="0">
                <a:solidFill>
                  <a:srgbClr val="C00000"/>
                </a:solidFill>
                <a:latin typeface="verdana" panose="020B0604030504040204" pitchFamily="34" charset="0"/>
              </a:rPr>
              <a:t>(EMPLOYEE)</a:t>
            </a:r>
          </a:p>
          <a:p>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empno=7 </a:t>
            </a:r>
            <a:r>
              <a:rPr lang="en-US" sz="3200" b="1" baseline="-25000" dirty="0">
                <a:solidFill>
                  <a:srgbClr val="C00000"/>
                </a:solidFill>
                <a:latin typeface="verdana" panose="020B0604030504040204" pitchFamily="34" charset="0"/>
                <a:sym typeface="Symbol" panose="05050102010706020507" pitchFamily="18" charset="2"/>
              </a:rPr>
              <a:t></a:t>
            </a:r>
            <a:r>
              <a:rPr lang="en-IN" sz="2800" b="1" baseline="-25000" dirty="0">
                <a:solidFill>
                  <a:srgbClr val="C00000"/>
                </a:solidFill>
                <a:latin typeface="verdana" panose="020B0604030504040204" pitchFamily="34" charset="0"/>
              </a:rPr>
              <a:t> </a:t>
            </a:r>
            <a:r>
              <a:rPr lang="en-IN" sz="2800" baseline="-25000" dirty="0">
                <a:solidFill>
                  <a:srgbClr val="C00000"/>
                </a:solidFill>
                <a:latin typeface="verdana" panose="020B0604030504040204" pitchFamily="34" charset="0"/>
              </a:rPr>
              <a:t>dob=’01-Jan-1980′</a:t>
            </a:r>
            <a:r>
              <a:rPr lang="en-IN" sz="2800" dirty="0">
                <a:solidFill>
                  <a:srgbClr val="C00000"/>
                </a:solidFill>
                <a:latin typeface="verdana" panose="020B0604030504040204" pitchFamily="34" charset="0"/>
              </a:rPr>
              <a:t>(EMPLOYEE)</a:t>
            </a:r>
          </a:p>
        </p:txBody>
      </p:sp>
      <p:sp>
        <p:nvSpPr>
          <p:cNvPr id="10" name="TextBox 9"/>
          <p:cNvSpPr txBox="1"/>
          <p:nvPr/>
        </p:nvSpPr>
        <p:spPr>
          <a:xfrm>
            <a:off x="2209801" y="6225065"/>
            <a:ext cx="4516621" cy="461665"/>
          </a:xfrm>
          <a:prstGeom prst="rect">
            <a:avLst/>
          </a:prstGeom>
          <a:noFill/>
        </p:spPr>
        <p:txBody>
          <a:bodyPr wrap="none" rtlCol="0">
            <a:spAutoFit/>
          </a:bodyPr>
          <a:lstStyle/>
          <a:p>
            <a:r>
              <a:rPr lang="en-IN" sz="2400" dirty="0">
                <a:solidFill>
                  <a:srgbClr val="00B050"/>
                </a:solidFill>
              </a:rPr>
              <a:t>Returns the result to new relation.</a:t>
            </a:r>
          </a:p>
        </p:txBody>
      </p:sp>
    </p:spTree>
    <p:extLst>
      <p:ext uri="{BB962C8B-B14F-4D97-AF65-F5344CB8AC3E}">
        <p14:creationId xmlns:p14="http://schemas.microsoft.com/office/powerpoint/2010/main" val="1487140422"/>
      </p:ext>
    </p:extLst>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0"/>
            <a:ext cx="8229600"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8" name="Group 17"/>
          <p:cNvGrpSpPr/>
          <p:nvPr/>
        </p:nvGrpSpPr>
        <p:grpSpPr>
          <a:xfrm>
            <a:off x="1970315" y="1167368"/>
            <a:ext cx="8240485" cy="509350"/>
            <a:chOff x="446314" y="1167368"/>
            <a:chExt cx="8240485" cy="509350"/>
          </a:xfrm>
        </p:grpSpPr>
        <p:sp>
          <p:nvSpPr>
            <p:cNvPr id="7" name="Rectangle 6"/>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8" name="Rectangle 7"/>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3" name="Rectangle 2"/>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5" name="Rectangle 4"/>
          <p:cNvSpPr/>
          <p:nvPr/>
        </p:nvSpPr>
        <p:spPr>
          <a:xfrm>
            <a:off x="1981200" y="1595736"/>
            <a:ext cx="6172200" cy="584775"/>
          </a:xfrm>
          <a:prstGeom prst="rect">
            <a:avLst/>
          </a:prstGeom>
        </p:spPr>
        <p:txBody>
          <a:bodyPr wrap="square">
            <a:spAutoFit/>
          </a:bodyPr>
          <a:lstStyle/>
          <a:p>
            <a:r>
              <a:rPr lang="el-GR" sz="3200" dirty="0">
                <a:solidFill>
                  <a:srgbClr val="FFC000"/>
                </a:solidFill>
                <a:latin typeface="Verdana" panose="020B0604030504040204" pitchFamily="34" charset="0"/>
                <a:ea typeface="Verdana" panose="020B0604030504040204" pitchFamily="34" charset="0"/>
              </a:rPr>
              <a:t>σ</a:t>
            </a:r>
            <a:r>
              <a:rPr lang="en-IN" sz="3200" i="1" baseline="-25000" dirty="0">
                <a:solidFill>
                  <a:srgbClr val="FFC000"/>
                </a:solidFill>
                <a:latin typeface="Verdana" panose="020B0604030504040204" pitchFamily="34" charset="0"/>
                <a:ea typeface="Verdana" panose="020B0604030504040204" pitchFamily="34" charset="0"/>
              </a:rPr>
              <a:t>condition</a:t>
            </a:r>
            <a:r>
              <a:rPr lang="en-IN" sz="3200" dirty="0">
                <a:solidFill>
                  <a:srgbClr val="FFC000"/>
                </a:solidFill>
                <a:latin typeface="Verdana" panose="020B0604030504040204" pitchFamily="34" charset="0"/>
                <a:ea typeface="Verdana" panose="020B0604030504040204" pitchFamily="34" charset="0"/>
              </a:rPr>
              <a:t>(r)</a:t>
            </a:r>
          </a:p>
        </p:txBody>
      </p:sp>
      <p:sp>
        <p:nvSpPr>
          <p:cNvPr id="17" name="Rectangle 16"/>
          <p:cNvSpPr/>
          <p:nvPr/>
        </p:nvSpPr>
        <p:spPr>
          <a:xfrm>
            <a:off x="1760818" y="3156466"/>
            <a:ext cx="8670365" cy="1297856"/>
          </a:xfrm>
          <a:prstGeom prst="rect">
            <a:avLst/>
          </a:prstGeom>
        </p:spPr>
        <p:txBody>
          <a:bodyPr wrap="square">
            <a:spAutoFit/>
          </a:bodyPr>
          <a:lstStyle/>
          <a:p>
            <a:pPr>
              <a:lnSpc>
                <a:spcPct val="150000"/>
              </a:lnSpc>
            </a:pPr>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deptno=10 </a:t>
            </a:r>
            <a:r>
              <a:rPr lang="en-IN" sz="2800" dirty="0">
                <a:solidFill>
                  <a:srgbClr val="C00000"/>
                </a:solidFill>
                <a:latin typeface="verdana" panose="020B0604030504040204" pitchFamily="34" charset="0"/>
              </a:rPr>
              <a:t>[</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empno&gt;7</a:t>
            </a:r>
            <a:r>
              <a:rPr lang="en-IN" sz="2800" dirty="0">
                <a:solidFill>
                  <a:srgbClr val="C00000"/>
                </a:solidFill>
                <a:latin typeface="verdana" panose="020B0604030504040204" pitchFamily="34" charset="0"/>
              </a:rPr>
              <a:t>(EMPLOYEE)]</a:t>
            </a:r>
            <a:endParaRPr lang="en-IN" dirty="0">
              <a:solidFill>
                <a:srgbClr val="C00000"/>
              </a:solidFill>
              <a:latin typeface="verdana" panose="020B0604030504040204" pitchFamily="34" charset="0"/>
            </a:endParaRPr>
          </a:p>
          <a:p>
            <a:pPr>
              <a:lnSpc>
                <a:spcPct val="150000"/>
              </a:lnSpc>
            </a:pPr>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empno&gt;7 </a:t>
            </a:r>
            <a:r>
              <a:rPr lang="en-IN" sz="2800" b="1" baseline="-25000" dirty="0">
                <a:solidFill>
                  <a:srgbClr val="C00000"/>
                </a:solidFill>
                <a:latin typeface="verdana" panose="020B0604030504040204" pitchFamily="34" charset="0"/>
              </a:rPr>
              <a:t>^ </a:t>
            </a:r>
            <a:r>
              <a:rPr lang="en-IN" sz="2800" baseline="-25000" dirty="0">
                <a:solidFill>
                  <a:srgbClr val="C00000"/>
                </a:solidFill>
                <a:latin typeface="verdana" panose="020B0604030504040204" pitchFamily="34" charset="0"/>
              </a:rPr>
              <a:t>deptno=10</a:t>
            </a:r>
            <a:r>
              <a:rPr lang="en-IN" sz="2800" dirty="0">
                <a:solidFill>
                  <a:srgbClr val="C00000"/>
                </a:solidFill>
                <a:latin typeface="verdana" panose="020B0604030504040204" pitchFamily="34" charset="0"/>
              </a:rPr>
              <a:t>(EMPLOYEE)</a:t>
            </a:r>
          </a:p>
        </p:txBody>
      </p:sp>
      <p:sp>
        <p:nvSpPr>
          <p:cNvPr id="12" name="Rectangle 11"/>
          <p:cNvSpPr/>
          <p:nvPr/>
        </p:nvSpPr>
        <p:spPr>
          <a:xfrm>
            <a:off x="1752601" y="2286001"/>
            <a:ext cx="8678582" cy="646331"/>
          </a:xfrm>
          <a:prstGeom prst="rect">
            <a:avLst/>
          </a:prstGeom>
        </p:spPr>
        <p:txBody>
          <a:bodyPr wrap="square">
            <a:spAutoFit/>
          </a:bodyPr>
          <a:lstStyle/>
          <a:p>
            <a:r>
              <a:rPr lang="en-IN" dirty="0">
                <a:solidFill>
                  <a:srgbClr val="333333"/>
                </a:solidFill>
                <a:latin typeface="verdana" panose="020B0604030504040204" pitchFamily="34" charset="0"/>
              </a:rPr>
              <a:t>Select the EMPLOYEE tuples whose employee number is &gt; 7 and department ID is 10</a:t>
            </a:r>
            <a:endParaRPr lang="en-IN" dirty="0"/>
          </a:p>
        </p:txBody>
      </p:sp>
    </p:spTree>
    <p:extLst>
      <p:ext uri="{BB962C8B-B14F-4D97-AF65-F5344CB8AC3E}">
        <p14:creationId xmlns:p14="http://schemas.microsoft.com/office/powerpoint/2010/main" val="3504429891"/>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grpSp>
        <p:nvGrpSpPr>
          <p:cNvPr id="15" name="Group 14"/>
          <p:cNvGrpSpPr/>
          <p:nvPr/>
        </p:nvGrpSpPr>
        <p:grpSpPr>
          <a:xfrm>
            <a:off x="2012104" y="1219200"/>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1981200" y="1600201"/>
            <a:ext cx="60198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a:t>
            </a:r>
          </a:p>
        </p:txBody>
      </p:sp>
      <p:sp>
        <p:nvSpPr>
          <p:cNvPr id="17" name="Rectangle 16"/>
          <p:cNvSpPr/>
          <p:nvPr/>
        </p:nvSpPr>
        <p:spPr>
          <a:xfrm>
            <a:off x="1752600" y="2133600"/>
            <a:ext cx="8686800" cy="1938992"/>
          </a:xfrm>
          <a:prstGeom prst="rect">
            <a:avLst/>
          </a:prstGeom>
        </p:spPr>
        <p:txBody>
          <a:bodyPr wrap="square">
            <a:spAutoFit/>
          </a:bodyPr>
          <a:lstStyle/>
          <a:p>
            <a:r>
              <a:rPr lang="en-IN" sz="2800" dirty="0">
                <a:solidFill>
                  <a:srgbClr val="006C86"/>
                </a:solidFill>
                <a:latin typeface="Verdana" panose="020B0604030504040204" pitchFamily="34" charset="0"/>
                <a:ea typeface="Verdana" panose="020B0604030504040204" pitchFamily="34" charset="0"/>
              </a:rPr>
              <a:t>∏ </a:t>
            </a:r>
            <a:r>
              <a:rPr lang="en-IN" dirty="0">
                <a:solidFill>
                  <a:srgbClr val="006C86"/>
                </a:solidFill>
                <a:latin typeface="Verdana" panose="020B0604030504040204" pitchFamily="34" charset="0"/>
                <a:ea typeface="Verdana" panose="020B0604030504040204" pitchFamily="34" charset="0"/>
              </a:rPr>
              <a:t>would represent the ROJECT.</a:t>
            </a:r>
          </a:p>
          <a:p>
            <a:r>
              <a:rPr lang="en-IN" sz="2800" dirty="0">
                <a:solidFill>
                  <a:srgbClr val="006C86"/>
                </a:solidFill>
                <a:latin typeface="Verdana" panose="020B0604030504040204" pitchFamily="34" charset="0"/>
                <a:ea typeface="Verdana" panose="020B0604030504040204" pitchFamily="34" charset="0"/>
              </a:rPr>
              <a:t>&lt;attribute list&gt; </a:t>
            </a:r>
            <a:r>
              <a:rPr lang="en-IN" dirty="0">
                <a:solidFill>
                  <a:srgbClr val="006C86"/>
                </a:solidFill>
                <a:latin typeface="Verdana" panose="020B0604030504040204" pitchFamily="34" charset="0"/>
                <a:ea typeface="Verdana" panose="020B0604030504040204" pitchFamily="34" charset="0"/>
              </a:rPr>
              <a:t>would represent the attributes(columns) we want from a relational.</a:t>
            </a:r>
          </a:p>
          <a:p>
            <a:r>
              <a:rPr lang="en-IN" sz="2800" dirty="0">
                <a:solidFill>
                  <a:srgbClr val="006C86"/>
                </a:solidFill>
                <a:latin typeface="Verdana" panose="020B0604030504040204" pitchFamily="34" charset="0"/>
                <a:ea typeface="Verdana" panose="020B0604030504040204" pitchFamily="34" charset="0"/>
              </a:rPr>
              <a:t>(r)</a:t>
            </a:r>
            <a:r>
              <a:rPr lang="en-IN" dirty="0">
                <a:solidFill>
                  <a:srgbClr val="006C86"/>
                </a:solidFill>
                <a:latin typeface="Verdana" panose="020B0604030504040204" pitchFamily="34"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1752600" y="4114800"/>
            <a:ext cx="8610600" cy="923330"/>
          </a:xfrm>
          <a:prstGeom prst="rect">
            <a:avLst/>
          </a:prstGeom>
        </p:spPr>
        <p:txBody>
          <a:bodyPr wrap="square">
            <a:spAutoFit/>
          </a:bodyPr>
          <a:lstStyle/>
          <a:p>
            <a:r>
              <a:rPr lang="en-IN" dirty="0">
                <a:solidFill>
                  <a:srgbClr val="333333"/>
                </a:solidFill>
                <a:latin typeface="verdana" panose="020B0604030504040204" pitchFamily="34"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1752600" y="5065694"/>
            <a:ext cx="8458200" cy="954107"/>
          </a:xfrm>
          <a:prstGeom prst="rect">
            <a:avLst/>
          </a:prstGeom>
        </p:spPr>
        <p:txBody>
          <a:bodyPr wrap="square">
            <a:spAutoFit/>
          </a:bodyPr>
          <a:lstStyle/>
          <a:p>
            <a:r>
              <a:rPr lang="en-IN" sz="2800" dirty="0">
                <a:solidFill>
                  <a:srgbClr val="C00000"/>
                </a:solidFill>
                <a:latin typeface="verdana" panose="020B0604030504040204" pitchFamily="34" charset="0"/>
              </a:rPr>
              <a:t>(r)=∏</a:t>
            </a:r>
            <a:r>
              <a:rPr lang="en-IN" sz="2800" baseline="-25000" dirty="0">
                <a:solidFill>
                  <a:srgbClr val="C00000"/>
                </a:solidFill>
                <a:latin typeface="verdana" panose="020B0604030504040204" pitchFamily="34" charset="0"/>
              </a:rPr>
              <a:t>dob, empno</a:t>
            </a:r>
            <a:r>
              <a:rPr lang="en-IN" sz="2800" dirty="0">
                <a:solidFill>
                  <a:srgbClr val="C00000"/>
                </a:solidFill>
                <a:latin typeface="verdana" panose="020B0604030504040204" pitchFamily="34" charset="0"/>
              </a:rPr>
              <a:t>(EMPLOYEE)</a:t>
            </a:r>
          </a:p>
          <a:p>
            <a:r>
              <a:rPr lang="en-IN" sz="2800" dirty="0">
                <a:solidFill>
                  <a:srgbClr val="C00000"/>
                </a:solidFill>
                <a:latin typeface="verdana" panose="020B0604030504040204" pitchFamily="34" charset="0"/>
              </a:rPr>
              <a:t>(r)=∏</a:t>
            </a:r>
            <a:r>
              <a:rPr lang="en-IN" sz="2800" baseline="-25000" dirty="0">
                <a:solidFill>
                  <a:srgbClr val="C00000"/>
                </a:solidFill>
                <a:latin typeface="verdana" panose="020B0604030504040204" pitchFamily="34" charset="0"/>
              </a:rPr>
              <a:t>dob, empno </a:t>
            </a:r>
            <a:r>
              <a:rPr lang="en-IN" sz="2800" dirty="0">
                <a:solidFill>
                  <a:srgbClr val="C00000"/>
                </a:solidFill>
                <a:latin typeface="verdana" panose="020B0604030504040204" pitchFamily="34" charset="0"/>
              </a:rPr>
              <a:t>[</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dob&lt;’01-Jan-1980′</a:t>
            </a:r>
            <a:r>
              <a:rPr lang="en-IN" sz="2800" dirty="0">
                <a:solidFill>
                  <a:srgbClr val="C00000"/>
                </a:solidFill>
                <a:latin typeface="verdana" panose="020B0604030504040204" pitchFamily="34" charset="0"/>
              </a:rPr>
              <a:t>(EMPLOYEE)]</a:t>
            </a:r>
          </a:p>
        </p:txBody>
      </p:sp>
    </p:spTree>
    <p:extLst>
      <p:ext uri="{BB962C8B-B14F-4D97-AF65-F5344CB8AC3E}">
        <p14:creationId xmlns:p14="http://schemas.microsoft.com/office/powerpoint/2010/main" val="3663094552"/>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vert="horz" anchor="b" anchorCtr="0">
            <a:normAutofit/>
          </a:bodyPr>
          <a:lstStyle/>
          <a:p>
            <a:pPr>
              <a:spcBef>
                <a:spcPts val="700"/>
              </a:spcBef>
              <a:buClr>
                <a:schemeClr val="accent2"/>
              </a:buClr>
              <a:buSzPct val="60000"/>
            </a:pPr>
            <a:r>
              <a:rPr lang="en-IN" dirty="0"/>
              <a:t>UNION</a:t>
            </a:r>
          </a:p>
        </p:txBody>
      </p:sp>
      <p:grpSp>
        <p:nvGrpSpPr>
          <p:cNvPr id="3" name="Group 2"/>
          <p:cNvGrpSpPr/>
          <p:nvPr/>
        </p:nvGrpSpPr>
        <p:grpSpPr>
          <a:xfrm>
            <a:off x="1905001" y="116857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1981200" y="2337138"/>
            <a:ext cx="8229600" cy="1015663"/>
          </a:xfrm>
          <a:prstGeom prst="rect">
            <a:avLst/>
          </a:prstGeom>
        </p:spPr>
        <p:txBody>
          <a:bodyPr wrap="square">
            <a:spAutoFit/>
          </a:bodyPr>
          <a:lstStyle/>
          <a:p>
            <a:pPr marL="285750" indent="-285750">
              <a:buFont typeface="Arial" panose="020B0604020202020204" pitchFamily="34" charset="0"/>
              <a:buChar char="•"/>
            </a:pPr>
            <a:r>
              <a:rPr lang="en-IN" sz="2000" b="1" i="1" dirty="0">
                <a:latin typeface="Verdana" panose="020B0604030504040204" pitchFamily="34" charset="0"/>
                <a:ea typeface="Verdana" panose="020B0604030504040204" pitchFamily="34" charset="0"/>
              </a:rPr>
              <a:t>r</a:t>
            </a:r>
            <a:r>
              <a:rPr lang="en-IN" sz="2000" dirty="0">
                <a:latin typeface="Verdana" panose="020B0604030504040204" pitchFamily="34" charset="0"/>
                <a:ea typeface="Verdana" panose="020B0604030504040204" pitchFamily="34" charset="0"/>
              </a:rPr>
              <a:t>, and </a:t>
            </a:r>
            <a:r>
              <a:rPr lang="en-IN" sz="2000" b="1" i="1" dirty="0">
                <a:latin typeface="Verdana" panose="020B0604030504040204" pitchFamily="34" charset="0"/>
                <a:ea typeface="Verdana" panose="020B0604030504040204" pitchFamily="34" charset="0"/>
              </a:rPr>
              <a:t>s</a:t>
            </a:r>
            <a:r>
              <a:rPr lang="en-IN" sz="2000" dirty="0">
                <a:latin typeface="Verdana" panose="020B0604030504040204" pitchFamily="34"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Duplicate tuples are automatically eliminated.</a:t>
            </a:r>
          </a:p>
        </p:txBody>
      </p:sp>
      <p:sp>
        <p:nvSpPr>
          <p:cNvPr id="17" name="Rectangle 16"/>
          <p:cNvSpPr/>
          <p:nvPr/>
        </p:nvSpPr>
        <p:spPr>
          <a:xfrm>
            <a:off x="1981200" y="1600201"/>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 </a:t>
            </a:r>
            <a:r>
              <a:rPr lang="en-IN" sz="3200" dirty="0">
                <a:solidFill>
                  <a:srgbClr val="FF0000"/>
                </a:solidFill>
                <a:latin typeface="Verdana" panose="020B0604030504040204" pitchFamily="34" charset="0"/>
              </a:rPr>
              <a:t>U</a:t>
            </a:r>
            <a:r>
              <a:rPr lang="en-IN" sz="3200" dirty="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(S) </a:t>
            </a:r>
          </a:p>
        </p:txBody>
      </p:sp>
      <p:sp>
        <p:nvSpPr>
          <p:cNvPr id="4" name="Rectangle 3"/>
          <p:cNvSpPr/>
          <p:nvPr/>
        </p:nvSpPr>
        <p:spPr>
          <a:xfrm>
            <a:off x="1714500" y="4267201"/>
            <a:ext cx="8762999" cy="646331"/>
          </a:xfrm>
          <a:prstGeom prst="rect">
            <a:avLst/>
          </a:prstGeom>
        </p:spPr>
        <p:txBody>
          <a:bodyPr wrap="square">
            <a:spAutoFit/>
          </a:bodyPr>
          <a:lstStyle/>
          <a:p>
            <a:r>
              <a:rPr lang="en-IN" sz="2800" dirty="0">
                <a:solidFill>
                  <a:srgbClr val="C00000"/>
                </a:solidFill>
                <a:latin typeface="verdana" panose="020B0604030504040204" pitchFamily="34" charset="0"/>
              </a:rPr>
              <a:t>(r)=∏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(BOOK) </a:t>
            </a:r>
            <a:r>
              <a:rPr lang="en-IN" sz="3600" dirty="0">
                <a:solidFill>
                  <a:srgbClr val="FDE139"/>
                </a:solidFill>
                <a:latin typeface="verdana" panose="020B0604030504040204" pitchFamily="34" charset="0"/>
              </a:rPr>
              <a:t>∪</a:t>
            </a:r>
            <a:r>
              <a:rPr lang="en-IN" sz="2800" dirty="0">
                <a:solidFill>
                  <a:srgbClr val="C00000"/>
                </a:solidFill>
                <a:latin typeface="verdana" panose="020B0604030504040204" pitchFamily="34" charset="0"/>
              </a:rPr>
              <a:t> ∏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(COMPUTER)</a:t>
            </a:r>
          </a:p>
        </p:txBody>
      </p:sp>
      <p:sp>
        <p:nvSpPr>
          <p:cNvPr id="5" name="Rectangle 4"/>
          <p:cNvSpPr/>
          <p:nvPr/>
        </p:nvSpPr>
        <p:spPr>
          <a:xfrm>
            <a:off x="1625598" y="3669775"/>
            <a:ext cx="8877301" cy="646331"/>
          </a:xfrm>
          <a:prstGeom prst="rect">
            <a:avLst/>
          </a:prstGeom>
        </p:spPr>
        <p:txBody>
          <a:bodyPr wrap="square">
            <a:spAutoFit/>
          </a:bodyPr>
          <a:lstStyle/>
          <a:p>
            <a:r>
              <a:rPr lang="en-IN" dirty="0">
                <a:latin typeface="Verdana" panose="020B0604030504040204" pitchFamily="34" charset="0"/>
                <a:ea typeface="Verdana" panose="020B0604030504040204" pitchFamily="34" charset="0"/>
              </a:rPr>
              <a:t>Selects the customer name who have either purchased a book or a computer or both.</a:t>
            </a:r>
          </a:p>
        </p:txBody>
      </p:sp>
    </p:spTree>
    <p:extLst>
      <p:ext uri="{BB962C8B-B14F-4D97-AF65-F5344CB8AC3E}">
        <p14:creationId xmlns:p14="http://schemas.microsoft.com/office/powerpoint/2010/main" val="1776006527"/>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6232441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8" name="Group 7"/>
          <p:cNvGrpSpPr/>
          <p:nvPr/>
        </p:nvGrpSpPr>
        <p:grpSpPr>
          <a:xfrm>
            <a:off x="1885694" y="1168567"/>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2" name="Title 1"/>
          <p:cNvSpPr txBox="1">
            <a:spLocks/>
          </p:cNvSpPr>
          <p:nvPr/>
        </p:nvSpPr>
        <p:spPr>
          <a:xfrm>
            <a:off x="1981200" y="0"/>
            <a:ext cx="8229600"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pPr>
            <a:r>
              <a:rPr lang="en-IN" dirty="0"/>
              <a:t>INTERSECTION</a:t>
            </a:r>
          </a:p>
        </p:txBody>
      </p:sp>
      <p:sp>
        <p:nvSpPr>
          <p:cNvPr id="15" name="Rectangle 14"/>
          <p:cNvSpPr/>
          <p:nvPr/>
        </p:nvSpPr>
        <p:spPr>
          <a:xfrm>
            <a:off x="1981200" y="2337138"/>
            <a:ext cx="8229600" cy="1015663"/>
          </a:xfrm>
          <a:prstGeom prst="rect">
            <a:avLst/>
          </a:prstGeom>
        </p:spPr>
        <p:txBody>
          <a:bodyPr wrap="square">
            <a:spAutoFit/>
          </a:bodyPr>
          <a:lstStyle/>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r, and s must have the same number of attributes.</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Duplicate tuples are automatically eliminated.</a:t>
            </a:r>
          </a:p>
        </p:txBody>
      </p:sp>
      <p:sp>
        <p:nvSpPr>
          <p:cNvPr id="17" name="Rectangle 16"/>
          <p:cNvSpPr/>
          <p:nvPr/>
        </p:nvSpPr>
        <p:spPr>
          <a:xfrm>
            <a:off x="1981200" y="1600201"/>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 </a:t>
            </a:r>
            <a:r>
              <a:rPr lang="en-IN" sz="3200" b="1" dirty="0">
                <a:solidFill>
                  <a:srgbClr val="FF0000"/>
                </a:solidFill>
                <a:latin typeface="Verdana" panose="020B0604030504040204" pitchFamily="34" charset="0"/>
              </a:rPr>
              <a:t>∩</a:t>
            </a:r>
            <a:r>
              <a:rPr lang="en-IN" sz="3200" dirty="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(S) </a:t>
            </a:r>
          </a:p>
        </p:txBody>
      </p:sp>
      <p:sp>
        <p:nvSpPr>
          <p:cNvPr id="9" name="Rectangle 8"/>
          <p:cNvSpPr/>
          <p:nvPr/>
        </p:nvSpPr>
        <p:spPr>
          <a:xfrm>
            <a:off x="1714500" y="4267201"/>
            <a:ext cx="8762999" cy="646331"/>
          </a:xfrm>
          <a:prstGeom prst="rect">
            <a:avLst/>
          </a:prstGeom>
        </p:spPr>
        <p:txBody>
          <a:bodyPr wrap="square">
            <a:spAutoFit/>
          </a:bodyPr>
          <a:lstStyle/>
          <a:p>
            <a:r>
              <a:rPr lang="en-IN" sz="2800" dirty="0">
                <a:solidFill>
                  <a:srgbClr val="C00000"/>
                </a:solidFill>
                <a:latin typeface="verdana" panose="020B0604030504040204" pitchFamily="34" charset="0"/>
              </a:rPr>
              <a:t>(r)=∏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(BOOK) </a:t>
            </a:r>
            <a:r>
              <a:rPr lang="en-IN" sz="3600" dirty="0">
                <a:solidFill>
                  <a:srgbClr val="FDE139"/>
                </a:solidFill>
                <a:latin typeface="verdana" panose="020B0604030504040204" pitchFamily="34" charset="0"/>
              </a:rPr>
              <a:t>∩</a:t>
            </a:r>
            <a:r>
              <a:rPr lang="en-IN" sz="2800" dirty="0">
                <a:solidFill>
                  <a:srgbClr val="C00000"/>
                </a:solidFill>
                <a:latin typeface="verdana" panose="020B0604030504040204" pitchFamily="34" charset="0"/>
              </a:rPr>
              <a:t> ∏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(COMPUTER)</a:t>
            </a:r>
          </a:p>
        </p:txBody>
      </p:sp>
      <p:sp>
        <p:nvSpPr>
          <p:cNvPr id="10" name="Rectangle 9"/>
          <p:cNvSpPr/>
          <p:nvPr/>
        </p:nvSpPr>
        <p:spPr>
          <a:xfrm>
            <a:off x="1651002" y="3670301"/>
            <a:ext cx="8826497" cy="646331"/>
          </a:xfrm>
          <a:prstGeom prst="rect">
            <a:avLst/>
          </a:prstGeom>
        </p:spPr>
        <p:txBody>
          <a:bodyPr wrap="square">
            <a:spAutoFit/>
          </a:bodyPr>
          <a:lstStyle/>
          <a:p>
            <a:r>
              <a:rPr lang="en-IN" dirty="0">
                <a:latin typeface="Verdana" panose="020B0604030504040204" pitchFamily="34" charset="0"/>
                <a:ea typeface="Verdana" panose="020B0604030504040204" pitchFamily="34" charset="0"/>
              </a:rPr>
              <a:t>Projects the customer name who have purchased a book and a computer both.</a:t>
            </a:r>
          </a:p>
        </p:txBody>
      </p:sp>
    </p:spTree>
    <p:extLst>
      <p:ext uri="{BB962C8B-B14F-4D97-AF65-F5344CB8AC3E}">
        <p14:creationId xmlns:p14="http://schemas.microsoft.com/office/powerpoint/2010/main" val="3844590690"/>
      </p:ext>
    </p:extLst>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3" name="Group 2"/>
          <p:cNvGrpSpPr/>
          <p:nvPr/>
        </p:nvGrpSpPr>
        <p:grpSpPr>
          <a:xfrm>
            <a:off x="1905001" y="1143001"/>
            <a:ext cx="4437911" cy="499765"/>
            <a:chOff x="457200" y="1269831"/>
            <a:chExt cx="4437911" cy="499765"/>
          </a:xfrm>
        </p:grpSpPr>
        <p:sp>
          <p:nvSpPr>
            <p:cNvPr id="7" name="Rectangle 6"/>
            <p:cNvSpPr/>
            <p:nvPr/>
          </p:nvSpPr>
          <p:spPr>
            <a:xfrm>
              <a:off x="457200" y="1295400"/>
              <a:ext cx="12954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a:t>
              </a:r>
            </a:p>
          </p:txBody>
        </p:sp>
        <p:sp>
          <p:nvSpPr>
            <p:cNvPr id="10" name="Rectangle 9"/>
            <p:cNvSpPr/>
            <p:nvPr/>
          </p:nvSpPr>
          <p:spPr>
            <a:xfrm>
              <a:off x="1447800" y="1269831"/>
              <a:ext cx="603050"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277087" y="1307931"/>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 s</a:t>
              </a:r>
              <a:endParaRPr lang="en-IN" sz="2400" dirty="0"/>
            </a:p>
          </p:txBody>
        </p:sp>
      </p:grpSp>
      <p:sp>
        <p:nvSpPr>
          <p:cNvPr id="12" name="Rectangle 11"/>
          <p:cNvSpPr/>
          <p:nvPr/>
        </p:nvSpPr>
        <p:spPr>
          <a:xfrm>
            <a:off x="1981200" y="2337138"/>
            <a:ext cx="8229600" cy="1015663"/>
          </a:xfrm>
          <a:prstGeom prst="rect">
            <a:avLst/>
          </a:prstGeom>
        </p:spPr>
        <p:txBody>
          <a:bodyPr wrap="square">
            <a:spAutoFit/>
          </a:bodyPr>
          <a:lstStyle/>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r, and s must have the same number of attributes.</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Duplicate tuples are automatically eliminated.</a:t>
            </a:r>
          </a:p>
        </p:txBody>
      </p:sp>
      <p:sp>
        <p:nvSpPr>
          <p:cNvPr id="13" name="Rectangle 12"/>
          <p:cNvSpPr/>
          <p:nvPr/>
        </p:nvSpPr>
        <p:spPr>
          <a:xfrm>
            <a:off x="1981200" y="1600201"/>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 </a:t>
            </a:r>
            <a:r>
              <a:rPr lang="en-IN" sz="3200" b="1" dirty="0">
                <a:solidFill>
                  <a:srgbClr val="FF0000"/>
                </a:solidFill>
                <a:latin typeface="Verdana" panose="020B0604030504040204" pitchFamily="34" charset="0"/>
                <a:ea typeface="Verdana" panose="020B0604030504040204" pitchFamily="34" charset="0"/>
              </a:rPr>
              <a:t>-</a:t>
            </a:r>
            <a:r>
              <a:rPr lang="en-IN" sz="3200" dirty="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(S) </a:t>
            </a:r>
          </a:p>
        </p:txBody>
      </p:sp>
      <p:sp>
        <p:nvSpPr>
          <p:cNvPr id="9" name="Rectangle 8"/>
          <p:cNvSpPr/>
          <p:nvPr/>
        </p:nvSpPr>
        <p:spPr>
          <a:xfrm>
            <a:off x="1714501" y="4743272"/>
            <a:ext cx="8762999" cy="1200329"/>
          </a:xfrm>
          <a:prstGeom prst="rect">
            <a:avLst/>
          </a:prstGeom>
        </p:spPr>
        <p:txBody>
          <a:bodyPr wrap="square">
            <a:spAutoFit/>
          </a:bodyPr>
          <a:lstStyle/>
          <a:p>
            <a:r>
              <a:rPr lang="en-IN" sz="2800" dirty="0">
                <a:solidFill>
                  <a:srgbClr val="C00000"/>
                </a:solidFill>
                <a:latin typeface="verdana" panose="020B0604030504040204" pitchFamily="34" charset="0"/>
              </a:rPr>
              <a:t>(r)=∏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(BOOK) </a:t>
            </a:r>
            <a:r>
              <a:rPr lang="en-IN" sz="3600" dirty="0">
                <a:solidFill>
                  <a:srgbClr val="FDE139"/>
                </a:solidFill>
                <a:latin typeface="verdana" panose="020B0604030504040204" pitchFamily="34" charset="0"/>
              </a:rPr>
              <a:t>-</a:t>
            </a:r>
            <a:r>
              <a:rPr lang="en-IN" sz="2800" dirty="0">
                <a:solidFill>
                  <a:srgbClr val="C00000"/>
                </a:solidFill>
                <a:latin typeface="verdana" panose="020B0604030504040204" pitchFamily="34" charset="0"/>
              </a:rPr>
              <a:t> ∏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(COMPUTER)</a:t>
            </a:r>
          </a:p>
          <a:p>
            <a:r>
              <a:rPr lang="en-IN" sz="2800" dirty="0">
                <a:solidFill>
                  <a:srgbClr val="C00000"/>
                </a:solidFill>
                <a:latin typeface="verdana" panose="020B0604030504040204" pitchFamily="34" charset="0"/>
              </a:rPr>
              <a:t>(r)=∏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(COMPUTER) </a:t>
            </a:r>
            <a:r>
              <a:rPr lang="en-IN" sz="3600" dirty="0">
                <a:solidFill>
                  <a:srgbClr val="FDE139"/>
                </a:solidFill>
                <a:latin typeface="verdana" panose="020B0604030504040204" pitchFamily="34" charset="0"/>
              </a:rPr>
              <a:t>-</a:t>
            </a:r>
            <a:r>
              <a:rPr lang="en-IN" sz="2800" dirty="0">
                <a:solidFill>
                  <a:srgbClr val="C00000"/>
                </a:solidFill>
                <a:latin typeface="verdana" panose="020B0604030504040204" pitchFamily="34" charset="0"/>
              </a:rPr>
              <a:t> ∏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(BOOK)</a:t>
            </a:r>
          </a:p>
        </p:txBody>
      </p:sp>
      <p:sp>
        <p:nvSpPr>
          <p:cNvPr id="16" name="Rectangle 15"/>
          <p:cNvSpPr/>
          <p:nvPr/>
        </p:nvSpPr>
        <p:spPr>
          <a:xfrm>
            <a:off x="1651002" y="3650903"/>
            <a:ext cx="8826497" cy="1200329"/>
          </a:xfrm>
          <a:prstGeom prst="rect">
            <a:avLst/>
          </a:prstGeom>
        </p:spPr>
        <p:txBody>
          <a:bodyPr wrap="square">
            <a:spAutoFit/>
          </a:bodyPr>
          <a:lstStyle/>
          <a:p>
            <a:pPr marL="285750" indent="-285750">
              <a:buFont typeface="Arial" panose="020B0604020202020204" pitchFamily="34" charset="0"/>
              <a:buChar char="•"/>
            </a:pPr>
            <a:r>
              <a:rPr lang="en-IN" dirty="0">
                <a:latin typeface="Verdana" panose="020B0604030504040204" pitchFamily="34"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Verdana" panose="020B0604030504040204" pitchFamily="34" charset="0"/>
                <a:ea typeface="Verdana" panose="020B0604030504040204" pitchFamily="34" charset="0"/>
              </a:rPr>
              <a:t>Projects the customer name who have purchased a COMPUTER but not a BOOK.</a:t>
            </a:r>
          </a:p>
        </p:txBody>
      </p:sp>
    </p:spTree>
    <p:extLst>
      <p:ext uri="{BB962C8B-B14F-4D97-AF65-F5344CB8AC3E}">
        <p14:creationId xmlns:p14="http://schemas.microsoft.com/office/powerpoint/2010/main" val="23839859"/>
      </p:ext>
    </p:extLst>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CARTESIAN PRODUCT</a:t>
            </a:r>
          </a:p>
        </p:txBody>
      </p:sp>
      <p:grpSp>
        <p:nvGrpSpPr>
          <p:cNvPr id="3" name="Group 2"/>
          <p:cNvGrpSpPr/>
          <p:nvPr/>
        </p:nvGrpSpPr>
        <p:grpSpPr>
          <a:xfrm>
            <a:off x="1981201" y="1143001"/>
            <a:ext cx="6553471" cy="461665"/>
            <a:chOff x="457200" y="1295400"/>
            <a:chExt cx="6553471" cy="461665"/>
          </a:xfrm>
        </p:grpSpPr>
        <p:sp>
          <p:nvSpPr>
            <p:cNvPr id="7" name="Rectangle 6"/>
            <p:cNvSpPr/>
            <p:nvPr/>
          </p:nvSpPr>
          <p:spPr>
            <a:xfrm>
              <a:off x="457200" y="1295400"/>
              <a:ext cx="2971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a:t>
              </a:r>
            </a:p>
          </p:txBody>
        </p:sp>
        <p:sp>
          <p:nvSpPr>
            <p:cNvPr id="12" name="Rectangle 11"/>
            <p:cNvSpPr/>
            <p:nvPr/>
          </p:nvSpPr>
          <p:spPr>
            <a:xfrm>
              <a:off x="3396343" y="1295400"/>
              <a:ext cx="675185" cy="461665"/>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2" name="Rectangle 1"/>
            <p:cNvSpPr/>
            <p:nvPr/>
          </p:nvSpPr>
          <p:spPr>
            <a:xfrm>
              <a:off x="4320511" y="1295400"/>
              <a:ext cx="269016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l-GR" sz="2400" dirty="0">
                  <a:solidFill>
                    <a:srgbClr val="000000"/>
                  </a:solidFill>
                  <a:latin typeface="Verdana" panose="020B0604030504040204" pitchFamily="34" charset="0"/>
                </a:rPr>
                <a:t>Χ </a:t>
              </a:r>
              <a:r>
                <a:rPr lang="en-IN" sz="2400" dirty="0">
                  <a:solidFill>
                    <a:srgbClr val="000000"/>
                  </a:solidFill>
                  <a:latin typeface="Verdana" panose="020B0604030504040204" pitchFamily="34" charset="0"/>
                </a:rPr>
                <a:t>s</a:t>
              </a:r>
              <a:endParaRPr lang="en-IN" sz="2400" dirty="0"/>
            </a:p>
          </p:txBody>
        </p:sp>
      </p:grpSp>
      <p:sp>
        <p:nvSpPr>
          <p:cNvPr id="15" name="Rectangle 14"/>
          <p:cNvSpPr/>
          <p:nvPr/>
        </p:nvSpPr>
        <p:spPr>
          <a:xfrm>
            <a:off x="1981200" y="1600201"/>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 </a:t>
            </a:r>
            <a:r>
              <a:rPr lang="en-IN" sz="3200" dirty="0">
                <a:solidFill>
                  <a:srgbClr val="FF0000"/>
                </a:solidFill>
                <a:latin typeface="Verdana" panose="020B0604030504040204" pitchFamily="34" charset="0"/>
                <a:ea typeface="Verdana" panose="020B0604030504040204" pitchFamily="34" charset="0"/>
              </a:rPr>
              <a:t>X</a:t>
            </a:r>
            <a:r>
              <a:rPr lang="en-IN" sz="3200" dirty="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1981200" y="1479550"/>
            <a:ext cx="8229600"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1981200" y="3409891"/>
            <a:ext cx="8229600"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1971468" y="1899792"/>
            <a:ext cx="5059397"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algn="ctr"/>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1828800" y="4240531"/>
            <a:ext cx="8223726"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algn="ctr"/>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7" name="Rectangle 3"/>
          <p:cNvSpPr txBox="1">
            <a:spLocks noChangeArrowheads="1"/>
          </p:cNvSpPr>
          <p:nvPr/>
        </p:nvSpPr>
        <p:spPr>
          <a:xfrm>
            <a:off x="1981200" y="1447800"/>
            <a:ext cx="8229600"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1981202" y="3945726"/>
            <a:ext cx="8229599" cy="778675"/>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t>
            </a:r>
          </a:p>
          <a:p>
            <a:r>
              <a:rPr lang="en-US" dirty="0">
                <a:latin typeface="Georgia" panose="02040502050405020303" pitchFamily="18" charset="0"/>
              </a:rPr>
              <a:t>   account at bank.</a:t>
            </a:r>
          </a:p>
        </p:txBody>
      </p:sp>
      <p:sp>
        <p:nvSpPr>
          <p:cNvPr id="13" name="Text Box 5"/>
          <p:cNvSpPr txBox="1">
            <a:spLocks noChangeArrowheads="1"/>
          </p:cNvSpPr>
          <p:nvPr/>
        </p:nvSpPr>
        <p:spPr bwMode="auto">
          <a:xfrm>
            <a:off x="1556658" y="2286000"/>
            <a:ext cx="8153399"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1524000" y="4876800"/>
            <a:ext cx="7627746"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Tree>
    <p:extLst>
      <p:ext uri="{BB962C8B-B14F-4D97-AF65-F5344CB8AC3E}">
        <p14:creationId xmlns:p14="http://schemas.microsoft.com/office/powerpoint/2010/main" val="1316145338"/>
      </p:ext>
    </p:extLst>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412276" y="4420191"/>
            <a:ext cx="11479306" cy="2161169"/>
          </a:xfrm>
          <a:prstGeom prst="rect">
            <a:avLst/>
          </a:prstGeom>
          <a:solidFill>
            <a:schemeClr val="bg1"/>
          </a:solidFill>
        </p:spPr>
        <p:txBody>
          <a:bodyPr wrap="square">
            <a:spAutoFit/>
          </a:bodyPr>
          <a:lstStyle/>
          <a:p>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There are three types of anomalies that occur when the database is not normalized. These are – </a:t>
            </a:r>
          </a:p>
          <a:p>
            <a:pPr marL="342900" indent="-342900">
              <a:lnSpc>
                <a:spcPct val="200000"/>
              </a:lnSpc>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Insertion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lnSpc>
                <a:spcPct val="200000"/>
              </a:lnSpc>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Updation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lnSpc>
                <a:spcPct val="200000"/>
              </a:lnSpc>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Deletion</a:t>
            </a:r>
            <a:r>
              <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Gill Sans MT (Body)"/>
              </a:rPr>
              <a:t>something that deviates from what is standard, normal, or expected.</a:t>
            </a:r>
            <a:endParaRPr lang="en-IN" sz="2000" dirty="0">
              <a:latin typeface="Gill Sans MT (Body)"/>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61665"/>
          </a:xfrm>
          <a:prstGeom prst="rect">
            <a:avLst/>
          </a:prstGeom>
        </p:spPr>
        <p:txBody>
          <a:bodyPr wrap="square">
            <a:spAutoFit/>
          </a:bodyPr>
          <a:lstStyle/>
          <a:p>
            <a:r>
              <a:rPr lang="en-US" sz="2400" b="1" dirty="0"/>
              <a:t>Student</a:t>
            </a:r>
            <a:r>
              <a:rPr lang="en-US" sz="2400" dirty="0"/>
              <a:t> table.</a:t>
            </a:r>
            <a:endParaRPr lang="en-IN" sz="24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err="1"/>
                        <a:t>Bkon</a:t>
                      </a:r>
                      <a:endParaRPr lang="en-US" dirty="0"/>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Bkon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9C24A90-9B73-41D7-828E-CA0F3FA86BEB}"/>
              </a:ext>
            </a:extLst>
          </p:cNvPr>
          <p:cNvSpPr/>
          <p:nvPr/>
        </p:nvSpPr>
        <p:spPr>
          <a:xfrm>
            <a:off x="203968" y="404664"/>
            <a:ext cx="2723680" cy="400110"/>
          </a:xfrm>
          <a:prstGeom prst="rect">
            <a:avLst/>
          </a:prstGeom>
        </p:spPr>
        <p:txBody>
          <a:bodyPr wrap="square">
            <a:spAutoFit/>
          </a:bodyPr>
          <a:lstStyle/>
          <a:p>
            <a:r>
              <a:rPr lang="en-US" sz="2000" b="1" dirty="0"/>
              <a:t>Student</a:t>
            </a:r>
            <a:r>
              <a:rPr lang="en-US" sz="2000" dirty="0"/>
              <a:t> table.</a:t>
            </a:r>
            <a:endParaRPr lang="en-IN" sz="2000"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914401"/>
            <a:ext cx="11449272" cy="892552"/>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2060848"/>
            <a:ext cx="11449272" cy="830997"/>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Relationship: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a:t>
            </a:r>
            <a:r>
              <a:rPr lang="en-IN" sz="3200" i="1">
                <a:solidFill>
                  <a:srgbClr val="FF9900"/>
                </a:solidFill>
                <a:latin typeface="Arial" pitchFamily="34" charset="0"/>
                <a:cs typeface="Arial" pitchFamily="34" charset="0"/>
              </a:rPr>
              <a:t>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72571" y="3128657"/>
            <a:ext cx="6798657" cy="954107"/>
          </a:xfrm>
          <a:prstGeom prst="rect">
            <a:avLst/>
          </a:prstGeom>
          <a:noFill/>
        </p:spPr>
        <p:txBody>
          <a:bodyPr wrap="square">
            <a:spAutoFit/>
          </a:bodyPr>
          <a:lstStyle/>
          <a:p>
            <a:r>
              <a:rPr lang="en-IN" sz="2800" b="1" dirty="0">
                <a:solidFill>
                  <a:srgbClr val="00B050"/>
                </a:solidFill>
                <a:latin typeface="Arial" panose="020B0604020202020204" pitchFamily="34" charset="0"/>
                <a:cs typeface="Arial" panose="020B0604020202020204" pitchFamily="34" charset="0"/>
              </a:rPr>
              <a:t>Primary/Foreign key</a:t>
            </a:r>
            <a:r>
              <a:rPr lang="en-IN" sz="2800" dirty="0">
                <a:solidFill>
                  <a:srgbClr val="00B050"/>
                </a:solidFill>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4871864" y="4869160"/>
            <a:ext cx="7096678" cy="1415772"/>
          </a:xfrm>
          <a:prstGeom prst="rect">
            <a:avLst/>
          </a:prstGeom>
        </p:spPr>
        <p:txBody>
          <a:bodyPr wrap="square">
            <a:spAutoFit/>
          </a:bodyPr>
          <a:lstStyle/>
          <a:p>
            <a:r>
              <a:rPr lang="en-US" sz="2400" dirty="0">
                <a:solidFill>
                  <a:srgbClr val="FF0000"/>
                </a:solidFill>
              </a:rPr>
              <a:t>Note:</a:t>
            </a:r>
          </a:p>
          <a:p>
            <a:pPr marL="342900" indent="-342900">
              <a:buFont typeface="Arial" pitchFamily="34" charset="0"/>
              <a:buChar char="•"/>
            </a:pPr>
            <a:endParaRPr lang="en-US" sz="800" b="1" dirty="0">
              <a:solidFill>
                <a:srgbClr val="006C86"/>
              </a:solidFill>
            </a:endParaRPr>
          </a:p>
          <a:p>
            <a:pPr marL="342900" indent="-342900">
              <a:buFont typeface="Arial" pitchFamily="34" charset="0"/>
              <a:buChar char="•"/>
            </a:pPr>
            <a:r>
              <a:rPr lang="en-US" b="1" dirty="0">
                <a:solidFill>
                  <a:schemeClr val="tx1">
                    <a:lumMod val="85000"/>
                    <a:lumOff val="15000"/>
                  </a:schemeClr>
                </a:solidFill>
              </a:rPr>
              <a:t>Table -</a:t>
            </a:r>
            <a:r>
              <a:rPr lang="en-US" dirty="0">
                <a:solidFill>
                  <a:schemeClr val="tx1">
                    <a:lumMod val="85000"/>
                    <a:lumOff val="15000"/>
                  </a:schemeClr>
                </a:solidFill>
              </a:rPr>
              <a:t> The physical instantiation of a relation in the database schema.</a:t>
            </a:r>
          </a:p>
          <a:p>
            <a:pPr marL="342900" indent="-342900">
              <a:buFont typeface="Arial" pitchFamily="34" charset="0"/>
              <a:buChar char="•"/>
            </a:pPr>
            <a:r>
              <a:rPr lang="en-US" b="1" dirty="0">
                <a:solidFill>
                  <a:schemeClr val="tx1">
                    <a:lumMod val="85000"/>
                    <a:lumOff val="15000"/>
                  </a:schemeClr>
                </a:solidFill>
              </a:rPr>
              <a:t>Relation</a:t>
            </a:r>
            <a:r>
              <a:rPr lang="en-US" dirty="0">
                <a:solidFill>
                  <a:schemeClr val="tx1">
                    <a:lumMod val="85000"/>
                    <a:lumOff val="15000"/>
                  </a:schemeClr>
                </a:solidFill>
              </a:rPr>
              <a:t> </a:t>
            </a:r>
            <a:r>
              <a:rPr lang="en-US" b="1" dirty="0">
                <a:solidFill>
                  <a:schemeClr val="tx1">
                    <a:lumMod val="85000"/>
                    <a:lumOff val="15000"/>
                  </a:schemeClr>
                </a:solidFill>
              </a:rPr>
              <a:t> -</a:t>
            </a:r>
            <a:r>
              <a:rPr lang="en-US" dirty="0">
                <a:solidFill>
                  <a:schemeClr val="tx1">
                    <a:lumMod val="85000"/>
                    <a:lumOff val="15000"/>
                  </a:schemeClr>
                </a:solidFill>
              </a:rPr>
              <a:t> A logical construct that organizes data into rows and columns.</a:t>
            </a:r>
          </a:p>
        </p:txBody>
      </p:sp>
      <p:sp>
        <p:nvSpPr>
          <p:cNvPr id="8" name="Rectangle 7"/>
          <p:cNvSpPr/>
          <p:nvPr/>
        </p:nvSpPr>
        <p:spPr>
          <a:xfrm>
            <a:off x="223458" y="4869160"/>
            <a:ext cx="4062469" cy="1323439"/>
          </a:xfrm>
          <a:prstGeom prst="rect">
            <a:avLst/>
          </a:prstGeom>
        </p:spPr>
        <p:txBody>
          <a:bodyPr wrap="square">
            <a:spAutoFit/>
          </a:bodyPr>
          <a:lstStyle/>
          <a:p>
            <a:r>
              <a:rPr lang="en-US" sz="2400" dirty="0">
                <a:solidFill>
                  <a:srgbClr val="FF0000"/>
                </a:solidFill>
              </a:rPr>
              <a:t>Remember:</a:t>
            </a:r>
          </a:p>
          <a:p>
            <a:endParaRPr lang="en-US" sz="800" dirty="0">
              <a:solidFill>
                <a:srgbClr val="FF0000"/>
              </a:solidFill>
            </a:endParaRPr>
          </a:p>
          <a:p>
            <a:pPr marL="342900" indent="-342900">
              <a:buFont typeface="Arial" panose="020B0604020202020204" pitchFamily="34" charset="0"/>
              <a:buChar char="•"/>
            </a:pPr>
            <a:r>
              <a:rPr lang="en-US" sz="2400" dirty="0"/>
              <a:t>Foreign Key is also know as </a:t>
            </a:r>
            <a:r>
              <a:rPr lang="en-US" sz="2400" dirty="0">
                <a:solidFill>
                  <a:srgbClr val="006C86"/>
                </a:solidFill>
              </a:rPr>
              <a:t>Reference/Referential key.</a:t>
            </a:r>
          </a:p>
        </p:txBody>
      </p:sp>
    </p:spTree>
    <p:extLst>
      <p:ext uri="{BB962C8B-B14F-4D97-AF65-F5344CB8AC3E}">
        <p14:creationId xmlns:p14="http://schemas.microsoft.com/office/powerpoint/2010/main" val="344249829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2524100" y="3276601"/>
            <a:ext cx="7072362" cy="1015663"/>
          </a:xfrm>
          <a:prstGeom prst="rect">
            <a:avLst/>
          </a:prstGeom>
        </p:spPr>
        <p:txBody>
          <a:bodyPr wrap="square">
            <a:spAutoFit/>
          </a:bodyPr>
          <a:lstStyle/>
          <a:p>
            <a:pPr algn="just"/>
            <a:r>
              <a:rPr lang="en-US" sz="2000" dirty="0">
                <a:solidFill>
                  <a:srgbClr val="006C86"/>
                </a:solidFill>
                <a:latin typeface="Open sans"/>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1881158" y="642919"/>
            <a:ext cx="8143932" cy="1015663"/>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To understand normalization in database with example tables, let’s assume that we are supposed to store the details of </a:t>
            </a:r>
            <a:r>
              <a:rPr lang="en-US" sz="2000" b="1" dirty="0">
                <a:latin typeface="Segoe UI Light" panose="020B0502040204020203" pitchFamily="34" charset="0"/>
                <a:cs typeface="Segoe UI Light" panose="020B0502040204020203" pitchFamily="34" charset="0"/>
              </a:rPr>
              <a:t>courses</a:t>
            </a:r>
            <a:r>
              <a:rPr lang="en-US" sz="2000" dirty="0">
                <a:latin typeface="Segoe UI Light" panose="020B0502040204020203" pitchFamily="34" charset="0"/>
                <a:cs typeface="Segoe UI Light" panose="020B0502040204020203" pitchFamily="34" charset="0"/>
              </a:rPr>
              <a:t> and </a:t>
            </a:r>
            <a:r>
              <a:rPr lang="en-US" sz="2000" b="1" dirty="0">
                <a:latin typeface="Segoe UI Light" panose="020B0502040204020203" pitchFamily="34" charset="0"/>
                <a:cs typeface="Segoe UI Light" panose="020B0502040204020203" pitchFamily="34" charset="0"/>
              </a:rPr>
              <a:t>instructors</a:t>
            </a:r>
            <a:r>
              <a:rPr lang="en-US" sz="2000" dirty="0">
                <a:latin typeface="Segoe UI Light" panose="020B0502040204020203" pitchFamily="34" charset="0"/>
                <a:cs typeface="Segoe UI Light" panose="020B0502040204020203" pitchFamily="34" charset="0"/>
              </a:rPr>
              <a:t> in a university.</a:t>
            </a:r>
            <a:endParaRPr lang="en-IN" sz="2000" dirty="0">
              <a:latin typeface="Segoe UI Light" panose="020B0502040204020203" pitchFamily="34"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271432737"/>
              </p:ext>
            </p:extLst>
          </p:nvPr>
        </p:nvGraphicFramePr>
        <p:xfrm>
          <a:off x="1881159" y="1928802"/>
          <a:ext cx="8501120" cy="1981200"/>
        </p:xfrm>
        <a:graphic>
          <a:graphicData uri="http://schemas.openxmlformats.org/drawingml/2006/table">
            <a:tbl>
              <a:tblPr/>
              <a:tblGrid>
                <a:gridCol w="1685566">
                  <a:extLst>
                    <a:ext uri="{9D8B030D-6E8A-4147-A177-3AD203B41FA5}">
                      <a16:colId xmlns:a16="http://schemas.microsoft.com/office/drawing/2014/main" val="20000"/>
                    </a:ext>
                  </a:extLst>
                </a:gridCol>
                <a:gridCol w="1978709">
                  <a:extLst>
                    <a:ext uri="{9D8B030D-6E8A-4147-A177-3AD203B41FA5}">
                      <a16:colId xmlns:a16="http://schemas.microsoft.com/office/drawing/2014/main" val="20001"/>
                    </a:ext>
                  </a:extLst>
                </a:gridCol>
                <a:gridCol w="1978709">
                  <a:extLst>
                    <a:ext uri="{9D8B030D-6E8A-4147-A177-3AD203B41FA5}">
                      <a16:colId xmlns:a16="http://schemas.microsoft.com/office/drawing/2014/main" val="20002"/>
                    </a:ext>
                  </a:extLst>
                </a:gridCol>
                <a:gridCol w="285813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1881158" y="4357694"/>
            <a:ext cx="8501122" cy="1477328"/>
          </a:xfrm>
          <a:prstGeom prst="rect">
            <a:avLst/>
          </a:prstGeom>
        </p:spPr>
        <p:txBody>
          <a:bodyPr wrap="square">
            <a:spAutoFit/>
          </a:bodyPr>
          <a:lstStyle/>
          <a:p>
            <a:pPr algn="just"/>
            <a:r>
              <a:rPr lang="en-US" dirty="0">
                <a:solidFill>
                  <a:srgbClr val="333333"/>
                </a:solidFill>
                <a:latin typeface="Open sans"/>
              </a:rPr>
              <a:t>At first, this design seems to be good. However, issues start to develop once we need to modify information. For instance, suppose, </a:t>
            </a:r>
            <a:r>
              <a:rPr lang="en-US" dirty="0">
                <a:solidFill>
                  <a:srgbClr val="C41A1A"/>
                </a:solidFill>
                <a:latin typeface="Open sans"/>
              </a:rPr>
              <a:t>if Prof. Ronald changed his mobile number. In such a situation, we will have to make edits in 2 places</a:t>
            </a:r>
            <a:r>
              <a:rPr lang="en-US" b="1" dirty="0">
                <a:solidFill>
                  <a:srgbClr val="333333"/>
                </a:solidFill>
                <a:latin typeface="Open sans"/>
              </a:rPr>
              <a:t>. </a:t>
            </a:r>
            <a:r>
              <a:rPr lang="en-US" dirty="0">
                <a:solidFill>
                  <a:srgbClr val="333333"/>
                </a:solidFill>
                <a:latin typeface="Open sans"/>
              </a:rPr>
              <a:t>What if someone just edited the mobile number against </a:t>
            </a:r>
            <a:r>
              <a:rPr lang="en-US" b="1" dirty="0">
                <a:solidFill>
                  <a:srgbClr val="0070C0"/>
                </a:solidFill>
                <a:latin typeface="Open sans"/>
              </a:rPr>
              <a:t>CS101</a:t>
            </a:r>
            <a:r>
              <a:rPr lang="en-US" dirty="0">
                <a:solidFill>
                  <a:srgbClr val="333333"/>
                </a:solidFill>
                <a:latin typeface="Open sans"/>
              </a:rPr>
              <a:t>, but forgot to edit it for </a:t>
            </a:r>
            <a:r>
              <a:rPr lang="en-US" b="1" dirty="0">
                <a:solidFill>
                  <a:srgbClr val="0070C0"/>
                </a:solidFill>
                <a:latin typeface="Open sans"/>
              </a:rPr>
              <a:t>CS154</a:t>
            </a:r>
            <a:r>
              <a:rPr lang="en-US" dirty="0">
                <a:solidFill>
                  <a:srgbClr val="333333"/>
                </a:solidFill>
                <a:latin typeface="Open sans"/>
              </a:rPr>
              <a:t>? This will lead to stale/wrong information in the database.</a:t>
            </a:r>
            <a:endParaRPr lang="en-US" dirty="0"/>
          </a:p>
        </p:txBody>
      </p:sp>
    </p:spTree>
    <p:extLst>
      <p:ext uri="{BB962C8B-B14F-4D97-AF65-F5344CB8AC3E}">
        <p14:creationId xmlns:p14="http://schemas.microsoft.com/office/powerpoint/2010/main" val="2867332006"/>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2781300" y="838203"/>
            <a:ext cx="6629400" cy="707886"/>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This problem, however, can be easily tackled by dividing our table into 2 simpler tables.</a:t>
            </a:r>
            <a:endParaRPr lang="en-IN" sz="2000" dirty="0">
              <a:latin typeface="Segoe UI Light" panose="020B0502040204020203" pitchFamily="34"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2887171470"/>
              </p:ext>
            </p:extLst>
          </p:nvPr>
        </p:nvGraphicFramePr>
        <p:xfrm>
          <a:off x="2676648" y="2308969"/>
          <a:ext cx="6848352" cy="1280160"/>
        </p:xfrm>
        <a:graphic>
          <a:graphicData uri="http://schemas.openxmlformats.org/drawingml/2006/table">
            <a:tbl>
              <a:tblPr/>
              <a:tblGrid>
                <a:gridCol w="2282784">
                  <a:extLst>
                    <a:ext uri="{9D8B030D-6E8A-4147-A177-3AD203B41FA5}">
                      <a16:colId xmlns:a16="http://schemas.microsoft.com/office/drawing/2014/main" val="20000"/>
                    </a:ext>
                  </a:extLst>
                </a:gridCol>
                <a:gridCol w="2282784">
                  <a:extLst>
                    <a:ext uri="{9D8B030D-6E8A-4147-A177-3AD203B41FA5}">
                      <a16:colId xmlns:a16="http://schemas.microsoft.com/office/drawing/2014/main" val="20001"/>
                    </a:ext>
                  </a:extLst>
                </a:gridCol>
                <a:gridCol w="2282784">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1055756385"/>
              </p:ext>
            </p:extLst>
          </p:nvPr>
        </p:nvGraphicFramePr>
        <p:xfrm>
          <a:off x="2671454" y="4389120"/>
          <a:ext cx="6858000" cy="1706880"/>
        </p:xfrm>
        <a:graphic>
          <a:graphicData uri="http://schemas.openxmlformats.org/drawingml/2006/table">
            <a:tbl>
              <a:tblPr/>
              <a:tblGrid>
                <a:gridCol w="2286000">
                  <a:extLst>
                    <a:ext uri="{9D8B030D-6E8A-4147-A177-3AD203B41FA5}">
                      <a16:colId xmlns:a16="http://schemas.microsoft.com/office/drawing/2014/main" val="20000"/>
                    </a:ext>
                  </a:extLst>
                </a:gridCol>
                <a:gridCol w="2286000">
                  <a:extLst>
                    <a:ext uri="{9D8B030D-6E8A-4147-A177-3AD203B41FA5}">
                      <a16:colId xmlns:a16="http://schemas.microsoft.com/office/drawing/2014/main" val="20001"/>
                    </a:ext>
                  </a:extLst>
                </a:gridCol>
                <a:gridCol w="2286000">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2667000" y="1752600"/>
            <a:ext cx="2257862" cy="369332"/>
          </a:xfrm>
          <a:prstGeom prst="rect">
            <a:avLst/>
          </a:prstGeom>
        </p:spPr>
        <p:txBody>
          <a:bodyPr wrap="non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2667000" y="3872751"/>
            <a:ext cx="1975734" cy="369332"/>
          </a:xfrm>
          <a:prstGeom prst="rect">
            <a:avLst/>
          </a:prstGeom>
        </p:spPr>
        <p:txBody>
          <a:bodyPr wrap="non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2639166" y="1556792"/>
            <a:ext cx="6913668" cy="2831544"/>
          </a:xfrm>
          <a:prstGeom prst="rect">
            <a:avLst/>
          </a:prstGeom>
        </p:spPr>
        <p:txBody>
          <a:bodyPr wrap="square">
            <a:spAutoFit/>
          </a:bodyPr>
          <a:lstStyle/>
          <a:p>
            <a:r>
              <a:rPr lang="en-US" sz="2000" b="1" dirty="0"/>
              <a:t>For a table to be in the First Normal Form, it should follow the following 4 rules:</a:t>
            </a:r>
          </a:p>
          <a:p>
            <a:endParaRPr lang="en-US" dirty="0"/>
          </a:p>
          <a:p>
            <a:pPr marL="457200" indent="-457200">
              <a:lnSpc>
                <a:spcPct val="150000"/>
              </a:lnSpc>
              <a:buFont typeface="+mj-lt"/>
              <a:buAutoNum type="arabicPeriod"/>
            </a:pPr>
            <a:r>
              <a:rPr lang="en-US" sz="2000" dirty="0"/>
              <a:t>It should only have single(atomic) valued attributes/columns.</a:t>
            </a:r>
          </a:p>
          <a:p>
            <a:pPr marL="457200" indent="-457200">
              <a:lnSpc>
                <a:spcPct val="150000"/>
              </a:lnSpc>
              <a:buFont typeface="+mj-lt"/>
              <a:buAutoNum type="arabicPeriod"/>
            </a:pPr>
            <a:r>
              <a:rPr lang="en-US" sz="2000" dirty="0"/>
              <a:t>Values stored in a column should be of the same domain</a:t>
            </a:r>
          </a:p>
          <a:p>
            <a:pPr marL="457200" indent="-457200">
              <a:lnSpc>
                <a:spcPct val="150000"/>
              </a:lnSpc>
              <a:buFont typeface="+mj-lt"/>
              <a:buAutoNum type="arabicPeriod"/>
            </a:pPr>
            <a:r>
              <a:rPr lang="en-US" sz="2000" dirty="0"/>
              <a:t>All the columns in a table should have unique names.</a:t>
            </a:r>
          </a:p>
          <a:p>
            <a:pPr marL="457200" indent="-457200">
              <a:lnSpc>
                <a:spcPct val="150000"/>
              </a:lnSpc>
              <a:buFont typeface="+mj-lt"/>
              <a:buAutoNum type="arabicPeriod"/>
            </a:pPr>
            <a:r>
              <a:rPr lang="en-US" sz="2000" dirty="0"/>
              <a:t>And the order in which data is stored, does not matter.</a:t>
            </a:r>
          </a:p>
        </p:txBody>
      </p:sp>
    </p:spTree>
    <p:extLst>
      <p:ext uri="{BB962C8B-B14F-4D97-AF65-F5344CB8AC3E}">
        <p14:creationId xmlns:p14="http://schemas.microsoft.com/office/powerpoint/2010/main" val="395710160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2524100" y="714356"/>
            <a:ext cx="6929486" cy="707886"/>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The First normal form simply says that each cell of a table should contain exactly one value.</a:t>
            </a:r>
            <a:endParaRPr lang="en-IN" sz="2000" dirty="0">
              <a:latin typeface="Segoe UI Light" panose="020B0502040204020203" pitchFamily="34"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549854271"/>
              </p:ext>
            </p:extLst>
          </p:nvPr>
        </p:nvGraphicFramePr>
        <p:xfrm>
          <a:off x="2667000" y="1752600"/>
          <a:ext cx="6858000" cy="1334546"/>
        </p:xfrm>
        <a:graphic>
          <a:graphicData uri="http://schemas.openxmlformats.org/drawingml/2006/table">
            <a:tbl>
              <a:tblPr/>
              <a:tblGrid>
                <a:gridCol w="3429000">
                  <a:extLst>
                    <a:ext uri="{9D8B030D-6E8A-4147-A177-3AD203B41FA5}">
                      <a16:colId xmlns:a16="http://schemas.microsoft.com/office/drawing/2014/main" val="20000"/>
                    </a:ext>
                  </a:extLst>
                </a:gridCol>
                <a:gridCol w="3429000">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sp>
        <p:nvSpPr>
          <p:cNvPr id="4" name="Rectangle 3"/>
          <p:cNvSpPr/>
          <p:nvPr/>
        </p:nvSpPr>
        <p:spPr>
          <a:xfrm>
            <a:off x="1809720" y="3276603"/>
            <a:ext cx="8572560" cy="1200329"/>
          </a:xfrm>
          <a:prstGeom prst="rect">
            <a:avLst/>
          </a:prstGeom>
        </p:spPr>
        <p:txBody>
          <a:bodyPr wrap="square">
            <a:spAutoFit/>
          </a:bodyPr>
          <a:lstStyle/>
          <a:p>
            <a:pPr algn="just"/>
            <a:r>
              <a:rPr lang="en-US" dirty="0">
                <a:solidFill>
                  <a:srgbClr val="333333"/>
                </a:solidFill>
                <a:latin typeface="Open sans"/>
              </a:rPr>
              <a:t>Here, the issue is that in the first row, we are storing 2 courses against Prof. </a:t>
            </a:r>
            <a:r>
              <a:rPr lang="en-US" dirty="0">
                <a:solidFill>
                  <a:srgbClr val="222222"/>
                </a:solidFill>
              </a:rPr>
              <a:t>Ronald</a:t>
            </a:r>
            <a:r>
              <a:rPr lang="en-US" dirty="0">
                <a:solidFill>
                  <a:srgbClr val="333333"/>
                </a:solidFill>
                <a:latin typeface="Open sans"/>
              </a:rPr>
              <a:t>. A better method would be to store the courses separately. This way, if we want to edit some information related to </a:t>
            </a:r>
            <a:r>
              <a:rPr lang="en-US" b="1" dirty="0">
                <a:solidFill>
                  <a:srgbClr val="0070C0"/>
                </a:solidFill>
                <a:latin typeface="Open sans"/>
              </a:rPr>
              <a:t>CS101</a:t>
            </a:r>
            <a:r>
              <a:rPr lang="en-US" dirty="0">
                <a:solidFill>
                  <a:srgbClr val="333333"/>
                </a:solidFill>
                <a:latin typeface="Open sans"/>
              </a:rPr>
              <a:t>, we do not have to touch the data corresponding to </a:t>
            </a:r>
            <a:r>
              <a:rPr lang="en-US" b="1" dirty="0">
                <a:solidFill>
                  <a:srgbClr val="0070C0"/>
                </a:solidFill>
                <a:latin typeface="Open sans"/>
              </a:rPr>
              <a:t>CS154</a:t>
            </a:r>
            <a:r>
              <a:rPr lang="en-US" dirty="0">
                <a:solidFill>
                  <a:srgbClr val="333333"/>
                </a:solidFill>
                <a:latin typeface="Open sans"/>
              </a:rPr>
              <a:t>.</a:t>
            </a:r>
          </a:p>
        </p:txBody>
      </p:sp>
      <p:graphicFrame>
        <p:nvGraphicFramePr>
          <p:cNvPr id="5" name="Table 4"/>
          <p:cNvGraphicFramePr>
            <a:graphicFrameLocks noGrp="1"/>
          </p:cNvGraphicFramePr>
          <p:nvPr>
            <p:extLst>
              <p:ext uri="{D42A27DB-BD31-4B8C-83A1-F6EECF244321}">
                <p14:modId xmlns:p14="http://schemas.microsoft.com/office/powerpoint/2010/main" val="1297513087"/>
              </p:ext>
            </p:extLst>
          </p:nvPr>
        </p:nvGraphicFramePr>
        <p:xfrm>
          <a:off x="2667000" y="4572008"/>
          <a:ext cx="6858000" cy="1706880"/>
        </p:xfrm>
        <a:graphic>
          <a:graphicData uri="http://schemas.openxmlformats.org/drawingml/2006/table">
            <a:tbl>
              <a:tblPr/>
              <a:tblGrid>
                <a:gridCol w="3429000">
                  <a:extLst>
                    <a:ext uri="{9D8B030D-6E8A-4147-A177-3AD203B41FA5}">
                      <a16:colId xmlns:a16="http://schemas.microsoft.com/office/drawing/2014/main" val="20000"/>
                    </a:ext>
                  </a:extLst>
                </a:gridCol>
                <a:gridCol w="3429000">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3359697" y="1772816"/>
            <a:ext cx="5778973" cy="1631216"/>
          </a:xfrm>
          <a:prstGeom prst="rect">
            <a:avLst/>
          </a:prstGeom>
        </p:spPr>
        <p:txBody>
          <a:bodyPr wrap="square">
            <a:spAutoFit/>
          </a:bodyPr>
          <a:lstStyle/>
          <a:p>
            <a:r>
              <a:rPr lang="en-US" sz="2000" b="1" dirty="0"/>
              <a:t>For a table to be in the Second Normal Form</a:t>
            </a:r>
          </a:p>
          <a:p>
            <a:endParaRPr lang="en-US" sz="2000" b="1" dirty="0"/>
          </a:p>
          <a:p>
            <a:pPr marL="457200" indent="-457200">
              <a:lnSpc>
                <a:spcPct val="150000"/>
              </a:lnSpc>
              <a:buFont typeface="+mj-lt"/>
              <a:buAutoNum type="arabicPeriod"/>
            </a:pPr>
            <a:r>
              <a:rPr lang="en-US" sz="2000" dirty="0"/>
              <a:t>It should be in the First Normal form.</a:t>
            </a:r>
          </a:p>
          <a:p>
            <a:pPr marL="457200" indent="-457200">
              <a:lnSpc>
                <a:spcPct val="150000"/>
              </a:lnSpc>
              <a:buFont typeface="+mj-lt"/>
              <a:buAutoNum type="arabicPeriod"/>
            </a:pPr>
            <a:r>
              <a:rPr lang="en-US" sz="2000" dirty="0"/>
              <a:t>And, it should not have Partial Dependency</a:t>
            </a:r>
            <a:r>
              <a:rPr lang="en-US" dirty="0"/>
              <a:t>.</a:t>
            </a:r>
          </a:p>
        </p:txBody>
      </p:sp>
    </p:spTree>
    <p:extLst>
      <p:ext uri="{BB962C8B-B14F-4D97-AF65-F5344CB8AC3E}">
        <p14:creationId xmlns:p14="http://schemas.microsoft.com/office/powerpoint/2010/main" val="398372100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2309786" y="838200"/>
            <a:ext cx="7572428" cy="1631216"/>
          </a:xfrm>
          <a:prstGeom prst="rect">
            <a:avLst/>
          </a:prstGeom>
        </p:spPr>
        <p:txBody>
          <a:bodyPr wrap="square">
            <a:spAutoFit/>
          </a:bodyPr>
          <a:lstStyle/>
          <a:p>
            <a:r>
              <a:rPr lang="en-US" sz="2000" dirty="0">
                <a:latin typeface="Segoe UI Light" panose="020B0502040204020203" pitchFamily="34"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sz="2000" b="1" dirty="0">
                <a:solidFill>
                  <a:srgbClr val="0070C0"/>
                </a:solidFill>
                <a:latin typeface="Segoe UI Light" panose="020B0502040204020203" pitchFamily="34"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sz="2000" b="1" dirty="0">
                <a:solidFill>
                  <a:srgbClr val="0070C0"/>
                </a:solidFill>
                <a:latin typeface="Segoe UI Light" panose="020B0502040204020203" pitchFamily="34"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2381224" y="2500307"/>
            <a:ext cx="7286676" cy="1200329"/>
          </a:xfrm>
          <a:prstGeom prst="rect">
            <a:avLst/>
          </a:prstGeom>
        </p:spPr>
        <p:txBody>
          <a:bodyPr wrap="square">
            <a:spAutoFit/>
          </a:bodyPr>
          <a:lstStyle/>
          <a:p>
            <a:pPr algn="just"/>
            <a:r>
              <a:rPr lang="en-US" dirty="0">
                <a:solidFill>
                  <a:srgbClr val="333333"/>
                </a:solidFill>
                <a:latin typeface="Open sans"/>
              </a:rPr>
              <a:t>Let us take another example of storing student enrollment in various courses. Each student may enroll in multiple courses. Similarly, each course may have multiple enrollments.</a:t>
            </a:r>
          </a:p>
          <a:p>
            <a:pPr algn="just"/>
            <a:r>
              <a:rPr lang="en-US" dirty="0"/>
              <a:t>A sample table may look like this (</a:t>
            </a:r>
            <a:r>
              <a:rPr lang="en-US" b="1" dirty="0">
                <a:solidFill>
                  <a:srgbClr val="006C86"/>
                </a:solidFill>
              </a:rPr>
              <a:t>student name and course code</a:t>
            </a:r>
            <a:r>
              <a:rPr lang="en-US" dirty="0"/>
              <a:t>)</a:t>
            </a:r>
            <a:endParaRPr lang="en-US" dirty="0">
              <a:solidFill>
                <a:srgbClr val="333333"/>
              </a:solidFill>
              <a:latin typeface="Open sans"/>
            </a:endParaRPr>
          </a:p>
        </p:txBody>
      </p:sp>
      <p:graphicFrame>
        <p:nvGraphicFramePr>
          <p:cNvPr id="4" name="Table 3"/>
          <p:cNvGraphicFramePr>
            <a:graphicFrameLocks noGrp="1"/>
          </p:cNvGraphicFramePr>
          <p:nvPr>
            <p:extLst>
              <p:ext uri="{D42A27DB-BD31-4B8C-83A1-F6EECF244321}">
                <p14:modId xmlns:p14="http://schemas.microsoft.com/office/powerpoint/2010/main" val="1031253679"/>
              </p:ext>
            </p:extLst>
          </p:nvPr>
        </p:nvGraphicFramePr>
        <p:xfrm>
          <a:off x="1881155" y="4143380"/>
          <a:ext cx="8429686" cy="2133600"/>
        </p:xfrm>
        <a:graphic>
          <a:graphicData uri="http://schemas.openxmlformats.org/drawingml/2006/table">
            <a:tbl>
              <a:tblPr/>
              <a:tblGrid>
                <a:gridCol w="4214843">
                  <a:extLst>
                    <a:ext uri="{9D8B030D-6E8A-4147-A177-3AD203B41FA5}">
                      <a16:colId xmlns:a16="http://schemas.microsoft.com/office/drawing/2014/main" val="20000"/>
                    </a:ext>
                  </a:extLst>
                </a:gridCol>
                <a:gridCol w="421484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98372100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2130676" y="571482"/>
            <a:ext cx="7609137" cy="1015663"/>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As per the second normal form definition, our enrollments table above isn’t in second normal form. To achieve the same (1NF to 2NF), we can rather break it into 2 tables</a:t>
            </a:r>
            <a:endParaRPr lang="en-IN" sz="2000" dirty="0">
              <a:latin typeface="Segoe UI Light" panose="020B0502040204020203" pitchFamily="34" charset="0"/>
              <a:cs typeface="Segoe UI Light" panose="020B0502040204020203"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2056134691"/>
              </p:ext>
            </p:extLst>
          </p:nvPr>
        </p:nvGraphicFramePr>
        <p:xfrm>
          <a:off x="2095472" y="2288846"/>
          <a:ext cx="7858180" cy="1706880"/>
        </p:xfrm>
        <a:graphic>
          <a:graphicData uri="http://schemas.openxmlformats.org/drawingml/2006/table">
            <a:tbl>
              <a:tblPr/>
              <a:tblGrid>
                <a:gridCol w="3929090">
                  <a:extLst>
                    <a:ext uri="{9D8B030D-6E8A-4147-A177-3AD203B41FA5}">
                      <a16:colId xmlns:a16="http://schemas.microsoft.com/office/drawing/2014/main" val="20000"/>
                    </a:ext>
                  </a:extLst>
                </a:gridCol>
                <a:gridCol w="3929090">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1" name="Rectangle 10"/>
          <p:cNvSpPr/>
          <p:nvPr/>
        </p:nvSpPr>
        <p:spPr>
          <a:xfrm>
            <a:off x="2095472" y="1785926"/>
            <a:ext cx="2039854" cy="369332"/>
          </a:xfrm>
          <a:prstGeom prst="rect">
            <a:avLst/>
          </a:prstGeom>
        </p:spPr>
        <p:txBody>
          <a:bodyPr wrap="none">
            <a:spAutoFit/>
          </a:bodyPr>
          <a:lstStyle/>
          <a:p>
            <a:r>
              <a:rPr lang="en-US" b="1" dirty="0">
                <a:solidFill>
                  <a:srgbClr val="006C86"/>
                </a:solidFill>
                <a:latin typeface="Open sans"/>
              </a:rPr>
              <a:t>Table 1 (Student)</a:t>
            </a:r>
            <a:endParaRPr lang="en-US" dirty="0">
              <a:solidFill>
                <a:srgbClr val="006C86"/>
              </a:solidFill>
            </a:endParaRPr>
          </a:p>
        </p:txBody>
      </p:sp>
      <p:sp>
        <p:nvSpPr>
          <p:cNvPr id="12" name="Rectangle 11"/>
          <p:cNvSpPr/>
          <p:nvPr/>
        </p:nvSpPr>
        <p:spPr>
          <a:xfrm>
            <a:off x="2095472" y="4159794"/>
            <a:ext cx="2103974" cy="369332"/>
          </a:xfrm>
          <a:prstGeom prst="rect">
            <a:avLst/>
          </a:prstGeom>
        </p:spPr>
        <p:txBody>
          <a:bodyPr wrap="none">
            <a:spAutoFit/>
          </a:bodyPr>
          <a:lstStyle/>
          <a:p>
            <a:r>
              <a:rPr lang="en-US" b="1" dirty="0">
                <a:solidFill>
                  <a:srgbClr val="006C86"/>
                </a:solidFill>
                <a:latin typeface="Open sans"/>
              </a:rPr>
              <a:t>Table 2 (Courses)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993486030"/>
              </p:ext>
            </p:extLst>
          </p:nvPr>
        </p:nvGraphicFramePr>
        <p:xfrm>
          <a:off x="2113157" y="4605326"/>
          <a:ext cx="7839472" cy="2133600"/>
        </p:xfrm>
        <a:graphic>
          <a:graphicData uri="http://schemas.openxmlformats.org/drawingml/2006/table">
            <a:tbl>
              <a:tblPr/>
              <a:tblGrid>
                <a:gridCol w="3919736">
                  <a:extLst>
                    <a:ext uri="{9D8B030D-6E8A-4147-A177-3AD203B41FA5}">
                      <a16:colId xmlns:a16="http://schemas.microsoft.com/office/drawing/2014/main" val="20000"/>
                    </a:ext>
                  </a:extLst>
                </a:gridCol>
                <a:gridCol w="3919736">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420917954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2999656" y="1916832"/>
            <a:ext cx="6552728" cy="1631216"/>
          </a:xfrm>
          <a:prstGeom prst="rect">
            <a:avLst/>
          </a:prstGeom>
        </p:spPr>
        <p:txBody>
          <a:bodyPr wrap="square">
            <a:spAutoFit/>
          </a:bodyPr>
          <a:lstStyle/>
          <a:p>
            <a:r>
              <a:rPr lang="en-US" sz="2000" b="1" dirty="0"/>
              <a:t>A table is said to be in the Third Normal Form when,</a:t>
            </a:r>
          </a:p>
          <a:p>
            <a:endParaRPr lang="en-US" sz="2000" b="1" dirty="0"/>
          </a:p>
          <a:p>
            <a:pPr marL="457200" indent="-457200">
              <a:lnSpc>
                <a:spcPct val="150000"/>
              </a:lnSpc>
              <a:buFont typeface="+mj-lt"/>
              <a:buAutoNum type="arabicPeriod"/>
            </a:pPr>
            <a:r>
              <a:rPr lang="en-US" sz="2000" dirty="0"/>
              <a:t>It is in the Second Normal form.</a:t>
            </a:r>
          </a:p>
          <a:p>
            <a:pPr marL="457200" indent="-457200">
              <a:lnSpc>
                <a:spcPct val="150000"/>
              </a:lnSpc>
              <a:buFont typeface="+mj-lt"/>
              <a:buAutoNum type="arabicPeriod"/>
            </a:pPr>
            <a:r>
              <a:rPr lang="en-US" sz="2000" dirty="0"/>
              <a:t>And, it doesn't have Transitive Dependency.</a:t>
            </a:r>
          </a:p>
        </p:txBody>
      </p:sp>
    </p:spTree>
    <p:extLst>
      <p:ext uri="{BB962C8B-B14F-4D97-AF65-F5344CB8AC3E}">
        <p14:creationId xmlns:p14="http://schemas.microsoft.com/office/powerpoint/2010/main" val="84704261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2024034" y="838200"/>
            <a:ext cx="8072494" cy="1631216"/>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Column A is said to be functionally dependent on column B if changing the value of A may require a change in the value of B.</a:t>
            </a:r>
          </a:p>
          <a:p>
            <a:pPr algn="just"/>
            <a:r>
              <a:rPr lang="en-US" sz="2000" dirty="0">
                <a:latin typeface="Segoe UI Light" panose="020B0502040204020203" pitchFamily="34"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sz="2000" dirty="0">
              <a:latin typeface="Segoe UI Light" panose="020B0502040204020203" pitchFamily="34"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108957532"/>
              </p:ext>
            </p:extLst>
          </p:nvPr>
        </p:nvGraphicFramePr>
        <p:xfrm>
          <a:off x="1523999" y="3222318"/>
          <a:ext cx="9144000" cy="1706880"/>
        </p:xfrm>
        <a:graphic>
          <a:graphicData uri="http://schemas.openxmlformats.org/drawingml/2006/table">
            <a:tbl>
              <a:tblPr/>
              <a:tblGrid>
                <a:gridCol w="1828800">
                  <a:extLst>
                    <a:ext uri="{9D8B030D-6E8A-4147-A177-3AD203B41FA5}">
                      <a16:colId xmlns:a16="http://schemas.microsoft.com/office/drawing/2014/main" val="20000"/>
                    </a:ext>
                  </a:extLst>
                </a:gridCol>
                <a:gridCol w="2133600">
                  <a:extLst>
                    <a:ext uri="{9D8B030D-6E8A-4147-A177-3AD203B41FA5}">
                      <a16:colId xmlns:a16="http://schemas.microsoft.com/office/drawing/2014/main" val="20001"/>
                    </a:ext>
                  </a:extLst>
                </a:gridCol>
                <a:gridCol w="2133600">
                  <a:extLst>
                    <a:ext uri="{9D8B030D-6E8A-4147-A177-3AD203B41FA5}">
                      <a16:colId xmlns:a16="http://schemas.microsoft.com/office/drawing/2014/main" val="20002"/>
                    </a:ext>
                  </a:extLst>
                </a:gridCol>
                <a:gridCol w="3048000">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28447</TotalTime>
  <Words>42795</Words>
  <Application>Microsoft Office PowerPoint</Application>
  <PresentationFormat>Widescreen</PresentationFormat>
  <Paragraphs>5114</Paragraphs>
  <Slides>535</Slides>
  <Notes>16</Notes>
  <HiddenSlides>142</HiddenSlides>
  <MMClips>0</MMClips>
  <ScaleCrop>false</ScaleCrop>
  <HeadingPairs>
    <vt:vector size="6" baseType="variant">
      <vt:variant>
        <vt:lpstr>Fonts Used</vt:lpstr>
      </vt:variant>
      <vt:variant>
        <vt:i4>33</vt:i4>
      </vt:variant>
      <vt:variant>
        <vt:lpstr>Theme</vt:lpstr>
      </vt:variant>
      <vt:variant>
        <vt:i4>1</vt:i4>
      </vt:variant>
      <vt:variant>
        <vt:lpstr>Slide Titles</vt:lpstr>
      </vt:variant>
      <vt:variant>
        <vt:i4>535</vt:i4>
      </vt:variant>
    </vt:vector>
  </HeadingPairs>
  <TitlesOfParts>
    <vt:vector size="569" baseType="lpstr">
      <vt:lpstr>SimSun</vt:lpstr>
      <vt:lpstr>-apple-system</vt:lpstr>
      <vt:lpstr>Arial</vt:lpstr>
      <vt:lpstr>Arial</vt:lpstr>
      <vt:lpstr>Bookman Old Style</vt:lpstr>
      <vt:lpstr>Calibri</vt:lpstr>
      <vt:lpstr>Cambria</vt:lpstr>
      <vt:lpstr>Consolas</vt:lpstr>
      <vt:lpstr>Gentium Basic</vt:lpstr>
      <vt:lpstr>Georgia</vt:lpstr>
      <vt:lpstr>Georgia</vt:lpstr>
      <vt:lpstr>Gill Sans MT</vt:lpstr>
      <vt:lpstr>Gill Sans MT (Body)</vt:lpstr>
      <vt:lpstr>GothamRounded-Book</vt:lpstr>
      <vt:lpstr>Helvetica</vt:lpstr>
      <vt:lpstr>inherit</vt:lpstr>
      <vt:lpstr>Leelawadee UI Semilight</vt:lpstr>
      <vt:lpstr>Liberation Mono</vt:lpstr>
      <vt:lpstr>Monotype Sorts</vt:lpstr>
      <vt:lpstr>Open Sans</vt:lpstr>
      <vt:lpstr>Open Sans</vt:lpstr>
      <vt:lpstr>Palatino Linotype</vt:lpstr>
      <vt:lpstr>Roboto</vt:lpstr>
      <vt:lpstr>Segoe Print</vt:lpstr>
      <vt:lpstr>Segoe UI</vt:lpstr>
      <vt:lpstr>Segoe UI Light</vt:lpstr>
      <vt:lpstr>Segoe UI Semilight</vt:lpstr>
      <vt:lpstr>Source Code Pro</vt:lpstr>
      <vt:lpstr>Symbol</vt:lpstr>
      <vt:lpstr>verdana</vt:lpstr>
      <vt:lpstr>verdana</vt:lpstr>
      <vt:lpstr>Wingdings</vt:lpstr>
      <vt:lpstr>Wingdings 3</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PowerPoint Presentation</vt:lpstr>
      <vt:lpstr>MINUS</vt:lpstr>
      <vt:lpstr>CARTESIAN PRODUCT</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ENGINES</vt:lpstr>
      <vt:lpstr>ENGINES</vt:lpstr>
      <vt:lpstr>SHOW ENGINES Syntax</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Information Functions</vt:lpstr>
      <vt:lpstr>Information Functions</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cp:lastModifiedBy>
  <cp:revision>5931</cp:revision>
  <dcterms:created xsi:type="dcterms:W3CDTF">2015-10-09T06:09:34Z</dcterms:created>
  <dcterms:modified xsi:type="dcterms:W3CDTF">2020-07-05T06:09:28Z</dcterms:modified>
</cp:coreProperties>
</file>